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8" r:id="rId4"/>
    <p:sldId id="397" r:id="rId5"/>
    <p:sldId id="653" r:id="rId6"/>
    <p:sldId id="426" r:id="rId7"/>
    <p:sldId id="323" r:id="rId8"/>
    <p:sldId id="685" r:id="rId9"/>
    <p:sldId id="526" r:id="rId10"/>
    <p:sldId id="265" r:id="rId11"/>
    <p:sldId id="554" r:id="rId12"/>
    <p:sldId id="266" r:id="rId13"/>
    <p:sldId id="686" r:id="rId14"/>
    <p:sldId id="456" r:id="rId15"/>
    <p:sldId id="457" r:id="rId16"/>
    <p:sldId id="458" r:id="rId17"/>
    <p:sldId id="477" r:id="rId18"/>
    <p:sldId id="506" r:id="rId19"/>
    <p:sldId id="687" r:id="rId20"/>
    <p:sldId id="690" r:id="rId21"/>
    <p:sldId id="270" r:id="rId22"/>
    <p:sldId id="346" r:id="rId23"/>
    <p:sldId id="460" r:id="rId24"/>
    <p:sldId id="634" r:id="rId25"/>
    <p:sldId id="712" r:id="rId26"/>
    <p:sldId id="713" r:id="rId27"/>
    <p:sldId id="657" r:id="rId28"/>
    <p:sldId id="714" r:id="rId29"/>
    <p:sldId id="715" r:id="rId30"/>
    <p:sldId id="582" r:id="rId31"/>
    <p:sldId id="454" r:id="rId32"/>
    <p:sldId id="716" r:id="rId3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3">
          <p15:clr>
            <a:srgbClr val="A4A3A4"/>
          </p15:clr>
        </p15:guide>
        <p15:guide id="2" pos="27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19">
          <p15:clr>
            <a:srgbClr val="A4A3A4"/>
          </p15:clr>
        </p15:guide>
        <p15:guide id="2" pos="20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00FF"/>
    <a:srgbClr val="E5F0D5"/>
    <a:srgbClr val="FFE4C1"/>
    <a:srgbClr val="E0F0FC"/>
    <a:srgbClr val="D7E8F8"/>
    <a:srgbClr val="B9D2D1"/>
    <a:srgbClr val="33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473"/>
        <p:guide pos="2742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619"/>
        <p:guide pos="20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t>2021/9/5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775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454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70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372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808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230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7463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8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07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4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59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63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95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39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36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0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14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4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4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73349" y="1731010"/>
            <a:ext cx="4495165" cy="830997"/>
          </a:xfrm>
          <a:prstGeom prst="rect">
            <a:avLst/>
          </a:prstGeom>
          <a:solidFill>
            <a:srgbClr val="E0F0FC">
              <a:alpha val="47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仿宋" panose="02010609060101010101" pitchFamily="49" charset="-122"/>
              </a:rPr>
              <a:t>12 </a:t>
            </a:r>
            <a:r>
              <a:rPr lang="zh-CN" altLang="en-US" sz="4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仿宋" panose="02010609060101010101" pitchFamily="49" charset="-122"/>
              </a:rPr>
              <a:t>盘古开天地</a:t>
            </a: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4942840" y="2931790"/>
            <a:ext cx="3294380" cy="635"/>
          </a:xfrm>
          <a:prstGeom prst="line">
            <a:avLst/>
          </a:prstGeom>
          <a:solidFill>
            <a:schemeClr val="accent6">
              <a:lumMod val="20000"/>
              <a:lumOff val="80000"/>
              <a:alpha val="47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942205" y="3120902"/>
            <a:ext cx="3295015" cy="460375"/>
          </a:xfrm>
          <a:prstGeom prst="rect">
            <a:avLst/>
          </a:prstGeom>
          <a:solidFill>
            <a:srgbClr val="E0F0FC">
              <a:alpha val="47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FF0000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RJ  </a:t>
            </a:r>
            <a:r>
              <a:rPr lang="zh-CN" altLang="en-US" sz="2400" b="1" dirty="0">
                <a:solidFill>
                  <a:srgbClr val="FF0000"/>
                </a:solidFill>
                <a:effectLst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四年级上</a:t>
            </a:r>
          </a:p>
        </p:txBody>
      </p:sp>
      <p:pic>
        <p:nvPicPr>
          <p:cNvPr id="3" name="图片 2" descr="C:\Users\DELL\Desktop\timg.jpg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0"/>
          <a:stretch>
            <a:fillRect/>
          </a:stretch>
        </p:blipFill>
        <p:spPr>
          <a:xfrm>
            <a:off x="539552" y="843558"/>
            <a:ext cx="3032125" cy="3308350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8" name="矩形 7"/>
          <p:cNvSpPr/>
          <p:nvPr/>
        </p:nvSpPr>
        <p:spPr>
          <a:xfrm>
            <a:off x="0" y="437194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78380" y="943610"/>
            <a:ext cx="6382385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指水急速地流动而不停息。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造句：时间就像奔流不息的江水，永不停止。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8110" y="943610"/>
            <a:ext cx="21602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【奔流不息】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2120" y="2018665"/>
            <a:ext cx="15265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【滋润】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65325" y="2018665"/>
            <a:ext cx="7007860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sz="2400" b="1">
                <a:sym typeface="+mn-ea"/>
              </a:rPr>
              <a:t>增添水分，使不干枯。</a:t>
            </a:r>
            <a:r>
              <a:rPr sz="2400" b="1">
                <a:solidFill>
                  <a:srgbClr val="0000FF"/>
                </a:solidFill>
                <a:sym typeface="+mn-ea"/>
              </a:rPr>
              <a:t>造句：春雨如同甘霖</a:t>
            </a:r>
            <a:r>
              <a:rPr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l</a:t>
            </a:r>
            <a:r>
              <a:rPr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í</a:t>
            </a:r>
            <a:r>
              <a:rPr lang="en-US"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n</a:t>
            </a:r>
            <a:r>
              <a:rPr sz="2400" b="1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）</a:t>
            </a:r>
            <a:r>
              <a:rPr sz="2400" b="1">
                <a:solidFill>
                  <a:srgbClr val="0000FF"/>
                </a:solidFill>
                <a:sym typeface="+mn-ea"/>
              </a:rPr>
              <a:t>，滋润着世间万物。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1485" y="2938145"/>
            <a:ext cx="13843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【祖宗】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965325" y="2995930"/>
            <a:ext cx="669544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>
                <a:latin typeface="+mn-ea"/>
                <a:sym typeface="+mn-ea"/>
              </a:rPr>
              <a:t>一个家族的上辈，多指较早的。也指民族的祖先。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1485" y="3612515"/>
            <a:ext cx="209804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【创造】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978660" y="3612515"/>
            <a:ext cx="6682105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>
                <a:latin typeface="+mn-ea"/>
                <a:sym typeface="+mn-ea"/>
              </a:rPr>
              <a:t>想出新方法、建立新理论、做出新的成绩或东西。</a:t>
            </a:r>
            <a:r>
              <a:rPr lang="zh-CN" altLang="en-US" sz="2400" b="1">
                <a:solidFill>
                  <a:srgbClr val="0000FF"/>
                </a:solidFill>
                <a:latin typeface="+mn-ea"/>
                <a:sym typeface="+mn-ea"/>
              </a:rPr>
              <a:t>造句：只有认真研究，才能有所创造。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" y="866775"/>
            <a:ext cx="2129351" cy="576004"/>
          </a:xfrm>
          <a:prstGeom prst="rect">
            <a:avLst/>
          </a:prstGeom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08660" y="1551305"/>
            <a:ext cx="71437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轻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清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黑暗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上升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巨大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辽阔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茂盛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滋润</a:t>
            </a:r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70735" y="25615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光明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91050" y="25615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下降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591050" y="330136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稀疏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070735" y="3301365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狭窄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70700" y="25615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微小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70700" y="328485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干枯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50695" y="1838960"/>
            <a:ext cx="7035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重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362450" y="1838960"/>
            <a:ext cx="7035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8" grpId="0"/>
      <p:bldP spid="3" grpId="0"/>
      <p:bldP spid="8" grpId="0"/>
      <p:bldP spid="5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620520" y="1359535"/>
            <a:ext cx="529399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巨大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辽阔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茂盛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    创造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82595" y="16522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庞大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02910" y="16522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广阔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502910" y="2392045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发明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982595" y="2392045"/>
            <a:ext cx="9093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茂密</a:t>
            </a:r>
          </a:p>
        </p:txBody>
      </p:sp>
      <p:pic>
        <p:nvPicPr>
          <p:cNvPr id="5" name="图片 4" descr="近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" y="783590"/>
            <a:ext cx="2129195" cy="57600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 bwMode="auto">
          <a:xfrm>
            <a:off x="680720" y="2999740"/>
            <a:ext cx="770636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最早（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创造  发明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）火药的国家是中国。</a:t>
            </a:r>
          </a:p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在农民伯伯的细心照料下，果树长得很（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茂密  茂盛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）。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721610" y="3236595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72655" y="3820160"/>
            <a:ext cx="59118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9" grpId="0"/>
      <p:bldP spid="18" grpId="0"/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3080" y="1746885"/>
            <a:ext cx="5513070" cy="173037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同学们朗读课文，了解课文的主要内容，思考可以把文章分为几部分？每部分主要讲了什么？</a:t>
            </a:r>
            <a:endParaRPr lang="zh-CN" altLang="en-US" sz="2400" dirty="0">
              <a:solidFill>
                <a:srgbClr val="3333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05" y="7480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290" y="80581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整体感知</a:t>
            </a:r>
          </a:p>
        </p:txBody>
      </p:sp>
      <p:pic>
        <p:nvPicPr>
          <p:cNvPr id="7" name="图片 6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2" r="1192"/>
          <a:stretch>
            <a:fillRect/>
          </a:stretch>
        </p:blipFill>
        <p:spPr>
          <a:xfrm>
            <a:off x="6026150" y="1130935"/>
            <a:ext cx="2812415" cy="2881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04495" y="2347595"/>
            <a:ext cx="277241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第二部分（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2-5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1330" y="1176020"/>
            <a:ext cx="2618105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第一部分（1）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38220" y="975995"/>
            <a:ext cx="4897120" cy="10502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写盘古还没醒，天地还没有分开</a:t>
            </a:r>
          </a:p>
          <a:p>
            <a:pPr fontAlgn="auto">
              <a:lnSpc>
                <a:spcPct val="130000"/>
              </a:lnSpc>
            </a:pPr>
            <a:r>
              <a:rPr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的样子。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38220" y="2427605"/>
            <a:ext cx="4897120" cy="5708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写盘古开天辟地的过程。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1165" y="3540125"/>
            <a:ext cx="2717800" cy="65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第三部分（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38220" y="3620135"/>
            <a:ext cx="4897120" cy="5708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赞美盘古开天辟地的献身精神。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2" grpId="0" bldLvl="0" animBg="1"/>
      <p:bldP spid="5" grpId="0" bldLvl="0" animBg="1"/>
      <p:bldP spid="3" grpId="0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929640" y="1332865"/>
            <a:ext cx="707517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711200" eaLnBrk="1" fontAlgn="auto" hangingPunct="1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en-US" sz="2800" dirty="0">
                <a:ea typeface="黑体" panose="02010609060101010101" pitchFamily="2" charset="-122"/>
              </a:rPr>
              <a:t>再仔细读课文，了解重点语句的含义，体会本文生动准确的语言和盘古勇于献身的精神。有不懂的问题及时记录下来，与老师和同学们讨论解决。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395" y="75692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9150" y="814705"/>
            <a:ext cx="160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课文解读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2775" y="831215"/>
            <a:ext cx="7752715" cy="1050290"/>
          </a:xfrm>
          <a:prstGeom prst="rect">
            <a:avLst/>
          </a:prstGeom>
          <a:solidFill>
            <a:srgbClr val="E0F0FC">
              <a:alpha val="57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很久很久以前，天和地还没有分开，宇宙混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h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ù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n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沌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d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ù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n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一片，像个大鸡蛋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0545" y="2189480"/>
            <a:ext cx="574040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sz="2600" dirty="0">
                <a:latin typeface="黑体" panose="02010609060101010101" pitchFamily="2" charset="-122"/>
                <a:ea typeface="黑体" panose="02010609060101010101" pitchFamily="2" charset="-122"/>
              </a:rPr>
              <a:t>这句话写出了一个怎样的世界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00685" y="2680970"/>
            <a:ext cx="8169275" cy="1651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“很久很久以前”，一般神话故事都会这样开篇。“混沌一片”“像个大鸡蛋”，这是古代人民对没有天地之前的世界的想象，多么神奇！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03579" y="837565"/>
            <a:ext cx="7790816" cy="1052596"/>
          </a:xfrm>
          <a:prstGeom prst="rect">
            <a:avLst/>
          </a:prstGeom>
          <a:solidFill>
            <a:srgbClr val="E0F0FC">
              <a:alpha val="51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巨人见身边有一把斧头，就拿起斧头，对着眼前的黑暗劈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p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ī）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过去，只听见一声巨响，“大鸡蛋”碎了。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03580" y="2110740"/>
            <a:ext cx="765746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2.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真的是鸡蛋碎了吗？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6265" y="2686050"/>
            <a:ext cx="7898130" cy="1651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“大鸡蛋”加引号，表示这不是真正的鸡蛋。面对黑暗、混沌，盘古毫不犹豫地拿起斧子就劈，表现了他的勇敢和气魄。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96264" y="552450"/>
            <a:ext cx="8080191" cy="1788795"/>
          </a:xfrm>
          <a:prstGeom prst="rect">
            <a:avLst/>
          </a:prstGeom>
          <a:solidFill>
            <a:srgbClr val="E0F0FC">
              <a:alpha val="51000"/>
            </a:srgbClr>
          </a:solidFill>
          <a:ln w="28575"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lvl="0" indent="609600" algn="l" fontAlgn="auto">
              <a:lnSpc>
                <a:spcPct val="115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这样过了一万八千年，天升得高极了，地变得厚极了。盘古这个巍峨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（é）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的巨人就像一根柱子，撑在天和地之间，不让它们重新合拢。又不知过了多少年，天和地终于成形了，盘古也精疲力竭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</a:t>
            </a:r>
            <a:r>
              <a:rPr lang="en-US"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ji</a:t>
            </a:r>
            <a:r>
              <a:rPr sz="2400" b="1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é）</a:t>
            </a:r>
            <a:r>
              <a:rPr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，累得倒下了。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7210" y="2477770"/>
            <a:ext cx="463677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altLang="zh-CN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3.</a:t>
            </a:r>
            <a:r>
              <a:rPr lang="zh-CN" altLang="en-US" sz="26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哪些语句描述了盘古的努力？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66420" y="2969260"/>
            <a:ext cx="7662545" cy="16510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26428930"/>
                </a:ext>
              </a:extLst>
            </a:pPr>
            <a:r>
              <a:rPr lang="zh-CN" altLang="en-US" sz="2600" b="1" dirty="0">
                <a:solidFill>
                  <a:srgbClr val="FF00FF"/>
                </a:solidFill>
              </a:rPr>
              <a:t>“一万八千年”“不知过了多少年”极言天地形成的时间之长，盘古的付出之多。“精疲力竭”写出了盘古付出的努力之大。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8340" y="1019810"/>
            <a:ext cx="7767320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 fontAlgn="auto">
              <a:buClrTx/>
              <a:buSzTx/>
              <a:buFontTx/>
            </a:pPr>
            <a:r>
              <a:rPr lang="en-US" altLang="zh-CN" sz="26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4.</a:t>
            </a:r>
            <a:r>
              <a:rPr lang="zh-CN" altLang="en-US" sz="26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仿照第5自然段发挥想象说一说，盘古的身体还会</a:t>
            </a:r>
          </a:p>
          <a:p>
            <a:pPr lvl="0" indent="0" algn="l" fontAlgn="auto">
              <a:buClrTx/>
              <a:buSzTx/>
              <a:buFontTx/>
            </a:pPr>
            <a:r>
              <a:rPr lang="zh-CN" altLang="en-US" sz="260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发生哪些变化。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08355" y="2114550"/>
            <a:ext cx="7337425" cy="2009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20000"/>
              </a:lnSpc>
              <a:extLst>
                <a:ext uri="{35155182-B16C-46BC-9424-99874614C6A1}">
                  <wpsdc:indentchars xmlns:wpsdc="http://www.wps.cn/officeDocument/2017/drawingmlCustomData" xmlns="" val="200" checksum="326428930"/>
                </a:ext>
              </a:extLst>
            </a:pP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他的头发变成了</a:t>
            </a:r>
            <a:r>
              <a:rPr lang="zh-CN" altLang="en-US" sz="2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茂密的森林</a:t>
            </a: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，他的鼻梁变成了</a:t>
            </a:r>
            <a:r>
              <a:rPr lang="zh-CN" altLang="en-US" sz="2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高耸的山脉</a:t>
            </a: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，他的牙齿变成了</a:t>
            </a:r>
            <a:r>
              <a:rPr lang="zh-CN" altLang="en-US" sz="2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坚硬的山石</a:t>
            </a: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，他的脚趾变成了</a:t>
            </a:r>
            <a:r>
              <a:rPr lang="zh-CN" altLang="en-US" sz="2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连绵起伏的山丘</a:t>
            </a: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，他的肌肉变成了</a:t>
            </a:r>
            <a:r>
              <a:rPr lang="zh-CN" altLang="en-US" sz="26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肥沃的土地</a:t>
            </a:r>
            <a:r>
              <a:rPr lang="zh-CN" altLang="en-US" sz="260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75075" y="2171700"/>
            <a:ext cx="1833880" cy="4914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茂密的森林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76325" y="2663190"/>
            <a:ext cx="1852930" cy="491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高耸的山脉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436235" y="2663190"/>
            <a:ext cx="1833880" cy="4914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坚硬的山石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92095" y="3141345"/>
            <a:ext cx="2494280" cy="4914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连绵起伏的山丘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08355" y="3632835"/>
            <a:ext cx="1833880" cy="4914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肥沃的土地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2" grpId="0"/>
      <p:bldP spid="6" grpId="0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1195" y="1456055"/>
            <a:ext cx="7842885" cy="2968625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609600" algn="l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 dirty="0">
                <a:solidFill>
                  <a:srgbClr val="3333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没有天地之前，世界是什么样子的？天地是怎么来的？对世界起源的追问，从古至今一直都没有停止过。这种追问不仅出现在古诗里，如“江畔何人初见月？江月何年初照人？”也常常反映在古代的创世神话中。本文就是一篇创世神话，让我们走进神话，感受古代人民丰富而又神奇的想象吧！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915" y="695325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71195" y="753110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23928" y="411510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8060" y="1694815"/>
            <a:ext cx="72563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 dirty="0">
                <a:solidFill>
                  <a:srgbClr val="0000FF"/>
                </a:solidFill>
                <a:latin typeface="+mn-ea"/>
              </a:rPr>
              <a:t>这篇神话讲述了盘古开天辟地的故事。文中用神奇的想象、生动准确的语言塑造了盘古雄伟、高大的形象，赞美了他为开天辟地而勇于献身的精神。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85788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8655" y="91567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主题归纳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9" t="-9688" r="5522"/>
          <a:stretch>
            <a:fillRect/>
          </a:stretch>
        </p:blipFill>
        <p:spPr>
          <a:xfrm>
            <a:off x="174625" y="1024255"/>
            <a:ext cx="8886825" cy="2684145"/>
          </a:xfrm>
          <a:prstGeom prst="rect">
            <a:avLst/>
          </a:prstGeom>
        </p:spPr>
      </p:pic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0" y="55372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14985" y="62547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n-ea"/>
              </a:rPr>
              <a:t>文章结构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21355" y="1466215"/>
            <a:ext cx="10033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①睡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66775" y="1864995"/>
            <a:ext cx="248031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混沌、像个大鸡蛋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310" y="2491740"/>
            <a:ext cx="304673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天升高，地加厚，盘古随之长高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522085" y="2372360"/>
            <a:ext cx="227965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重而浊—下降—地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22085" y="1466215"/>
            <a:ext cx="216281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坐—裂；劈—碎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25595" y="3433445"/>
            <a:ext cx="1359535" cy="368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latin typeface="楷体" panose="02010609060101010101" charset="-122"/>
                <a:ea typeface="楷体" panose="02010609060101010101" charset="-122"/>
              </a:rPr>
              <a:t>盘古开天地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528945" y="1572895"/>
            <a:ext cx="10502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②劈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21355" y="2771140"/>
            <a:ext cx="75184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③撑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528945" y="2771140"/>
            <a:ext cx="8077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④化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522085" y="1864995"/>
            <a:ext cx="227965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轻而清—上升—天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16015" y="3034665"/>
            <a:ext cx="27755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用整个身体创造了宇宙</a:t>
            </a:r>
          </a:p>
        </p:txBody>
      </p:sp>
      <p:pic>
        <p:nvPicPr>
          <p:cNvPr id="20" name="图片 19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57" r="10957"/>
          <a:stretch>
            <a:fillRect/>
          </a:stretch>
        </p:blipFill>
        <p:spPr>
          <a:xfrm>
            <a:off x="4224655" y="1683385"/>
            <a:ext cx="1160780" cy="148653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74625" y="3169920"/>
            <a:ext cx="31737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000" b="1">
                <a:latin typeface="楷体" panose="02010609060101010101" charset="-122"/>
                <a:ea typeface="楷体" panose="02010609060101010101" charset="-122"/>
                <a:sym typeface="+mn-ea"/>
              </a:rPr>
              <a:t>巍峨的巨人、像一根柱子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  <p:bldP spid="8" grpId="0"/>
      <p:bldP spid="9" grpId="0"/>
      <p:bldP spid="11" grpId="0"/>
      <p:bldP spid="16" grpId="0" bldLvl="0" animBg="1"/>
      <p:bldP spid="19" grpId="0"/>
      <p:bldP spid="2" grpId="0"/>
      <p:bldP spid="3" grpId="0"/>
      <p:bldP spid="10" grpId="0"/>
      <p:bldP spid="15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65" y="601980"/>
            <a:ext cx="2056630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9915" y="659765"/>
            <a:ext cx="1631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方法总结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49780" y="879475"/>
            <a:ext cx="504507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sz="2800" b="1" dirty="0" err="1">
                <a:solidFill>
                  <a:srgbClr val="0000FF"/>
                </a:solidFill>
                <a:latin typeface="+mn-ea"/>
                <a:sym typeface="+mn-ea"/>
              </a:rPr>
              <a:t>神话故事怎么读</a:t>
            </a:r>
            <a:endParaRPr sz="2800" b="1" dirty="0">
              <a:solidFill>
                <a:srgbClr val="0000FF"/>
              </a:solidFill>
              <a:latin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80440" y="1804035"/>
            <a:ext cx="7495540" cy="2491740"/>
          </a:xfrm>
          <a:prstGeom prst="rect">
            <a:avLst/>
          </a:prstGeom>
          <a:solidFill>
            <a:schemeClr val="accent6">
              <a:lumMod val="20000"/>
              <a:lumOff val="80000"/>
              <a:alpha val="71000"/>
            </a:schemeClr>
          </a:solidFill>
          <a:ln>
            <a:solidFill>
              <a:srgbClr val="009900"/>
            </a:solidFill>
          </a:ln>
        </p:spPr>
        <p:txBody>
          <a:bodyPr wrap="square" rtlCol="0" anchor="t">
            <a:spAutoFit/>
          </a:bodyPr>
          <a:lstStyle/>
          <a:p>
            <a:pPr indent="762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688930908"/>
                </a:ext>
              </a:extLst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正如余秋雨先生所说，神话“不在于时间和空间的具体限定，又许诺了夸张和想象的充分自由”。那么，我们应该从哪些角度来阅读神话呢？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470" y="892810"/>
            <a:ext cx="3152775" cy="497205"/>
          </a:xfrm>
          <a:prstGeom prst="rect">
            <a:avLst/>
          </a:prstGeom>
          <a:solidFill>
            <a:srgbClr val="E5F0D5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一、感受“神奇性”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8470" y="1688465"/>
            <a:ext cx="8295640" cy="2009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感受神话故事的神奇性，体会神话独具的夸张与想象的特点。这种极力夸张与想象表现为故事发生的时空的大跨度与高速度，主人公具有的神异能力与超拔的精神气质，以及对洪荒之初、宇宙之始、人类及万物诞生等的超凡想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470" y="892810"/>
            <a:ext cx="4037965" cy="497205"/>
          </a:xfrm>
          <a:prstGeom prst="rect">
            <a:avLst/>
          </a:prstGeom>
          <a:solidFill>
            <a:srgbClr val="E5F0D5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二、感受神话中的英雄形象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8470" y="1688465"/>
            <a:ext cx="8295640" cy="248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我们不是单纯为了听故事而读神话，而是为了寻找神话的意义。神话的意义是通过塑造神话人物来完成的，这就需要我们感受人物形象的内涵。透过神话英雄们在苦难困境中的选择、作为与担当，发现他们不屈服、敢抗争、勇担当的美德，体会“神性”的高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8470" y="892810"/>
            <a:ext cx="4037965" cy="497205"/>
          </a:xfrm>
          <a:prstGeom prst="rect">
            <a:avLst/>
          </a:prstGeom>
          <a:solidFill>
            <a:srgbClr val="E5F0D5"/>
          </a:solidFill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三、感悟壮美神圣的主题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58470" y="1688465"/>
            <a:ext cx="8295640" cy="24892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苦难或灾难是神话故事的大背景、大舞台，在这宏阔的背景与舞台之中，神话英雄们开天辟地、创生万物、拯救人类……展现着天地诞生的震撼，万物初萌的奇妙，抗击灾难的无畏。主题壮怀激烈，富有一种崇高、神圣之美，给人以深入灵魂的震动，具有强烈的审美价值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738505" y="1206500"/>
            <a:ext cx="7230110" cy="5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900"/>
              </a:spcBef>
            </a:pP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借助插图和课文内容，说说盘古开天地的过程。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330" y="1323340"/>
            <a:ext cx="383540" cy="3917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54330" y="1955165"/>
            <a:ext cx="5955030" cy="2306955"/>
          </a:xfrm>
          <a:prstGeom prst="rect">
            <a:avLst/>
          </a:prstGeom>
          <a:solidFill>
            <a:srgbClr val="E5F0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盘古沉睡了一万八千年，醒来看见周围一片漆黑，于是拿起斧头向黑暗劈过去。轻而清的东西都向上飘去，形成了天；重而浊的东西向下沉去，形成了地。</a:t>
            </a:r>
          </a:p>
        </p:txBody>
      </p:sp>
      <p:pic>
        <p:nvPicPr>
          <p:cNvPr id="6" name="图片 5" descr="C:\Users\DELL\Desktop\2019小学语文教材搭档四上（统编）3.jpg2019小学语文教材搭档四上（统编）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32" b="3532"/>
          <a:stretch>
            <a:fillRect/>
          </a:stretch>
        </p:blipFill>
        <p:spPr>
          <a:xfrm>
            <a:off x="6376035" y="2056765"/>
            <a:ext cx="2372995" cy="2205355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15" y="63055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1320" y="68834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教材习题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" grpId="0" bldLvl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7844" y="1141095"/>
            <a:ext cx="5186283" cy="2861310"/>
          </a:xfrm>
          <a:prstGeom prst="rect">
            <a:avLst/>
          </a:prstGeom>
          <a:solidFill>
            <a:srgbClr val="E5F0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lvl="0" indent="609600" algn="l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盘古站在天地中间，不让天地重合在一起。天每日都在升高，地每日都在加厚，盘古也随之长高。这样又过了一万八千年，天变得极高，地变得极厚，可是盘古也累倒了。</a:t>
            </a:r>
          </a:p>
        </p:txBody>
      </p:sp>
      <p:pic>
        <p:nvPicPr>
          <p:cNvPr id="3" name="图片 2" descr="2019小学语文教材搭档四上（统编）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210" y="1208405"/>
            <a:ext cx="2726690" cy="2726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0035" y="816610"/>
            <a:ext cx="5757545" cy="3415030"/>
          </a:xfrm>
          <a:prstGeom prst="rect">
            <a:avLst/>
          </a:prstGeom>
          <a:solidFill>
            <a:srgbClr val="E5F0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lvl="0" indent="609600" algn="l">
              <a:lnSpc>
                <a:spcPct val="15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盘古的身体发生了巨变，他的气息变成了风和云，声音化作了雷声，眼睛变成了太阳和月亮，肌肤变成了大地，四肢和躯干变成了四极和名山，血液变成了江河，汗毛变成了花草树木，汗水变成了雨露……他用整个身体创造了美丽的宇宙。</a:t>
            </a:r>
          </a:p>
        </p:txBody>
      </p:sp>
      <p:pic>
        <p:nvPicPr>
          <p:cNvPr id="3" name="图片 2" descr="2019小学语文教材搭档四上（统编）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0430" y="1045845"/>
            <a:ext cx="2955925" cy="295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607695" y="867410"/>
            <a:ext cx="7840345" cy="49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15000"/>
              </a:lnSpc>
              <a:spcBef>
                <a:spcPts val="900"/>
              </a:spcBef>
            </a:pPr>
            <a:r>
              <a:rPr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课后搜集中国的神话故事读一读，然后讲给同学听。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50" y="991870"/>
            <a:ext cx="296545" cy="3028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07695" y="1981835"/>
            <a:ext cx="7840345" cy="248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4158780845"/>
                </a:ext>
              </a:extLst>
            </a:pPr>
            <a:r>
              <a:rPr sz="2400" b="1">
                <a:solidFill>
                  <a:srgbClr val="0000FF"/>
                </a:solidFill>
              </a:rPr>
              <a:t>大家可以读一读</a:t>
            </a:r>
            <a:r>
              <a:rPr sz="2400" b="1">
                <a:solidFill>
                  <a:srgbClr val="FF0000"/>
                </a:solidFill>
              </a:rPr>
              <a:t>《上古神话演义》</a:t>
            </a:r>
            <a:r>
              <a:rPr sz="2400" b="1">
                <a:solidFill>
                  <a:srgbClr val="0000FF"/>
                </a:solidFill>
              </a:rPr>
              <a:t>中的故事，如大禹治水、夸父逐日、精卫填海、女娲补天、嫦娥奔月等。还可以读绘画本的</a:t>
            </a:r>
            <a:r>
              <a:rPr sz="2400" b="1">
                <a:solidFill>
                  <a:srgbClr val="FF0000"/>
                </a:solidFill>
              </a:rPr>
              <a:t>《山海经》</a:t>
            </a:r>
            <a:r>
              <a:rPr sz="2400" b="1">
                <a:solidFill>
                  <a:srgbClr val="0000FF"/>
                </a:solidFill>
              </a:rPr>
              <a:t>，这本书不单是神话，而且还是远古地理，精美震撼的插画，通俗易懂的注解，直观地展现了我国古代劳动人民非凡的想象力。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7695" y="1521460"/>
            <a:ext cx="109537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提示：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621030"/>
            <a:ext cx="1905635" cy="6007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43731" y="691356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  <a:sym typeface="+mn-ea"/>
              </a:rPr>
              <a:t>学习目标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344805" y="1221740"/>
            <a:ext cx="8479155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1. 会认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9个生字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，会写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14个字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正确读写由生字组成的词语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2. 有感情地朗读课文，借助插图和课文内容，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说说盘古开天地的过程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，感受开天辟地的艰难，体会盘古对光明的无限向往以及伟大的献身精神，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感受盘古神勇、无私的伟大形象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  <a:p>
            <a:pPr fontAlgn="auto">
              <a:lnSpc>
                <a:spcPct val="140000"/>
              </a:lnSpc>
            </a:pP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3. 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找出你认为神奇的地方，初步</a:t>
            </a:r>
            <a:r>
              <a:rPr sz="2400" b="1" dirty="0" err="1">
                <a:solidFill>
                  <a:srgbClr val="FF0000"/>
                </a:solidFill>
                <a:latin typeface="+mn-ea"/>
                <a:cs typeface="+mn-ea"/>
              </a:rPr>
              <a:t>了解神话想象丰富的特点和鲜明的人物形象</a:t>
            </a:r>
            <a:r>
              <a:rPr sz="2400" b="1" dirty="0" err="1">
                <a:solidFill>
                  <a:srgbClr val="0000FF"/>
                </a:solidFill>
                <a:latin typeface="+mn-ea"/>
                <a:cs typeface="+mn-ea"/>
              </a:rPr>
              <a:t>，了解神话产生的原因</a:t>
            </a:r>
            <a:r>
              <a:rPr sz="2400" b="1" dirty="0">
                <a:solidFill>
                  <a:srgbClr val="0000FF"/>
                </a:solidFill>
                <a:latin typeface="+mn-ea"/>
                <a:cs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945" y="531495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85470" y="589280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560320" y="589280"/>
            <a:ext cx="359156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小古文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7345" y="1223645"/>
            <a:ext cx="3702050" cy="3309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夸父逐日</a:t>
            </a:r>
          </a:p>
          <a:p>
            <a:pPr indent="584200" algn="just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xmlns="" val="200" checksum="3059719554"/>
                </a:ext>
              </a:extLst>
            </a:pPr>
            <a:r>
              <a:rPr lang="zh-CN" altLang="en-US" sz="23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夸父与日逐走，入日；渴，欲得饮，饮于河、渭；河、渭不足，北饮大泽。未至，道渴而死。弃其杖，化为邓林。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23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—《山海经·海外北经》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97400" y="1362710"/>
            <a:ext cx="4225925" cy="31705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200" b="1">
                <a:latin typeface="黑体" panose="02010609060101010101" pitchFamily="2" charset="-122"/>
                <a:ea typeface="黑体" panose="02010609060101010101" pitchFamily="2" charset="-122"/>
              </a:rPr>
              <a:t>译文：</a:t>
            </a:r>
            <a:r>
              <a:rPr lang="zh-CN" altLang="en-US" sz="2200" b="1">
                <a:solidFill>
                  <a:srgbClr val="0000FF"/>
                </a:solidFill>
              </a:rPr>
              <a:t>夸父与太阳竞跑，一直追赶到太阳落下的地方；他感到口渴，想要喝水，就到黄河、渭水喝水；黄河、渭水的水不够，夸父就去北方喝大湖的水。还没赶到大湖，他就在半路渴死了。夸父丢弃的手杖，化成了桃林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4356100" y="1348105"/>
            <a:ext cx="0" cy="331216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599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05" y="612140"/>
            <a:ext cx="1934210" cy="6096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17061" y="686911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+mn-ea"/>
                <a:sym typeface="+mn-ea"/>
              </a:rPr>
              <a:t>知识链接</a:t>
            </a:r>
            <a:endParaRPr lang="zh-CN" altLang="en-US" sz="2400" dirty="0"/>
          </a:p>
        </p:txBody>
      </p:sp>
      <p:sp>
        <p:nvSpPr>
          <p:cNvPr id="3" name="文本框 2"/>
          <p:cNvSpPr txBox="1"/>
          <p:nvPr/>
        </p:nvSpPr>
        <p:spPr>
          <a:xfrm>
            <a:off x="554355" y="1291590"/>
            <a:ext cx="7963535" cy="30492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sz="28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神话</a:t>
            </a:r>
            <a:r>
              <a:rPr lang="zh-CN" altLang="en-US" sz="2400" b="1" dirty="0"/>
              <a:t>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由人们集体口头创作，表现对超能力的崇拜、对理想追求及文化现象的理解与想象的故事。在古代，人们在强大的自然面前显得软弱无力，于是便借助想象和幻想，去解释周围的自然现象或社会现象，创造了许多神话故事。《中国文学大辞典》把神话分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创世神话、日月星辰神话、动植物起源神话、洪水神话、图腾神话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共五类。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35" y="635635"/>
            <a:ext cx="1814195" cy="56324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7340" y="687070"/>
            <a:ext cx="1697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+mj-ea"/>
                <a:ea typeface="+mj-ea"/>
                <a:sym typeface="+mn-ea"/>
              </a:rPr>
              <a:t> 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字词学习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9500" y="1342390"/>
            <a:ext cx="698500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微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 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劈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柴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缓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慢   污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浊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丈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夫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支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撑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枯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竭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肌肤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辽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阔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血液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茂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盛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祖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宗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隆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肢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体   身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躯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32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36955" y="1333500"/>
            <a:ext cx="8959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wēi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707640" y="1333500"/>
            <a:ext cx="8629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pī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85590" y="1333500"/>
            <a:ext cx="9245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huǎn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97245" y="1333500"/>
            <a:ext cx="9290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zhuó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826250" y="1342390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zhàng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419225" y="2345690"/>
            <a:ext cx="9855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chēng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184525" y="2345690"/>
            <a:ext cx="549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jié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211320" y="2345690"/>
            <a:ext cx="9969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jī   fū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548630" y="2345690"/>
            <a:ext cx="7854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liáo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6923405" y="2345690"/>
            <a:ext cx="1381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xuě yè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36955" y="3261995"/>
            <a:ext cx="7264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fontAlgn="auto">
              <a:lnSpc>
                <a:spcPct val="100000"/>
              </a:lnSpc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mào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068320" y="3261995"/>
            <a:ext cx="7816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zōng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085590" y="3261995"/>
            <a:ext cx="7194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lóng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48630" y="3261995"/>
            <a:ext cx="561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zhī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412990" y="3261995"/>
            <a:ext cx="561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qū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710690" y="2118995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43330" y="234759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劲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10410" y="1887220"/>
            <a:ext cx="933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j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ì</a:t>
            </a:r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n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10410" y="2769235"/>
            <a:ext cx="8185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jìng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828925" y="1887220"/>
            <a:ext cx="87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使劲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828925" y="2769235"/>
            <a:ext cx="1527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刚劲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628515" y="227647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缝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5091430" y="2047240"/>
            <a:ext cx="350520" cy="1073150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39105" y="2781935"/>
            <a:ext cx="756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f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é</a:t>
            </a:r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ng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295390" y="2781935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缝补</a:t>
            </a:r>
          </a:p>
        </p:txBody>
      </p:sp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70" y="662305"/>
            <a:ext cx="2478405" cy="9359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539105" y="1816100"/>
            <a:ext cx="7562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f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è</a:t>
            </a:r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ng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207760" y="1797685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缝隙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5" grpId="0"/>
      <p:bldP spid="6" grpId="0"/>
      <p:bldP spid="7" grpId="0"/>
      <p:bldP spid="8" grpId="0"/>
      <p:bldP spid="9" grpId="0"/>
      <p:bldP spid="10" grpId="0" bldLvl="0" animBg="1"/>
      <p:bldP spid="12" grpId="0"/>
      <p:bldP spid="14" grpId="0"/>
      <p:bldP spid="4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>
            <p:custDataLst>
              <p:tags r:id="rId1"/>
            </p:custDataLst>
          </p:nvPr>
        </p:nvSpPr>
        <p:spPr>
          <a:xfrm>
            <a:off x="1541780" y="1143000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4420" y="137160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41500" y="911225"/>
            <a:ext cx="915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zh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ò</a:t>
            </a:r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ng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41500" y="1793240"/>
            <a:ext cx="10052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chóng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62885" y="911225"/>
            <a:ext cx="879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重要</a:t>
            </a: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757170" y="1793240"/>
            <a:ext cx="885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重复</a:t>
            </a:r>
          </a:p>
        </p:txBody>
      </p:sp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4459605" y="137223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累</a:t>
            </a:r>
          </a:p>
        </p:txBody>
      </p:sp>
      <p:sp>
        <p:nvSpPr>
          <p:cNvPr id="10" name="左大括号 9"/>
          <p:cNvSpPr/>
          <p:nvPr>
            <p:custDataLst>
              <p:tags r:id="rId4"/>
            </p:custDataLst>
          </p:nvPr>
        </p:nvSpPr>
        <p:spPr>
          <a:xfrm>
            <a:off x="4922520" y="1143000"/>
            <a:ext cx="350520" cy="1073150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>
            <p:custDataLst>
              <p:tags r:id="rId5"/>
            </p:custDataLst>
          </p:nvPr>
        </p:nvSpPr>
        <p:spPr>
          <a:xfrm>
            <a:off x="5370195" y="1449705"/>
            <a:ext cx="669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lěi</a:t>
            </a: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5975985" y="1449705"/>
            <a:ext cx="9442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积累</a:t>
            </a: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5370195" y="911860"/>
            <a:ext cx="669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lèi</a:t>
            </a: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5975985" y="911860"/>
            <a:ext cx="1176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sym typeface="+mn-ea"/>
              </a:rPr>
              <a:t>劳累</a:t>
            </a:r>
          </a:p>
        </p:txBody>
      </p:sp>
      <p:sp>
        <p:nvSpPr>
          <p:cNvPr id="30" name="文本框 29"/>
          <p:cNvSpPr txBox="1"/>
          <p:nvPr>
            <p:custDataLst>
              <p:tags r:id="rId9"/>
            </p:custDataLst>
          </p:nvPr>
        </p:nvSpPr>
        <p:spPr>
          <a:xfrm>
            <a:off x="894080" y="2487930"/>
            <a:ext cx="6827520" cy="1010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5842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3059719554"/>
                </a:ext>
              </a:extLst>
            </a:pPr>
            <a:r>
              <a:rPr sz="2300" b="1">
                <a:sym typeface="+mn-ea"/>
              </a:rPr>
              <a:t>妈妈总是把</a:t>
            </a:r>
            <a:r>
              <a:rPr sz="2300" b="1">
                <a:solidFill>
                  <a:srgbClr val="FF0000"/>
                </a:solidFill>
                <a:sym typeface="+mn-ea"/>
              </a:rPr>
              <a:t>重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（zhòng）</a:t>
            </a:r>
            <a:r>
              <a:rPr sz="2300" b="1">
                <a:solidFill>
                  <a:srgbClr val="FF0000"/>
                </a:solidFill>
                <a:sym typeface="+mn-ea"/>
              </a:rPr>
              <a:t>要</a:t>
            </a:r>
            <a:r>
              <a:rPr sz="2300" b="1">
                <a:sym typeface="+mn-ea"/>
              </a:rPr>
              <a:t>的事情</a:t>
            </a:r>
            <a:r>
              <a:rPr sz="2300" b="1">
                <a:solidFill>
                  <a:srgbClr val="FF0000"/>
                </a:solidFill>
                <a:sym typeface="+mn-ea"/>
              </a:rPr>
              <a:t>重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（chóng）</a:t>
            </a:r>
            <a:r>
              <a:rPr sz="2300" b="1">
                <a:solidFill>
                  <a:srgbClr val="FF0000"/>
                </a:solidFill>
                <a:sym typeface="+mn-ea"/>
              </a:rPr>
              <a:t>复</a:t>
            </a:r>
            <a:r>
              <a:rPr sz="2300" b="1">
                <a:sym typeface="+mn-ea"/>
              </a:rPr>
              <a:t>说三遍。</a:t>
            </a:r>
          </a:p>
        </p:txBody>
      </p:sp>
      <p:sp>
        <p:nvSpPr>
          <p:cNvPr id="31" name="文本框 30"/>
          <p:cNvSpPr txBox="1"/>
          <p:nvPr>
            <p:custDataLst>
              <p:tags r:id="rId10"/>
            </p:custDataLst>
          </p:nvPr>
        </p:nvSpPr>
        <p:spPr>
          <a:xfrm>
            <a:off x="894080" y="3554095"/>
            <a:ext cx="6666865" cy="1010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584200" algn="l" fontAlgn="auto">
              <a:lnSpc>
                <a:spcPct val="130000"/>
              </a:lnSpc>
              <a:buClrTx/>
              <a:buSzTx/>
              <a:buFontTx/>
              <a:extLst>
                <a:ext uri="{35155182-B16C-46BC-9424-99874614C6A1}">
                  <wpsdc:indentchars xmlns:wpsdc="http://www.wps.cn/officeDocument/2017/drawingmlCustomData" xmlns="" val="200" checksum="3059719554"/>
                </a:ext>
              </a:extLst>
            </a:pPr>
            <a:r>
              <a:rPr sz="2300" b="1">
                <a:solidFill>
                  <a:srgbClr val="FF0000"/>
                </a:solidFill>
                <a:sym typeface="+mn-ea"/>
              </a:rPr>
              <a:t>积累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（lěi）</a:t>
            </a:r>
            <a:r>
              <a:rPr sz="2300" b="1">
                <a:sym typeface="+mn-ea"/>
              </a:rPr>
              <a:t>知识就像收获</a:t>
            </a:r>
            <a:r>
              <a:rPr sz="2300" b="1">
                <a:solidFill>
                  <a:srgbClr val="FF0000"/>
                </a:solidFill>
                <a:sym typeface="+mn-ea"/>
              </a:rPr>
              <a:t>累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（léi）</a:t>
            </a:r>
            <a:r>
              <a:rPr sz="2300" b="1">
                <a:solidFill>
                  <a:srgbClr val="FF0000"/>
                </a:solidFill>
                <a:sym typeface="+mn-ea"/>
              </a:rPr>
              <a:t>累硕果</a:t>
            </a:r>
            <a:r>
              <a:rPr sz="2300" b="1">
                <a:sym typeface="+mn-ea"/>
              </a:rPr>
              <a:t>，再</a:t>
            </a:r>
            <a:r>
              <a:rPr sz="2300" b="1">
                <a:solidFill>
                  <a:srgbClr val="FF0000"/>
                </a:solidFill>
                <a:sym typeface="+mn-ea"/>
              </a:rPr>
              <a:t>劳累</a:t>
            </a:r>
            <a:r>
              <a:rPr sz="2300" b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  <a:sym typeface="+mn-ea"/>
              </a:rPr>
              <a:t>（lèi）</a:t>
            </a:r>
            <a:r>
              <a:rPr sz="2300" b="1">
                <a:sym typeface="+mn-ea"/>
              </a:rPr>
              <a:t>心里也是甜的。</a:t>
            </a:r>
          </a:p>
        </p:txBody>
      </p:sp>
      <p:sp>
        <p:nvSpPr>
          <p:cNvPr id="29" name="文本框 28"/>
          <p:cNvSpPr txBox="1"/>
          <p:nvPr>
            <p:custDataLst>
              <p:tags r:id="rId11"/>
            </p:custDataLst>
          </p:nvPr>
        </p:nvSpPr>
        <p:spPr>
          <a:xfrm>
            <a:off x="5370195" y="1972310"/>
            <a:ext cx="669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léi</a:t>
            </a:r>
          </a:p>
        </p:txBody>
      </p:sp>
      <p:sp>
        <p:nvSpPr>
          <p:cNvPr id="32" name="文本框 31"/>
          <p:cNvSpPr txBox="1"/>
          <p:nvPr>
            <p:custDataLst>
              <p:tags r:id="rId12"/>
            </p:custDataLst>
          </p:nvPr>
        </p:nvSpPr>
        <p:spPr>
          <a:xfrm>
            <a:off x="5975985" y="1972310"/>
            <a:ext cx="190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累累硕果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5" grpId="0"/>
      <p:bldP spid="6" grpId="0"/>
      <p:bldP spid="7" grpId="0"/>
      <p:bldP spid="8" grpId="0"/>
      <p:bldP spid="9" grpId="0"/>
      <p:bldP spid="10" grpId="0" bldLvl="0" animBg="1"/>
      <p:bldP spid="12" grpId="0"/>
      <p:bldP spid="14" grpId="0"/>
      <p:bldP spid="4" grpId="0"/>
      <p:bldP spid="27" grpId="0"/>
      <p:bldP spid="30" grpId="0"/>
      <p:bldP spid="31" grpId="0"/>
      <p:bldP spid="29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1262380" y="155638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51623" y="146192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劈（劈柴）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551623" y="21959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壁（墙壁）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548380" y="155638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37623" y="146192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缓（缓慢）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37623" y="21959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援（救援）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5815330" y="1556385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6104573" y="146192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丈（丈量）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04573" y="2195989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仗（打仗）</a:t>
            </a:r>
          </a:p>
        </p:txBody>
      </p:sp>
      <p:pic>
        <p:nvPicPr>
          <p:cNvPr id="4" name="图片 3" descr="1形近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3" y="435293"/>
            <a:ext cx="2324735" cy="876300"/>
          </a:xfrm>
          <a:prstGeom prst="rect">
            <a:avLst/>
          </a:prstGeom>
        </p:spPr>
      </p:pic>
      <p:sp>
        <p:nvSpPr>
          <p:cNvPr id="2" name="左大括号 1"/>
          <p:cNvSpPr/>
          <p:nvPr/>
        </p:nvSpPr>
        <p:spPr>
          <a:xfrm>
            <a:off x="1245870" y="304673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535113" y="2952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竭（竭力）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35113" y="368633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喝（喝水）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3531870" y="304673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821113" y="2952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肌（肌肉）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821113" y="368633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讥（讥笑）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5798820" y="3046730"/>
            <a:ext cx="335915" cy="1013460"/>
          </a:xfrm>
          <a:prstGeom prst="leftBrac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088063" y="2952274"/>
            <a:ext cx="1754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液（血液）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088380" y="3686175"/>
            <a:ext cx="1870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夜（夜晚）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6" grpId="0"/>
      <p:bldP spid="7" grpId="0"/>
      <p:bldP spid="8" grpId="0" bldLvl="0" animBg="1"/>
      <p:bldP spid="9" grpId="0"/>
      <p:bldP spid="10" grpId="0"/>
      <p:bldP spid="11" grpId="0" bldLvl="0" animBg="1"/>
      <p:bldP spid="18" grpId="0"/>
      <p:bldP spid="19" grpId="0"/>
      <p:bldP spid="2" grpId="0" bldLvl="0" animBg="1"/>
      <p:bldP spid="5" grpId="0"/>
      <p:bldP spid="12" grpId="0"/>
      <p:bldP spid="13" grpId="0" bldLvl="0" animBg="1"/>
      <p:bldP spid="14" grpId="0"/>
      <p:bldP spid="15" grpId="0"/>
      <p:bldP spid="16" grpId="0" bldLvl="0" animBg="1"/>
      <p:bldP spid="17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词语释义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10" y="572770"/>
            <a:ext cx="2294549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50390" y="1148715"/>
            <a:ext cx="6115685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包括地球及其他一切天体的无限空间。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5110" y="114871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【宇宙】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45110" y="1783715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【混沌】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850390" y="1783715"/>
            <a:ext cx="632079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传说中宇宙形成以前模糊一团的景象。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-121920" y="3082290"/>
            <a:ext cx="20701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【精疲力竭】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05685" y="3082290"/>
            <a:ext cx="6668135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ym typeface="+mn-ea"/>
              </a:rPr>
              <a:t>精神非常疲劳，体力消耗已尽，形容极度疲乏。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5110" y="2451100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【巍峨】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50390" y="2451100"/>
            <a:ext cx="666877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latin typeface="+mn-ea"/>
                <a:sym typeface="+mn-ea"/>
              </a:rPr>
              <a:t>形容山或建筑物高大雄伟。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5585" y="3767455"/>
            <a:ext cx="181737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【辽阔】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948180" y="3761105"/>
            <a:ext cx="531876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ym typeface="+mn-ea"/>
              </a:rPr>
              <a:t>广阔；宽广。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3" grpId="0"/>
      <p:bldP spid="4" grpId="0"/>
      <p:bldP spid="7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13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1666</Words>
  <Application>Microsoft Office PowerPoint</Application>
  <PresentationFormat>全屏显示(16:9)</PresentationFormat>
  <Paragraphs>184</Paragraphs>
  <Slides>31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Meiryo</vt:lpstr>
      <vt:lpstr>方正姚体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474</cp:revision>
  <dcterms:created xsi:type="dcterms:W3CDTF">2016-03-25T01:23:00Z</dcterms:created>
  <dcterms:modified xsi:type="dcterms:W3CDTF">2021-09-04T19:02:14Z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