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notesSlides/notesSlide9.xml" ContentType="application/vnd.openxmlformats-officedocument.presentationml.notesSlide+xml"/>
  <Override PartName="/ppt/tags/tag16.xml" ContentType="application/vnd.openxmlformats-officedocument.presentationml.tags+xml"/>
  <Override PartName="/ppt/notesSlides/notesSlide10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0" r:id="rId1"/>
    <p:sldMasterId id="2147483674" r:id="rId2"/>
  </p:sldMasterIdLst>
  <p:notesMasterIdLst>
    <p:notesMasterId r:id="rId24"/>
  </p:notesMasterIdLst>
  <p:handoutMasterIdLst>
    <p:handoutMasterId r:id="rId25"/>
  </p:handoutMasterIdLst>
  <p:sldIdLst>
    <p:sldId id="413" r:id="rId3"/>
    <p:sldId id="404" r:id="rId4"/>
    <p:sldId id="406" r:id="rId5"/>
    <p:sldId id="409" r:id="rId6"/>
    <p:sldId id="410" r:id="rId7"/>
    <p:sldId id="415" r:id="rId8"/>
    <p:sldId id="403" r:id="rId9"/>
    <p:sldId id="414" r:id="rId10"/>
    <p:sldId id="419" r:id="rId11"/>
    <p:sldId id="272" r:id="rId12"/>
    <p:sldId id="418" r:id="rId13"/>
    <p:sldId id="430" r:id="rId14"/>
    <p:sldId id="428" r:id="rId15"/>
    <p:sldId id="427" r:id="rId16"/>
    <p:sldId id="433" r:id="rId17"/>
    <p:sldId id="432" r:id="rId18"/>
    <p:sldId id="431" r:id="rId19"/>
    <p:sldId id="434" r:id="rId20"/>
    <p:sldId id="423" r:id="rId21"/>
    <p:sldId id="411" r:id="rId22"/>
    <p:sldId id="435" r:id="rId23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63">
          <p15:clr>
            <a:srgbClr val="A4A3A4"/>
          </p15:clr>
        </p15:guide>
        <p15:guide id="3" pos="5449">
          <p15:clr>
            <a:srgbClr val="A4A3A4"/>
          </p15:clr>
        </p15:guide>
        <p15:guide id="4" pos="3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7E3EF"/>
    <a:srgbClr val="2F6A9A"/>
    <a:srgbClr val="E77C20"/>
    <a:srgbClr val="F1B34D"/>
    <a:srgbClr val="EEA127"/>
    <a:srgbClr val="ED8841"/>
    <a:srgbClr val="6AF0FF"/>
    <a:srgbClr val="2DEBFF"/>
    <a:srgbClr val="1D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6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63"/>
        <p:guide pos="5449"/>
        <p:guide pos="3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AE8266-AA6A-4C10-9349-91C9A0B4BB5C}" type="doc">
      <dgm:prSet loTypeId="urn:microsoft.com/office/officeart/2005/8/layout/vList2#1" loCatId="list" qsTypeId="urn:microsoft.com/office/officeart/2005/8/quickstyle/simple1#1" qsCatId="simple" csTypeId="urn:microsoft.com/office/officeart/2005/8/colors/accent1_2#1" csCatId="accent1"/>
      <dgm:spPr/>
      <dgm:t>
        <a:bodyPr/>
        <a:lstStyle/>
        <a:p>
          <a:endParaRPr lang="zh-CN" altLang="en-US"/>
        </a:p>
      </dgm:t>
    </dgm:pt>
    <dgm:pt modelId="{95E84EC6-2C95-4A29-8512-2F458F6CCE59}">
      <dgm:prSet custT="1"/>
      <dgm:spPr/>
      <dgm:t>
        <a:bodyPr/>
        <a:lstStyle/>
        <a:p>
          <a:pPr rtl="0"/>
          <a:r>
            <a:rPr lang="zh-CN" sz="3200" dirty="0" smtClean="0"/>
            <a:t>（</a:t>
          </a:r>
          <a:r>
            <a:rPr lang="en-US" sz="3200" dirty="0" smtClean="0"/>
            <a:t>1</a:t>
          </a:r>
          <a:r>
            <a:rPr lang="zh-CN" sz="3200" dirty="0" smtClean="0"/>
            <a:t>）盘古为什么要开天辟地呢？</a:t>
          </a:r>
          <a:endParaRPr lang="zh-CN" sz="3200" dirty="0"/>
        </a:p>
      </dgm:t>
    </dgm:pt>
    <dgm:pt modelId="{5CAB8E0B-F6E8-47EB-9D3D-FB50DF08213B}" type="parTrans" cxnId="{539F00D9-58EE-461D-B708-CED69FD9E9D7}">
      <dgm:prSet/>
      <dgm:spPr/>
      <dgm:t>
        <a:bodyPr/>
        <a:lstStyle/>
        <a:p>
          <a:endParaRPr lang="zh-CN" altLang="en-US"/>
        </a:p>
      </dgm:t>
    </dgm:pt>
    <dgm:pt modelId="{67F278E6-188A-4268-A1C0-BC9FAE317BAF}" type="sibTrans" cxnId="{539F00D9-58EE-461D-B708-CED69FD9E9D7}">
      <dgm:prSet/>
      <dgm:spPr/>
      <dgm:t>
        <a:bodyPr/>
        <a:lstStyle/>
        <a:p>
          <a:endParaRPr lang="zh-CN" altLang="en-US"/>
        </a:p>
      </dgm:t>
    </dgm:pt>
    <dgm:pt modelId="{DB72E15F-FCBB-4BD2-92BA-ED72CA65B913}">
      <dgm:prSet custT="1"/>
      <dgm:spPr/>
      <dgm:t>
        <a:bodyPr/>
        <a:lstStyle/>
        <a:p>
          <a:pPr rtl="0"/>
          <a:r>
            <a:rPr lang="zh-CN" sz="3200" dirty="0" smtClean="0"/>
            <a:t>（</a:t>
          </a:r>
          <a:r>
            <a:rPr lang="en-US" sz="3200" dirty="0" smtClean="0"/>
            <a:t>2</a:t>
          </a:r>
          <a:r>
            <a:rPr lang="zh-CN" sz="3200" dirty="0" smtClean="0"/>
            <a:t>）联系上下文理解“混沌”的意思。</a:t>
          </a:r>
          <a:endParaRPr lang="zh-CN" sz="3200" dirty="0"/>
        </a:p>
      </dgm:t>
    </dgm:pt>
    <dgm:pt modelId="{20FAD39A-D73C-4671-96E3-9B3C9576F8E3}" type="parTrans" cxnId="{05E58762-9708-4ABB-8540-CF7BE882414C}">
      <dgm:prSet/>
      <dgm:spPr/>
      <dgm:t>
        <a:bodyPr/>
        <a:lstStyle/>
        <a:p>
          <a:endParaRPr lang="zh-CN" altLang="en-US"/>
        </a:p>
      </dgm:t>
    </dgm:pt>
    <dgm:pt modelId="{33AE41B3-EFE0-4D9A-A2AD-AB9B6498924B}" type="sibTrans" cxnId="{05E58762-9708-4ABB-8540-CF7BE882414C}">
      <dgm:prSet/>
      <dgm:spPr/>
      <dgm:t>
        <a:bodyPr/>
        <a:lstStyle/>
        <a:p>
          <a:endParaRPr lang="zh-CN" altLang="en-US"/>
        </a:p>
      </dgm:t>
    </dgm:pt>
    <dgm:pt modelId="{AA8F3D6E-AD98-4899-A54E-EEA75F930E23}" type="pres">
      <dgm:prSet presAssocID="{97AE8266-AA6A-4C10-9349-91C9A0B4BB5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E2FF767-C002-41EB-B755-9E4202165890}" type="pres">
      <dgm:prSet presAssocID="{95E84EC6-2C95-4A29-8512-2F458F6CCE5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FB5EC93-94F3-400B-885F-B15BB718210D}" type="pres">
      <dgm:prSet presAssocID="{67F278E6-188A-4268-A1C0-BC9FAE317BAF}" presName="spacer" presStyleCnt="0"/>
      <dgm:spPr/>
    </dgm:pt>
    <dgm:pt modelId="{098C9994-165A-4DB3-A553-A1E8D31E4D41}" type="pres">
      <dgm:prSet presAssocID="{DB72E15F-FCBB-4BD2-92BA-ED72CA65B91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EDB5B33-AEE4-42F9-A7A1-723A30D0CA45}" type="presOf" srcId="{DB72E15F-FCBB-4BD2-92BA-ED72CA65B913}" destId="{098C9994-165A-4DB3-A553-A1E8D31E4D41}" srcOrd="0" destOrd="0" presId="urn:microsoft.com/office/officeart/2005/8/layout/vList2#1"/>
    <dgm:cxn modelId="{539F00D9-58EE-461D-B708-CED69FD9E9D7}" srcId="{97AE8266-AA6A-4C10-9349-91C9A0B4BB5C}" destId="{95E84EC6-2C95-4A29-8512-2F458F6CCE59}" srcOrd="0" destOrd="0" parTransId="{5CAB8E0B-F6E8-47EB-9D3D-FB50DF08213B}" sibTransId="{67F278E6-188A-4268-A1C0-BC9FAE317BAF}"/>
    <dgm:cxn modelId="{05E58762-9708-4ABB-8540-CF7BE882414C}" srcId="{97AE8266-AA6A-4C10-9349-91C9A0B4BB5C}" destId="{DB72E15F-FCBB-4BD2-92BA-ED72CA65B913}" srcOrd="1" destOrd="0" parTransId="{20FAD39A-D73C-4671-96E3-9B3C9576F8E3}" sibTransId="{33AE41B3-EFE0-4D9A-A2AD-AB9B6498924B}"/>
    <dgm:cxn modelId="{20659421-4F20-4A4D-B1DE-C5C623CF6FFF}" type="presOf" srcId="{95E84EC6-2C95-4A29-8512-2F458F6CCE59}" destId="{9E2FF767-C002-41EB-B755-9E4202165890}" srcOrd="0" destOrd="0" presId="urn:microsoft.com/office/officeart/2005/8/layout/vList2#1"/>
    <dgm:cxn modelId="{96137AA9-3340-4F36-8960-043CAB0E07CC}" type="presOf" srcId="{97AE8266-AA6A-4C10-9349-91C9A0B4BB5C}" destId="{AA8F3D6E-AD98-4899-A54E-EEA75F930E23}" srcOrd="0" destOrd="0" presId="urn:microsoft.com/office/officeart/2005/8/layout/vList2#1"/>
    <dgm:cxn modelId="{DB685D8B-DA23-40C2-A9E8-CD8F5C057549}" type="presParOf" srcId="{AA8F3D6E-AD98-4899-A54E-EEA75F930E23}" destId="{9E2FF767-C002-41EB-B755-9E4202165890}" srcOrd="0" destOrd="0" presId="urn:microsoft.com/office/officeart/2005/8/layout/vList2#1"/>
    <dgm:cxn modelId="{1A07E6EA-2EB3-4281-B3A5-4A034DFBAA1B}" type="presParOf" srcId="{AA8F3D6E-AD98-4899-A54E-EEA75F930E23}" destId="{CFB5EC93-94F3-400B-885F-B15BB718210D}" srcOrd="1" destOrd="0" presId="urn:microsoft.com/office/officeart/2005/8/layout/vList2#1"/>
    <dgm:cxn modelId="{74C903AE-736C-47BE-99F2-B675023FD190}" type="presParOf" srcId="{AA8F3D6E-AD98-4899-A54E-EEA75F930E23}" destId="{098C9994-165A-4DB3-A553-A1E8D31E4D41}" srcOrd="2" destOrd="0" presId="urn:microsoft.com/office/officeart/2005/8/layout/vList2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#1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Arial" panose="020B0604020202020204" pitchFamily="34" charset="0"/>
                <a:ea typeface="黑体" panose="02010609060101010101" pitchFamily="49" charset="-122"/>
              </a:rPr>
              <a:pPr/>
              <a:t>2021/9/5</a:t>
            </a:fld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Arial" panose="020B0604020202020204" pitchFamily="34" charset="0"/>
                <a:ea typeface="黑体" panose="02010609060101010101" pitchFamily="49" charset="-122"/>
              </a:rPr>
              <a:pPr/>
              <a:t>‹#›</a:t>
            </a:fld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5552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4364CCA6-6EA6-4EEA-A4EB-59FEDC1331C9}" type="datetimeFigureOut">
              <a:rPr lang="zh-CN" altLang="en-US" smtClean="0"/>
              <a:pPr/>
              <a:t>2021/9/5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5C6A43CB-8CD8-481B-826F-9EA9627E8B1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781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3948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102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8185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529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336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473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832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789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567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58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2728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837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691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090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440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883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19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3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626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980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62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826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FA5DF-01D6-4830-864B-AF0127690572}" type="datetimeFigureOut">
              <a:rPr lang="zh-CN" altLang="en-US" smtClean="0"/>
              <a:t>2021/9/5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E99E8-69F0-401E-A90F-8166DAA415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56" r:id="rId2"/>
    <p:sldLayoutId id="2147483658" r:id="rId3"/>
    <p:sldLayoutId id="2147483673" r:id="rId4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82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28.jpe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5" Type="http://schemas.openxmlformats.org/officeDocument/2006/relationships/image" Target="../media/image24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8.jpe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6.png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9144000" cy="473596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-1" y="772011"/>
            <a:ext cx="9144001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12 </a:t>
            </a:r>
            <a:r>
              <a:rPr lang="zh-CN" altLang="en-US" sz="4500" b="1" spc="4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盘古开天地</a:t>
            </a:r>
          </a:p>
        </p:txBody>
      </p:sp>
      <p:sp>
        <p:nvSpPr>
          <p:cNvPr id="4" name="矩形 3"/>
          <p:cNvSpPr/>
          <p:nvPr/>
        </p:nvSpPr>
        <p:spPr>
          <a:xfrm>
            <a:off x="1" y="4532322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017"/>
            <a:ext cx="864037" cy="96461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4037" y="283527"/>
            <a:ext cx="5185699" cy="438581"/>
          </a:xfrm>
          <a:prstGeom prst="rect">
            <a:avLst/>
          </a:prstGeom>
          <a:solidFill>
            <a:srgbClr val="E54C92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思考：盘古究竟是怎样创造宇宙的呢？</a:t>
            </a:r>
          </a:p>
        </p:txBody>
      </p:sp>
      <p:sp>
        <p:nvSpPr>
          <p:cNvPr id="5" name="矩形 4"/>
          <p:cNvSpPr/>
          <p:nvPr/>
        </p:nvSpPr>
        <p:spPr>
          <a:xfrm>
            <a:off x="845344" y="1082881"/>
            <a:ext cx="7804547" cy="297773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lIns="68580" tIns="34290" rIns="68580" bIns="34290">
            <a:spAutoFit/>
          </a:bodyPr>
          <a:lstStyle/>
          <a:p>
            <a:pPr indent="485775">
              <a:lnSpc>
                <a:spcPct val="150000"/>
              </a:lnSpc>
            </a:pPr>
            <a:r>
              <a:rPr lang="zh-CN" altLang="en-US" sz="2100" dirty="0"/>
              <a:t>有一天，盘古醒来了，睁眼一看，周围黑乎乎一片，什么也看不见。他一使劲翻身坐了起来，只听咔嚓一声，“大鸡蛋”裂开了一条缝，一丝微光透了进来。巨人见身边有一把斧头，就拿起斧头，对着眼前的黑暗劈过去，只听见一声巨响，“大鸡蛋”碎了。轻而清的东西，缓缓上升，变成了天；重而浊的东西，慢慢下降，变成了地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标注 6"/>
          <p:cNvSpPr/>
          <p:nvPr/>
        </p:nvSpPr>
        <p:spPr>
          <a:xfrm>
            <a:off x="567588" y="2049236"/>
            <a:ext cx="8004913" cy="1641022"/>
          </a:xfrm>
          <a:prstGeom prst="wedgeRoundRectCallout">
            <a:avLst>
              <a:gd name="adj1" fmla="val 33995"/>
              <a:gd name="adj2" fmla="val 69963"/>
              <a:gd name="adj3" fmla="val 16667"/>
            </a:avLst>
          </a:prstGeom>
          <a:solidFill>
            <a:srgbClr val="C0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indent="431959">
              <a:lnSpc>
                <a:spcPct val="150000"/>
              </a:lnSpc>
            </a:pPr>
            <a:r>
              <a:rPr lang="zh-CN" altLang="en-US" sz="1800" dirty="0">
                <a:solidFill>
                  <a:schemeClr val="tx1"/>
                </a:solidFill>
              </a:rPr>
              <a:t>赏析：“轻”和“清”两个字写出了上升东西的特点，因“轻”而升，因“清”而使这个世界变得纯净；“重”和“浊”写出了下降东西的特点，因“重”而降，因“浊”的东西下降沉淀后，才变成地。这段话运用形象的对比，动态地描写出了天地形成时的情景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22565" y="277587"/>
            <a:ext cx="142875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E77C20"/>
                </a:solidFill>
              </a:rPr>
              <a:t>句段精析</a:t>
            </a:r>
          </a:p>
        </p:txBody>
      </p:sp>
      <p:sp>
        <p:nvSpPr>
          <p:cNvPr id="5" name="矩形 4"/>
          <p:cNvSpPr/>
          <p:nvPr/>
        </p:nvSpPr>
        <p:spPr>
          <a:xfrm>
            <a:off x="517502" y="716167"/>
            <a:ext cx="8128397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40068">
              <a:lnSpc>
                <a:spcPct val="150000"/>
              </a:lnSpc>
            </a:pPr>
            <a:r>
              <a:rPr lang="zh-CN" altLang="en-US" sz="2400" dirty="0"/>
              <a:t>轻而清的东西，缓缓上升，变成了天；重而浊的东西，慢慢下降，变成了地。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6214" y="3798860"/>
            <a:ext cx="1306286" cy="130628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22565" y="277587"/>
            <a:ext cx="142875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E77C20"/>
                </a:solidFill>
              </a:rPr>
              <a:t>句段精析</a:t>
            </a:r>
          </a:p>
        </p:txBody>
      </p:sp>
      <p:sp>
        <p:nvSpPr>
          <p:cNvPr id="4" name="矩形 3"/>
          <p:cNvSpPr/>
          <p:nvPr/>
        </p:nvSpPr>
        <p:spPr>
          <a:xfrm>
            <a:off x="515966" y="2125649"/>
            <a:ext cx="8128397" cy="200824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 lIns="68580" tIns="34290" rIns="68580" bIns="34290">
            <a:spAutoFit/>
          </a:bodyPr>
          <a:lstStyle/>
          <a:p>
            <a:pPr indent="431959">
              <a:lnSpc>
                <a:spcPct val="150000"/>
              </a:lnSpc>
            </a:pPr>
            <a:r>
              <a:rPr lang="zh-CN" altLang="en-US" sz="2100" dirty="0"/>
              <a:t>赏析：“怕”写出了盘古头顶天，脚踏地的原因。“顶”和“踏”形象地写出了盘古支撑着天地时的动作，准确地刻画出了盘古雄伟、高大的形象。从这句话中，我们可以感受到盘古为了开天辟地，勇于献出自己生命的决心。</a:t>
            </a:r>
          </a:p>
        </p:txBody>
      </p:sp>
      <p:sp>
        <p:nvSpPr>
          <p:cNvPr id="5" name="矩形 4"/>
          <p:cNvSpPr/>
          <p:nvPr/>
        </p:nvSpPr>
        <p:spPr>
          <a:xfrm>
            <a:off x="457201" y="716168"/>
            <a:ext cx="8368392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40068">
              <a:lnSpc>
                <a:spcPct val="150000"/>
              </a:lnSpc>
            </a:pPr>
            <a:r>
              <a:rPr lang="zh-CN" altLang="en-US" sz="2400" dirty="0"/>
              <a:t>天和地分开后，盘古怕它们还会合在一起，就头顶天，脚踏地，站在天地当中，随着它们的变化而变化。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0418" y="963727"/>
            <a:ext cx="8128397" cy="438581"/>
          </a:xfrm>
          <a:prstGeom prst="rect">
            <a:avLst/>
          </a:prstGeom>
          <a:solidFill>
            <a:srgbClr val="97E3EF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/>
              <a:t>天每天升高一丈，地每天加厚一丈，盘古的身体也跟着长高。</a:t>
            </a:r>
          </a:p>
        </p:txBody>
      </p:sp>
      <p:sp>
        <p:nvSpPr>
          <p:cNvPr id="3" name="矩形 2"/>
          <p:cNvSpPr/>
          <p:nvPr/>
        </p:nvSpPr>
        <p:spPr>
          <a:xfrm>
            <a:off x="480418" y="2179335"/>
            <a:ext cx="7151915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丈：市制长度单位，</a:t>
            </a:r>
            <a:r>
              <a:rPr lang="en-US" altLang="zh-CN" sz="2100" dirty="0">
                <a:solidFill>
                  <a:srgbClr val="FF0000"/>
                </a:solidFill>
              </a:rPr>
              <a:t>1</a:t>
            </a:r>
            <a:r>
              <a:rPr lang="zh-CN" altLang="en-US" sz="2100" dirty="0">
                <a:solidFill>
                  <a:srgbClr val="FF0000"/>
                </a:solidFill>
              </a:rPr>
              <a:t>丈等于</a:t>
            </a:r>
            <a:r>
              <a:rPr lang="en-US" altLang="zh-CN" sz="2100" dirty="0">
                <a:solidFill>
                  <a:srgbClr val="FF0000"/>
                </a:solidFill>
              </a:rPr>
              <a:t>10</a:t>
            </a:r>
            <a:r>
              <a:rPr lang="zh-CN" altLang="en-US" sz="2100" dirty="0">
                <a:solidFill>
                  <a:srgbClr val="FF0000"/>
                </a:solidFill>
              </a:rPr>
              <a:t>尺；古时对老年男子的尊称。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24101" y="1838479"/>
            <a:ext cx="2098714" cy="308344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1494" y="391887"/>
            <a:ext cx="8128397" cy="33932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621030">
              <a:lnSpc>
                <a:spcPct val="200000"/>
              </a:lnSpc>
            </a:pPr>
            <a:r>
              <a:rPr lang="zh-CN" altLang="en-US" sz="2700" dirty="0">
                <a:solidFill>
                  <a:srgbClr val="00B0F0"/>
                </a:solidFill>
              </a:rPr>
              <a:t>这样过了一万八千年，天升得高极了，地变得厚极了。盘古这个巍峨的巨人就像一根柱子，撑在天和地之间，不让它们重新合拢。又不知过了多少年，天和地终于成形了，盘古也精疲力竭，累的倒下了。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1494" y="437661"/>
            <a:ext cx="8128398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621030">
              <a:lnSpc>
                <a:spcPct val="150000"/>
              </a:lnSpc>
            </a:pPr>
            <a:r>
              <a:rPr lang="zh-CN" altLang="en-US" sz="2700" dirty="0"/>
              <a:t>天和地形成了，可是我们的大英雄盘古却支撑不住倒下了，你想对盘古说些什么？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000" y="1966574"/>
            <a:ext cx="8362001" cy="262991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19635" y="241002"/>
            <a:ext cx="5487301" cy="392415"/>
          </a:xfrm>
          <a:prstGeom prst="rect">
            <a:avLst/>
          </a:prstGeom>
          <a:solidFill>
            <a:srgbClr val="F8B62A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</a:rPr>
              <a:t>读第</a:t>
            </a:r>
            <a:r>
              <a:rPr lang="en-US" altLang="zh-CN" sz="2100" dirty="0">
                <a:solidFill>
                  <a:schemeClr val="bg1"/>
                </a:solidFill>
              </a:rPr>
              <a:t>5</a:t>
            </a:r>
            <a:r>
              <a:rPr lang="zh-CN" altLang="en-US" sz="2100" dirty="0">
                <a:solidFill>
                  <a:schemeClr val="bg1"/>
                </a:solidFill>
              </a:rPr>
              <a:t>自然段，找出描写盘古身体变化的句子。</a:t>
            </a:r>
          </a:p>
        </p:txBody>
      </p:sp>
      <p:sp>
        <p:nvSpPr>
          <p:cNvPr id="4" name="矩形 3"/>
          <p:cNvSpPr/>
          <p:nvPr/>
        </p:nvSpPr>
        <p:spPr>
          <a:xfrm>
            <a:off x="1019635" y="633418"/>
            <a:ext cx="5911844" cy="394723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/>
              <a:t>他呼出的气息，变成了四季的风和飘动的云；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zh-CN" altLang="en-US" sz="2100" dirty="0"/>
              <a:t>他发出的声音化作了隆隆的雷声；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zh-CN" altLang="en-US" sz="2100" dirty="0"/>
              <a:t>他的左眼变成了太阳，照耀大地；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zh-CN" altLang="en-US" sz="2100" dirty="0"/>
              <a:t>他的右眼变成了月亮，给夜晚带来光明；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zh-CN" altLang="en-US" sz="2100" dirty="0"/>
              <a:t>他的四肢和躯干变成了大地的四极和五方的名山；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zh-CN" altLang="en-US" sz="2100" dirty="0"/>
              <a:t>他的血液变成了奔流不息的江河；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zh-CN" altLang="en-US" sz="2100" dirty="0"/>
              <a:t>他的汗毛变成了茂盛的花草树木；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zh-CN" altLang="en-US" sz="2100" dirty="0"/>
              <a:t>他的汗水变成了滋润万物的雨露</a:t>
            </a:r>
            <a:r>
              <a:rPr lang="en-US" altLang="zh-CN" sz="2100" dirty="0"/>
              <a:t>……</a:t>
            </a:r>
            <a:endParaRPr lang="zh-CN" altLang="en-US" sz="21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811117"/>
            <a:ext cx="2971800" cy="297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7200" y="816921"/>
            <a:ext cx="4335236" cy="318548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621030">
              <a:lnSpc>
                <a:spcPct val="150000"/>
              </a:lnSpc>
            </a:pPr>
            <a:r>
              <a:rPr lang="zh-CN" altLang="en-US" sz="2700" dirty="0"/>
              <a:t>盘古用他的身体创造了美丽的宇宙，可是他却没有来得及看一眼这缤纷的世界，学习了这篇课文，你觉得盘古是一个怎样的人？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00994" flipH="1">
            <a:off x="4801135" y="989606"/>
            <a:ext cx="4071008" cy="27708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21494" y="331159"/>
            <a:ext cx="8128397" cy="33932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621030">
              <a:lnSpc>
                <a:spcPct val="200000"/>
              </a:lnSpc>
            </a:pPr>
            <a:r>
              <a:rPr lang="zh-CN" altLang="en-US" sz="2700" dirty="0">
                <a:solidFill>
                  <a:srgbClr val="2F6A9A"/>
                </a:solidFill>
              </a:rPr>
              <a:t>通过盘古的创造，宇宙从混沌变得美丽，从此有了蓝天白云、青山碧水、绿树红花，可是你们觉不觉得还缺点什么呢？人类是怎样出现的？请同学们在神话故事中去找找答案吧！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9232" y="2756698"/>
            <a:ext cx="2130659" cy="213065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108" y="2784021"/>
            <a:ext cx="1989640" cy="19896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2865665" cy="5225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012497" y="564481"/>
            <a:ext cx="5119007" cy="376256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/>
              <a:t>盘古开天　　女娲造人　　女娲补天</a:t>
            </a:r>
          </a:p>
          <a:p>
            <a:pPr>
              <a:lnSpc>
                <a:spcPct val="200000"/>
              </a:lnSpc>
            </a:pPr>
            <a:r>
              <a:rPr lang="zh-CN" altLang="en-US" sz="2400" dirty="0"/>
              <a:t>大禹治水　　后羿射日　　愚公移山</a:t>
            </a:r>
          </a:p>
          <a:p>
            <a:pPr>
              <a:lnSpc>
                <a:spcPct val="200000"/>
              </a:lnSpc>
            </a:pPr>
            <a:r>
              <a:rPr lang="zh-CN" altLang="en-US" sz="2400" dirty="0"/>
              <a:t>精卫填海　　夸父追日　　浑沌凿窍</a:t>
            </a:r>
          </a:p>
          <a:p>
            <a:pPr>
              <a:lnSpc>
                <a:spcPct val="200000"/>
              </a:lnSpc>
            </a:pPr>
            <a:r>
              <a:rPr lang="zh-CN" altLang="en-US" sz="2400" dirty="0"/>
              <a:t>共工触山　　燧人取火　　嫘祖养蚕</a:t>
            </a:r>
          </a:p>
          <a:p>
            <a:pPr>
              <a:lnSpc>
                <a:spcPct val="200000"/>
              </a:lnSpc>
            </a:pPr>
            <a:r>
              <a:rPr lang="zh-CN" altLang="en-US" sz="2400" dirty="0"/>
              <a:t>刑天断首　　仓颉造字　　嫦娥奔月　　</a:t>
            </a:r>
          </a:p>
        </p:txBody>
      </p:sp>
      <p:sp>
        <p:nvSpPr>
          <p:cNvPr id="4" name="矩形 3"/>
          <p:cNvSpPr/>
          <p:nvPr/>
        </p:nvSpPr>
        <p:spPr>
          <a:xfrm>
            <a:off x="145832" y="41967"/>
            <a:ext cx="260071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/>
              <a:t>中国经典神话故事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9042" y="1"/>
            <a:ext cx="2044958" cy="197861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2560" y="921298"/>
            <a:ext cx="7638881" cy="33009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+mn-ea"/>
              </a:rPr>
              <a:t>1.</a:t>
            </a:r>
            <a:r>
              <a:rPr lang="zh-CN" altLang="en-US" sz="2100" dirty="0">
                <a:latin typeface="+mn-ea"/>
              </a:rPr>
              <a:t>认识本课生字，正确、美观地书写。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+mn-ea"/>
              </a:rPr>
              <a:t>2.</a:t>
            </a:r>
            <a:r>
              <a:rPr lang="zh-CN" altLang="en-US" sz="2100" dirty="0">
                <a:latin typeface="+mn-ea"/>
              </a:rPr>
              <a:t>能正确、流利地朗读课文，理解课文的主要内容。</a:t>
            </a:r>
            <a:endParaRPr lang="en-US" altLang="zh-CN" sz="2100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+mn-ea"/>
              </a:rPr>
              <a:t>3.</a:t>
            </a:r>
            <a:r>
              <a:rPr lang="zh-CN" altLang="en-US" sz="2100" dirty="0">
                <a:latin typeface="+mn-ea"/>
              </a:rPr>
              <a:t>通过对重点词句的品味，感受盘古的神力及巍峨的形象。</a:t>
            </a:r>
            <a:endParaRPr lang="en-US" altLang="zh-CN" sz="2100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+mn-ea"/>
              </a:rPr>
              <a:t>4.</a:t>
            </a:r>
            <a:r>
              <a:rPr lang="zh-CN" altLang="en-US" sz="2100" dirty="0">
                <a:latin typeface="+mn-ea"/>
              </a:rPr>
              <a:t>凭借具体的语言材料，了解神话故事想象丰富的特点，感受盘</a:t>
            </a:r>
            <a:endParaRPr lang="en-US" altLang="zh-CN" sz="2100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+mn-ea"/>
              </a:rPr>
              <a:t>  </a:t>
            </a:r>
            <a:r>
              <a:rPr lang="zh-CN" altLang="en-US" sz="2100" dirty="0">
                <a:latin typeface="+mn-ea"/>
              </a:rPr>
              <a:t>古伟大的献身精神。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1"/>
            <a:ext cx="1322615" cy="98723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30816" y="493619"/>
            <a:ext cx="142460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78C00"/>
                </a:solidFill>
              </a:rPr>
              <a:t>学习目标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039212" y="287001"/>
            <a:ext cx="2189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56610" y="1433723"/>
            <a:ext cx="4773108" cy="1942689"/>
            <a:chOff x="4655192" y="1911631"/>
            <a:chExt cx="6364144" cy="259025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5192" y="1911631"/>
              <a:ext cx="3907875" cy="257273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1461" y="1929148"/>
              <a:ext cx="3907875" cy="2572735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694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43013" y="926001"/>
            <a:ext cx="1567481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dirty="0" err="1">
                <a:solidFill>
                  <a:srgbClr val="FF0000"/>
                </a:solidFill>
              </a:rPr>
              <a:t>pī</a:t>
            </a:r>
            <a:endParaRPr lang="en-US" altLang="zh-CN" sz="3000" dirty="0">
              <a:solidFill>
                <a:srgbClr val="FF0000"/>
              </a:solidFill>
            </a:endParaRPr>
          </a:p>
          <a:p>
            <a:pPr algn="ctr"/>
            <a:r>
              <a:rPr lang="zh-CN" altLang="en-US" sz="4500" dirty="0"/>
              <a:t>劈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728975" y="962093"/>
            <a:ext cx="1567481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dirty="0" err="1">
                <a:solidFill>
                  <a:srgbClr val="FF0000"/>
                </a:solidFill>
              </a:rPr>
              <a:t>zhuó</a:t>
            </a:r>
            <a:endParaRPr lang="en-US" altLang="zh-CN" sz="3000" dirty="0">
              <a:solidFill>
                <a:srgbClr val="FF0000"/>
              </a:solidFill>
            </a:endParaRPr>
          </a:p>
          <a:p>
            <a:pPr algn="ctr"/>
            <a:r>
              <a:rPr lang="zh-CN" altLang="en-US" sz="4500" dirty="0"/>
              <a:t>浊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712960" y="952634"/>
            <a:ext cx="1567481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dirty="0" err="1">
                <a:solidFill>
                  <a:srgbClr val="FF0000"/>
                </a:solidFill>
              </a:rPr>
              <a:t>zhàng</a:t>
            </a:r>
            <a:endParaRPr lang="en-US" altLang="zh-CN" sz="3000" dirty="0">
              <a:solidFill>
                <a:srgbClr val="FF0000"/>
              </a:solidFill>
            </a:endParaRPr>
          </a:p>
          <a:p>
            <a:pPr algn="ctr"/>
            <a:r>
              <a:rPr lang="zh-CN" altLang="en-US" sz="4500" dirty="0"/>
              <a:t>丈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988691" y="952634"/>
            <a:ext cx="1567481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dirty="0" err="1">
                <a:solidFill>
                  <a:srgbClr val="FF0000"/>
                </a:solidFill>
              </a:rPr>
              <a:t>lóng</a:t>
            </a:r>
            <a:endParaRPr lang="en-US" altLang="zh-CN" sz="3000" dirty="0">
              <a:solidFill>
                <a:srgbClr val="FF0000"/>
              </a:solidFill>
            </a:endParaRPr>
          </a:p>
          <a:p>
            <a:pPr algn="ctr"/>
            <a:r>
              <a:rPr lang="zh-CN" altLang="en-US" sz="4500" dirty="0"/>
              <a:t>隆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43013" y="2369785"/>
            <a:ext cx="1567481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dirty="0" err="1">
                <a:solidFill>
                  <a:srgbClr val="FF0000"/>
                </a:solidFill>
              </a:rPr>
              <a:t>zhī</a:t>
            </a:r>
            <a:endParaRPr lang="en-US" altLang="zh-CN" sz="3000" dirty="0">
              <a:solidFill>
                <a:srgbClr val="FF0000"/>
              </a:solidFill>
            </a:endParaRPr>
          </a:p>
          <a:p>
            <a:pPr algn="ctr"/>
            <a:r>
              <a:rPr lang="zh-CN" altLang="en-US" sz="4500" dirty="0"/>
              <a:t>肢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728975" y="2405877"/>
            <a:ext cx="1567481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dirty="0" err="1">
                <a:solidFill>
                  <a:srgbClr val="FF0000"/>
                </a:solidFill>
              </a:rPr>
              <a:t>qū</a:t>
            </a:r>
            <a:endParaRPr lang="en-US" altLang="zh-CN" sz="3000" dirty="0">
              <a:solidFill>
                <a:srgbClr val="FF0000"/>
              </a:solidFill>
            </a:endParaRPr>
          </a:p>
          <a:p>
            <a:pPr algn="ctr"/>
            <a:r>
              <a:rPr lang="zh-CN" altLang="en-US" sz="4500" dirty="0"/>
              <a:t>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714938" y="2396418"/>
            <a:ext cx="1567481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dirty="0" err="1">
                <a:solidFill>
                  <a:srgbClr val="FF0000"/>
                </a:solidFill>
              </a:rPr>
              <a:t>yè</a:t>
            </a:r>
            <a:endParaRPr lang="en-US" altLang="zh-CN" sz="3000" dirty="0">
              <a:solidFill>
                <a:srgbClr val="FF0000"/>
              </a:solidFill>
            </a:endParaRPr>
          </a:p>
          <a:p>
            <a:pPr algn="ctr"/>
            <a:r>
              <a:rPr lang="zh-CN" altLang="en-US" sz="4500" dirty="0"/>
              <a:t>液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91874" y="53958"/>
            <a:ext cx="129812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我会认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071" y="2914650"/>
            <a:ext cx="1797056" cy="179705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1412422" y="661308"/>
            <a:ext cx="6286500" cy="3747407"/>
          </a:xfrm>
          <a:prstGeom prst="roundRect">
            <a:avLst/>
          </a:prstGeom>
          <a:gradFill>
            <a:gsLst>
              <a:gs pos="0">
                <a:srgbClr val="A3F6FF"/>
              </a:gs>
              <a:gs pos="42000">
                <a:srgbClr val="5BEFFF"/>
              </a:gs>
              <a:gs pos="73000">
                <a:srgbClr val="1DE9FF"/>
              </a:gs>
              <a:gs pos="100000">
                <a:srgbClr val="6AF0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84904" cy="57966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91874" y="53958"/>
            <a:ext cx="129812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640002" y="685801"/>
            <a:ext cx="5863997" cy="35317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3000" spc="225" dirty="0"/>
              <a:t>黑乎乎   上升   下降   精疲力竭  倒下   血液   奔流不息   汗毛  茂盛   雨露   祖宗   混沌   巍峨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17251" y="299822"/>
            <a:ext cx="110349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33BEF2"/>
                </a:solidFill>
              </a:rPr>
              <a:t>我会写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99" y="1038224"/>
            <a:ext cx="1350000" cy="135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7000" y="1038224"/>
            <a:ext cx="1350000" cy="135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22" y="0"/>
            <a:ext cx="726948" cy="8092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215" y="1038224"/>
            <a:ext cx="1350000" cy="135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7000" y="2844488"/>
            <a:ext cx="1350000" cy="1350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99" y="2844488"/>
            <a:ext cx="1350000" cy="135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215" y="2844488"/>
            <a:ext cx="1350000" cy="1350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584622" y="186786"/>
            <a:ext cx="1559378" cy="1103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17251" y="299822"/>
            <a:ext cx="110349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33BEF2"/>
                </a:solidFill>
              </a:rPr>
              <a:t>我会写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749" y="1038224"/>
            <a:ext cx="1350000" cy="135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7000" y="519112"/>
            <a:ext cx="1350000" cy="135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22" y="0"/>
            <a:ext cx="726948" cy="8092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251" y="1038224"/>
            <a:ext cx="1350000" cy="135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3080" y="2844488"/>
            <a:ext cx="1350000" cy="13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" y="2844488"/>
            <a:ext cx="1350000" cy="135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7507" y="2788011"/>
            <a:ext cx="1350000" cy="13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08998" y="809244"/>
            <a:ext cx="742950" cy="57966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48252" y="352424"/>
            <a:ext cx="791936" cy="685801"/>
          </a:xfrm>
          <a:prstGeom prst="rect">
            <a:avLst/>
          </a:prstGeom>
        </p:spPr>
      </p:pic>
      <p:pic>
        <p:nvPicPr>
          <p:cNvPr id="15" name="图片 14" descr="t010d56e069239dccf5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351" y="2735132"/>
            <a:ext cx="142875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017"/>
            <a:ext cx="864037" cy="96461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4037" y="283527"/>
            <a:ext cx="6132755" cy="438581"/>
          </a:xfrm>
          <a:prstGeom prst="rect">
            <a:avLst/>
          </a:prstGeom>
          <a:solidFill>
            <a:srgbClr val="E54C92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思考：能不能用书上的语句来概括课文内容？</a:t>
            </a:r>
          </a:p>
        </p:txBody>
      </p:sp>
      <p:sp>
        <p:nvSpPr>
          <p:cNvPr id="2" name="矩形 1"/>
          <p:cNvSpPr/>
          <p:nvPr/>
        </p:nvSpPr>
        <p:spPr>
          <a:xfrm>
            <a:off x="1014813" y="1418702"/>
            <a:ext cx="6728748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/>
              <a:t>人类的老祖宗盘古，用他的整个身体创造了美丽的宇宙。</a:t>
            </a:r>
          </a:p>
        </p:txBody>
      </p:sp>
      <p:sp>
        <p:nvSpPr>
          <p:cNvPr id="4" name="矩形 3"/>
          <p:cNvSpPr/>
          <p:nvPr/>
        </p:nvSpPr>
        <p:spPr>
          <a:xfrm>
            <a:off x="1088232" y="2056045"/>
            <a:ext cx="4422601" cy="1361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100" dirty="0">
                <a:solidFill>
                  <a:srgbClr val="FF0000"/>
                </a:solidFill>
              </a:rPr>
              <a:t>像这样能够概括文章主要内容的句子，我们把它叫做文章的中心句。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811117"/>
            <a:ext cx="2971800" cy="297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2450804" cy="9053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06235" y="130630"/>
            <a:ext cx="142875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/>
              <a:t>段落大意</a:t>
            </a:r>
          </a:p>
        </p:txBody>
      </p:sp>
      <p:sp>
        <p:nvSpPr>
          <p:cNvPr id="4" name="矩形 3"/>
          <p:cNvSpPr/>
          <p:nvPr/>
        </p:nvSpPr>
        <p:spPr>
          <a:xfrm>
            <a:off x="521494" y="699840"/>
            <a:ext cx="8128397" cy="33009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+mn-ea"/>
              </a:rPr>
              <a:t>第一部分（第</a:t>
            </a:r>
            <a:r>
              <a:rPr lang="en-US" altLang="zh-CN" sz="2100" dirty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sz="2100" dirty="0">
                <a:solidFill>
                  <a:srgbClr val="FF0000"/>
                </a:solidFill>
                <a:latin typeface="+mn-ea"/>
              </a:rPr>
              <a:t>自然段）</a:t>
            </a:r>
            <a:r>
              <a:rPr lang="zh-CN" altLang="en-US" sz="2100" dirty="0">
                <a:latin typeface="+mn-ea"/>
              </a:rPr>
              <a:t>：讲天和地没有分开时候的样子。</a:t>
            </a:r>
          </a:p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+mn-ea"/>
              </a:rPr>
              <a:t>第二部分（第</a:t>
            </a:r>
            <a:r>
              <a:rPr lang="en-US" altLang="zh-CN" sz="2100" dirty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sz="2100" dirty="0">
                <a:solidFill>
                  <a:srgbClr val="FF0000"/>
                </a:solidFill>
                <a:latin typeface="+mn-ea"/>
              </a:rPr>
              <a:t>～</a:t>
            </a:r>
            <a:r>
              <a:rPr lang="en-US" altLang="zh-CN" sz="2100" dirty="0">
                <a:solidFill>
                  <a:srgbClr val="FF0000"/>
                </a:solidFill>
                <a:latin typeface="+mn-ea"/>
              </a:rPr>
              <a:t>4</a:t>
            </a:r>
            <a:r>
              <a:rPr lang="zh-CN" altLang="en-US" sz="2100" dirty="0">
                <a:solidFill>
                  <a:srgbClr val="FF0000"/>
                </a:solidFill>
                <a:latin typeface="+mn-ea"/>
              </a:rPr>
              <a:t>自然段）</a:t>
            </a:r>
            <a:r>
              <a:rPr lang="zh-CN" altLang="en-US" sz="2100" dirty="0">
                <a:latin typeface="+mn-ea"/>
              </a:rPr>
              <a:t>：讲盘古醒来后用自己的神力和身躯开辟了天地。</a:t>
            </a:r>
          </a:p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+mn-ea"/>
              </a:rPr>
              <a:t>第三部分（第</a:t>
            </a:r>
            <a:r>
              <a:rPr lang="en-US" altLang="zh-CN" sz="2100" dirty="0">
                <a:solidFill>
                  <a:srgbClr val="FF0000"/>
                </a:solidFill>
                <a:latin typeface="+mn-ea"/>
              </a:rPr>
              <a:t>5</a:t>
            </a:r>
            <a:r>
              <a:rPr lang="zh-CN" altLang="en-US" sz="2100" dirty="0">
                <a:solidFill>
                  <a:srgbClr val="FF0000"/>
                </a:solidFill>
                <a:latin typeface="+mn-ea"/>
              </a:rPr>
              <a:t>～</a:t>
            </a:r>
            <a:r>
              <a:rPr lang="en-US" altLang="zh-CN" sz="2100" dirty="0">
                <a:solidFill>
                  <a:srgbClr val="FF0000"/>
                </a:solidFill>
                <a:latin typeface="+mn-ea"/>
              </a:rPr>
              <a:t>6</a:t>
            </a:r>
            <a:r>
              <a:rPr lang="zh-CN" altLang="en-US" sz="2100" dirty="0">
                <a:solidFill>
                  <a:srgbClr val="FF0000"/>
                </a:solidFill>
                <a:latin typeface="+mn-ea"/>
              </a:rPr>
              <a:t>自然段）</a:t>
            </a:r>
            <a:r>
              <a:rPr lang="zh-CN" altLang="en-US" sz="2100" dirty="0">
                <a:latin typeface="+mn-ea"/>
              </a:rPr>
              <a:t>：讲盘古倒下后用自己的身躯化出世间万物。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19635" y="241003"/>
            <a:ext cx="449981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/>
              <a:t>读第</a:t>
            </a:r>
            <a:r>
              <a:rPr lang="en-US" altLang="zh-CN" sz="2400" dirty="0"/>
              <a:t>1</a:t>
            </a:r>
            <a:r>
              <a:rPr lang="zh-CN" altLang="en-US" sz="2400" dirty="0"/>
              <a:t>自然段，思考下列问题。</a:t>
            </a:r>
          </a:p>
        </p:txBody>
      </p:sp>
      <p:graphicFrame>
        <p:nvGraphicFramePr>
          <p:cNvPr id="5" name="图示 4"/>
          <p:cNvGraphicFramePr/>
          <p:nvPr/>
        </p:nvGraphicFramePr>
        <p:xfrm>
          <a:off x="1104560" y="1419011"/>
          <a:ext cx="6320436" cy="1332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24101" y="1838479"/>
            <a:ext cx="2098714" cy="308344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de9e77fd-3039-462b-b014-6f960b576bc7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1011</Words>
  <Application>Microsoft Office PowerPoint</Application>
  <PresentationFormat>全屏显示(16:9)</PresentationFormat>
  <Paragraphs>87</Paragraphs>
  <Slides>21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黑体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1496</cp:revision>
  <dcterms:created xsi:type="dcterms:W3CDTF">2015-04-02T07:05:00Z</dcterms:created>
  <dcterms:modified xsi:type="dcterms:W3CDTF">2021-09-04T18:54:29Z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