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tags/tag4.xml" ContentType="application/vnd.openxmlformats-officedocument.presentationml.tags+xml"/>
  <Override PartName="/ppt/notesSlides/notesSlide6.xml" ContentType="application/vnd.openxmlformats-officedocument.presentationml.notesSlide+xml"/>
  <Override PartName="/ppt/tags/tag5.xml" ContentType="application/vnd.openxmlformats-officedocument.presentationml.tags+xml"/>
  <Override PartName="/ppt/notesSlides/notesSlide7.xml" ContentType="application/vnd.openxmlformats-officedocument.presentationml.notesSlide+xml"/>
  <Override PartName="/ppt/tags/tag6.xml" ContentType="application/vnd.openxmlformats-officedocument.presentationml.tags+xml"/>
  <Override PartName="/ppt/notesSlides/notesSlide8.xml" ContentType="application/vnd.openxmlformats-officedocument.presentationml.notesSlide+xml"/>
  <Override PartName="/ppt/tags/tag7.xml" ContentType="application/vnd.openxmlformats-officedocument.presentationml.tags+xml"/>
  <Override PartName="/ppt/notesSlides/notesSlide9.xml" ContentType="application/vnd.openxmlformats-officedocument.presentationml.notesSlide+xml"/>
  <Override PartName="/ppt/tags/tag8.xml" ContentType="application/vnd.openxmlformats-officedocument.presentationml.tags+xml"/>
  <Override PartName="/ppt/notesSlides/notesSlide10.xml" ContentType="application/vnd.openxmlformats-officedocument.presentationml.notesSlide+xml"/>
  <Override PartName="/ppt/tags/tag9.xml" ContentType="application/vnd.openxmlformats-officedocument.presentationml.tags+xml"/>
  <Override PartName="/ppt/notesSlides/notesSlide11.xml" ContentType="application/vnd.openxmlformats-officedocument.presentationml.notesSlide+xml"/>
  <Override PartName="/ppt/tags/tag10.xml" ContentType="application/vnd.openxmlformats-officedocument.presentationml.tags+xml"/>
  <Override PartName="/ppt/notesSlides/notesSlide12.xml" ContentType="application/vnd.openxmlformats-officedocument.presentationml.notesSlide+xml"/>
  <Override PartName="/ppt/tags/tag11.xml" ContentType="application/vnd.openxmlformats-officedocument.presentationml.tags+xml"/>
  <Override PartName="/ppt/notesSlides/notesSlide13.xml" ContentType="application/vnd.openxmlformats-officedocument.presentationml.notesSlide+xml"/>
  <Override PartName="/ppt/tags/tag12.xml" ContentType="application/vnd.openxmlformats-officedocument.presentationml.tags+xml"/>
  <Override PartName="/ppt/notesSlides/notesSlide14.xml" ContentType="application/vnd.openxmlformats-officedocument.presentationml.notesSlide+xml"/>
  <Override PartName="/ppt/tags/tag13.xml" ContentType="application/vnd.openxmlformats-officedocument.presentationml.tags+xml"/>
  <Override PartName="/ppt/notesSlides/notesSlide15.xml" ContentType="application/vnd.openxmlformats-officedocument.presentationml.notesSlide+xml"/>
  <Override PartName="/ppt/tags/tag14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</p:sldMasterIdLst>
  <p:notesMasterIdLst>
    <p:notesMasterId r:id="rId21"/>
  </p:notesMasterIdLst>
  <p:sldIdLst>
    <p:sldId id="256" r:id="rId3"/>
    <p:sldId id="258" r:id="rId4"/>
    <p:sldId id="315" r:id="rId5"/>
    <p:sldId id="316" r:id="rId6"/>
    <p:sldId id="317" r:id="rId7"/>
    <p:sldId id="318" r:id="rId8"/>
    <p:sldId id="319" r:id="rId9"/>
    <p:sldId id="320" r:id="rId10"/>
    <p:sldId id="321" r:id="rId11"/>
    <p:sldId id="322" r:id="rId12"/>
    <p:sldId id="323" r:id="rId13"/>
    <p:sldId id="326" r:id="rId14"/>
    <p:sldId id="327" r:id="rId15"/>
    <p:sldId id="328" r:id="rId16"/>
    <p:sldId id="329" r:id="rId17"/>
    <p:sldId id="330" r:id="rId18"/>
    <p:sldId id="257" r:id="rId19"/>
    <p:sldId id="331" r:id="rId20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9F9966"/>
    <a:srgbClr val="E6E4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66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BD97AE6D-BC12-4203-8A2A-4973A6CC2E5E}" type="datetimeFigureOut">
              <a:rPr lang="zh-CN" altLang="en-US" smtClean="0"/>
              <a:t>2021/9/4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EB7B9549-D2EB-40B7-A9DF-7903CAD47E65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68362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7B9549-D2EB-40B7-A9DF-7903CAD47E65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8833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7B9549-D2EB-40B7-A9DF-7903CAD47E65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35975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7B9549-D2EB-40B7-A9DF-7903CAD47E65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57085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7B9549-D2EB-40B7-A9DF-7903CAD47E65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34742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7B9549-D2EB-40B7-A9DF-7903CAD47E65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4656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7B9549-D2EB-40B7-A9DF-7903CAD47E65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48254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7B9549-D2EB-40B7-A9DF-7903CAD47E65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7828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7B9549-D2EB-40B7-A9DF-7903CAD47E65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10377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7B9549-D2EB-40B7-A9DF-7903CAD47E65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003371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935575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7B9549-D2EB-40B7-A9DF-7903CAD47E65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84669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7B9549-D2EB-40B7-A9DF-7903CAD47E65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49236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7B9549-D2EB-40B7-A9DF-7903CAD47E6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48314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7B9549-D2EB-40B7-A9DF-7903CAD47E65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76900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7B9549-D2EB-40B7-A9DF-7903CAD47E65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93081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7B9549-D2EB-40B7-A9DF-7903CAD47E65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13798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7B9549-D2EB-40B7-A9DF-7903CAD47E65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50433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7B9549-D2EB-40B7-A9DF-7903CAD47E65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3775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2021/9/4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6649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2395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7275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266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-1" y="4942114"/>
            <a:ext cx="9144001" cy="201386"/>
          </a:xfrm>
          <a:prstGeom prst="rect">
            <a:avLst/>
          </a:prstGeom>
          <a:solidFill>
            <a:srgbClr val="9F9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0" name="bookmark_76382"/>
          <p:cNvSpPr>
            <a:spLocks noChangeAspect="1"/>
          </p:cNvSpPr>
          <p:nvPr userDrawn="1"/>
        </p:nvSpPr>
        <p:spPr bwMode="auto">
          <a:xfrm>
            <a:off x="228912" y="194912"/>
            <a:ext cx="193745" cy="511007"/>
          </a:xfrm>
          <a:custGeom>
            <a:avLst/>
            <a:gdLst>
              <a:gd name="T0" fmla="*/ 455839 w 606244"/>
              <a:gd name="T1" fmla="*/ 455839 w 606244"/>
              <a:gd name="T2" fmla="*/ 600116 w 606244"/>
              <a:gd name="T3" fmla="*/ 600116 w 606244"/>
              <a:gd name="T4" fmla="*/ 600116 w 606244"/>
              <a:gd name="T5" fmla="*/ 600116 w 606244"/>
              <a:gd name="T6" fmla="*/ 600116 w 606244"/>
              <a:gd name="T7" fmla="*/ 600116 w 606244"/>
              <a:gd name="T8" fmla="*/ 600116 w 606244"/>
              <a:gd name="T9" fmla="*/ 600116 w 606244"/>
              <a:gd name="T10" fmla="*/ 600116 w 606244"/>
              <a:gd name="T11" fmla="*/ 600116 w 606244"/>
              <a:gd name="T12" fmla="*/ 600116 w 606244"/>
              <a:gd name="T13" fmla="*/ 600116 w 606244"/>
              <a:gd name="T14" fmla="*/ 600116 w 606244"/>
              <a:gd name="T15" fmla="*/ 600116 w 606244"/>
              <a:gd name="T16" fmla="*/ 600116 w 606244"/>
              <a:gd name="T17" fmla="*/ 600116 w 606244"/>
              <a:gd name="T18" fmla="*/ 600116 w 606244"/>
              <a:gd name="T19" fmla="*/ 600116 w 606244"/>
              <a:gd name="T20" fmla="*/ 600116 w 606244"/>
              <a:gd name="T21" fmla="*/ 600116 w 606244"/>
              <a:gd name="T22" fmla="*/ 600116 w 606244"/>
              <a:gd name="T23" fmla="*/ 600116 w 606244"/>
              <a:gd name="T24" fmla="*/ 455839 w 606244"/>
              <a:gd name="T25" fmla="*/ 455839 w 606244"/>
              <a:gd name="T26" fmla="*/ 600116 w 606244"/>
              <a:gd name="T27" fmla="*/ 600116 w 606244"/>
              <a:gd name="T28" fmla="*/ 600116 w 606244"/>
              <a:gd name="T29" fmla="*/ 600116 w 606244"/>
              <a:gd name="T30" fmla="*/ 600116 w 606244"/>
              <a:gd name="T31" fmla="*/ 600116 w 606244"/>
              <a:gd name="T32" fmla="*/ 600116 w 606244"/>
              <a:gd name="T33" fmla="*/ 600116 w 606244"/>
              <a:gd name="T34" fmla="*/ 600116 w 606244"/>
              <a:gd name="T35" fmla="*/ 600116 w 606244"/>
              <a:gd name="T36" fmla="*/ 600116 w 606244"/>
              <a:gd name="T37" fmla="*/ 600116 w 606244"/>
              <a:gd name="T38" fmla="*/ 600116 w 606244"/>
              <a:gd name="T39" fmla="*/ 600116 w 606244"/>
              <a:gd name="T40" fmla="*/ 455839 w 606244"/>
              <a:gd name="T41" fmla="*/ 455839 w 606244"/>
              <a:gd name="T42" fmla="*/ 600116 w 606244"/>
              <a:gd name="T43" fmla="*/ 600116 w 606244"/>
              <a:gd name="T44" fmla="*/ 600116 w 606244"/>
              <a:gd name="T45" fmla="*/ 600116 w 606244"/>
              <a:gd name="T46" fmla="*/ 600116 w 606244"/>
              <a:gd name="T47" fmla="*/ 600116 w 606244"/>
              <a:gd name="T48" fmla="*/ 600116 w 606244"/>
              <a:gd name="T49" fmla="*/ 600116 w 606244"/>
              <a:gd name="T50" fmla="*/ 600116 w 606244"/>
              <a:gd name="T51" fmla="*/ 600116 w 606244"/>
              <a:gd name="T52" fmla="*/ 600116 w 606244"/>
              <a:gd name="T53" fmla="*/ 600116 w 606244"/>
              <a:gd name="T54" fmla="*/ 600116 w 606244"/>
              <a:gd name="T55" fmla="*/ 600116 w 606244"/>
              <a:gd name="T56" fmla="*/ 600116 w 606244"/>
              <a:gd name="T57" fmla="*/ 600116 w 606244"/>
              <a:gd name="T58" fmla="*/ 600116 w 606244"/>
              <a:gd name="T59" fmla="*/ 600116 w 606244"/>
              <a:gd name="T60" fmla="*/ 600116 w 606244"/>
              <a:gd name="T61" fmla="*/ 600116 w 606244"/>
              <a:gd name="T62" fmla="*/ 600116 w 606244"/>
              <a:gd name="T63" fmla="*/ 600116 w 606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467" h="3875">
                <a:moveTo>
                  <a:pt x="67" y="0"/>
                </a:moveTo>
                <a:cubicBezTo>
                  <a:pt x="30" y="0"/>
                  <a:pt x="0" y="30"/>
                  <a:pt x="0" y="67"/>
                </a:cubicBezTo>
                <a:lnTo>
                  <a:pt x="0" y="3800"/>
                </a:lnTo>
                <a:cubicBezTo>
                  <a:pt x="0" y="3837"/>
                  <a:pt x="30" y="3867"/>
                  <a:pt x="67" y="3867"/>
                </a:cubicBezTo>
                <a:cubicBezTo>
                  <a:pt x="86" y="3867"/>
                  <a:pt x="105" y="3858"/>
                  <a:pt x="118" y="3843"/>
                </a:cubicBezTo>
                <a:lnTo>
                  <a:pt x="733" y="3104"/>
                </a:lnTo>
                <a:lnTo>
                  <a:pt x="1349" y="3843"/>
                </a:lnTo>
                <a:cubicBezTo>
                  <a:pt x="1372" y="3871"/>
                  <a:pt x="1414" y="3875"/>
                  <a:pt x="1443" y="3851"/>
                </a:cubicBezTo>
                <a:cubicBezTo>
                  <a:pt x="1458" y="3839"/>
                  <a:pt x="1467" y="3820"/>
                  <a:pt x="1467" y="3800"/>
                </a:cubicBezTo>
                <a:lnTo>
                  <a:pt x="1467" y="67"/>
                </a:lnTo>
                <a:cubicBezTo>
                  <a:pt x="1467" y="30"/>
                  <a:pt x="1437" y="0"/>
                  <a:pt x="1400" y="0"/>
                </a:cubicBezTo>
                <a:lnTo>
                  <a:pt x="67" y="0"/>
                </a:lnTo>
                <a:close/>
                <a:moveTo>
                  <a:pt x="133" y="133"/>
                </a:moveTo>
                <a:lnTo>
                  <a:pt x="1333" y="133"/>
                </a:lnTo>
                <a:lnTo>
                  <a:pt x="1333" y="3616"/>
                </a:lnTo>
                <a:lnTo>
                  <a:pt x="785" y="2957"/>
                </a:lnTo>
                <a:cubicBezTo>
                  <a:pt x="761" y="2929"/>
                  <a:pt x="719" y="2925"/>
                  <a:pt x="691" y="2949"/>
                </a:cubicBezTo>
                <a:cubicBezTo>
                  <a:pt x="688" y="2951"/>
                  <a:pt x="685" y="2954"/>
                  <a:pt x="682" y="2957"/>
                </a:cubicBezTo>
                <a:lnTo>
                  <a:pt x="133" y="3616"/>
                </a:lnTo>
                <a:lnTo>
                  <a:pt x="133" y="133"/>
                </a:lnTo>
                <a:close/>
                <a:moveTo>
                  <a:pt x="267" y="233"/>
                </a:moveTo>
                <a:cubicBezTo>
                  <a:pt x="248" y="233"/>
                  <a:pt x="233" y="248"/>
                  <a:pt x="233" y="267"/>
                </a:cubicBezTo>
                <a:lnTo>
                  <a:pt x="233" y="1133"/>
                </a:lnTo>
                <a:cubicBezTo>
                  <a:pt x="233" y="1152"/>
                  <a:pt x="248" y="1167"/>
                  <a:pt x="266" y="1167"/>
                </a:cubicBezTo>
                <a:cubicBezTo>
                  <a:pt x="285" y="1167"/>
                  <a:pt x="300" y="1153"/>
                  <a:pt x="300" y="1134"/>
                </a:cubicBezTo>
                <a:lnTo>
                  <a:pt x="300" y="1133"/>
                </a:lnTo>
                <a:lnTo>
                  <a:pt x="300" y="300"/>
                </a:lnTo>
                <a:lnTo>
                  <a:pt x="733" y="300"/>
                </a:lnTo>
                <a:cubicBezTo>
                  <a:pt x="752" y="300"/>
                  <a:pt x="767" y="286"/>
                  <a:pt x="767" y="267"/>
                </a:cubicBezTo>
                <a:cubicBezTo>
                  <a:pt x="767" y="249"/>
                  <a:pt x="753" y="234"/>
                  <a:pt x="734" y="233"/>
                </a:cubicBezTo>
                <a:lnTo>
                  <a:pt x="733" y="233"/>
                </a:lnTo>
                <a:lnTo>
                  <a:pt x="267" y="233"/>
                </a:lnTo>
                <a:close/>
              </a:path>
            </a:pathLst>
          </a:custGeom>
          <a:solidFill>
            <a:srgbClr val="9F9966"/>
          </a:solidFill>
          <a:ln>
            <a:noFill/>
          </a:ln>
        </p:spPr>
        <p:txBody>
          <a:bodyPr lIns="68580" tIns="34290" rIns="68580" bIns="34290"/>
          <a:lstStyle/>
          <a:p>
            <a:endParaRPr lang="zh-CN" altLang="en-US"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6736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581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658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765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973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860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6497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2021/9/4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815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 rot="10800000">
            <a:off x="1" y="0"/>
            <a:ext cx="9144000" cy="5143500"/>
          </a:xfrm>
          <a:prstGeom prst="rect">
            <a:avLst/>
          </a:prstGeom>
          <a:gradFill>
            <a:gsLst>
              <a:gs pos="0">
                <a:srgbClr val="E6E490">
                  <a:alpha val="0"/>
                </a:srgbClr>
              </a:gs>
              <a:gs pos="100000">
                <a:srgbClr val="9F996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950713" y="1059198"/>
            <a:ext cx="4760875" cy="1636164"/>
            <a:chOff x="4745870" y="2248991"/>
            <a:chExt cx="6347834" cy="2181553"/>
          </a:xfrm>
        </p:grpSpPr>
        <p:sp>
          <p:nvSpPr>
            <p:cNvPr id="12" name="矩形 259"/>
            <p:cNvSpPr>
              <a:spLocks noChangeArrowheads="1"/>
            </p:cNvSpPr>
            <p:nvPr/>
          </p:nvSpPr>
          <p:spPr bwMode="auto">
            <a:xfrm>
              <a:off x="4847769" y="2248991"/>
              <a:ext cx="6245935" cy="1231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dist" defTabSz="342900">
                <a:buNone/>
              </a:pPr>
              <a:r>
                <a:rPr lang="zh-CN" altLang="en-US" sz="6000" b="1" spc="45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盘古开天地</a:t>
              </a:r>
              <a:endParaRPr lang="en-US" altLang="zh-CN" sz="6000" b="1" spc="45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4745870" y="3938101"/>
              <a:ext cx="2952091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342900"/>
              <a:r>
                <a:rPr lang="zh-CN" altLang="en-US" sz="1800" dirty="0">
                  <a:solidFill>
                    <a:schemeClr val="bg1"/>
                  </a:solidFill>
                  <a:cs typeface="+mn-ea"/>
                  <a:sym typeface="+mn-lt"/>
                </a:rPr>
                <a:t>语文   四年级   上册</a:t>
              </a:r>
            </a:p>
          </p:txBody>
        </p:sp>
        <p:cxnSp>
          <p:nvCxnSpPr>
            <p:cNvPr id="14" name="直接连接符 13"/>
            <p:cNvCxnSpPr/>
            <p:nvPr/>
          </p:nvCxnSpPr>
          <p:spPr>
            <a:xfrm rot="10800000">
              <a:off x="4847769" y="3815288"/>
              <a:ext cx="5473670" cy="0"/>
            </a:xfrm>
            <a:prstGeom prst="line">
              <a:avLst/>
            </a:prstGeom>
            <a:ln w="25400" cap="rnd">
              <a:gradFill flip="none" rotWithShape="1"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矩形 14"/>
          <p:cNvSpPr/>
          <p:nvPr/>
        </p:nvSpPr>
        <p:spPr>
          <a:xfrm>
            <a:off x="1207346" y="3955833"/>
            <a:ext cx="4105253" cy="3527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57175" indent="-257175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优品</a:t>
            </a:r>
            <a:r>
              <a:rPr lang="en-US" altLang="zh-CN" sz="18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PPT</a:t>
            </a:r>
            <a:endParaRPr lang="en-US" altLang="zh-CN" sz="1800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文本框 2"/>
          <p:cNvSpPr txBox="1"/>
          <p:nvPr/>
        </p:nvSpPr>
        <p:spPr>
          <a:xfrm>
            <a:off x="648891" y="935831"/>
            <a:ext cx="7836694" cy="222885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700" b="1" dirty="0">
                <a:solidFill>
                  <a:srgbClr val="000000"/>
                </a:solidFill>
                <a:cs typeface="+mn-ea"/>
                <a:sym typeface="+mn-lt"/>
              </a:rPr>
              <a:t>    </a:t>
            </a:r>
            <a:r>
              <a:rPr lang="zh-CN" altLang="en-US" sz="2700" b="1" dirty="0">
                <a:solidFill>
                  <a:srgbClr val="000000"/>
                </a:solidFill>
                <a:cs typeface="+mn-ea"/>
                <a:sym typeface="+mn-lt"/>
              </a:rPr>
              <a:t>巨人见身边有一把斧头，就拿起斧头，对着眼前的黑暗劈过去，只听见一声巨响，</a:t>
            </a:r>
            <a:r>
              <a:rPr lang="en-US" altLang="zh-CN" sz="2700" b="1" dirty="0">
                <a:solidFill>
                  <a:srgbClr val="000000"/>
                </a:solidFill>
                <a:cs typeface="+mn-ea"/>
                <a:sym typeface="+mn-lt"/>
              </a:rPr>
              <a:t>“</a:t>
            </a:r>
            <a:r>
              <a:rPr lang="zh-CN" altLang="en-US" sz="2700" b="1" dirty="0">
                <a:solidFill>
                  <a:srgbClr val="000000"/>
                </a:solidFill>
                <a:cs typeface="+mn-ea"/>
                <a:sym typeface="+mn-lt"/>
              </a:rPr>
              <a:t>大鸡蛋</a:t>
            </a:r>
            <a:r>
              <a:rPr lang="en-US" altLang="zh-CN" sz="2700" b="1" dirty="0">
                <a:solidFill>
                  <a:srgbClr val="000000"/>
                </a:solidFill>
                <a:cs typeface="+mn-ea"/>
                <a:sym typeface="+mn-lt"/>
              </a:rPr>
              <a:t>”</a:t>
            </a:r>
            <a:r>
              <a:rPr lang="zh-CN" altLang="en-US" sz="2700" b="1" dirty="0">
                <a:solidFill>
                  <a:srgbClr val="000000"/>
                </a:solidFill>
                <a:cs typeface="+mn-ea"/>
                <a:sym typeface="+mn-lt"/>
              </a:rPr>
              <a:t>碎了。轻而清的东西，缓缓上升，变成了天；重而浊的东西，慢慢下降，变成了地。</a:t>
            </a:r>
            <a:endParaRPr lang="zh-CN" altLang="en-US" sz="27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1445419" y="1516856"/>
            <a:ext cx="6841331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751285" y="2078831"/>
            <a:ext cx="261699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/>
          <p:cNvSpPr/>
          <p:nvPr/>
        </p:nvSpPr>
        <p:spPr>
          <a:xfrm>
            <a:off x="1243013" y="2139554"/>
            <a:ext cx="1256110" cy="408385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/>
            </a:pPr>
            <a:endParaRPr lang="zh-CN" altLang="en-US" noProof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7174707" y="2139554"/>
            <a:ext cx="1256110" cy="408385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/>
            </a:pPr>
            <a:endParaRPr lang="zh-CN" altLang="en-US" noProof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4567238" y="2139554"/>
            <a:ext cx="779860" cy="408385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/>
            </a:pPr>
            <a:endParaRPr lang="zh-CN" altLang="en-US" noProof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3120056" y="2661636"/>
            <a:ext cx="781050" cy="408385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/>
            </a:pPr>
            <a:endParaRPr lang="zh-CN" altLang="en-US" noProof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012031" y="3293268"/>
            <a:ext cx="3663554" cy="150964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dirty="0">
                <a:solidFill>
                  <a:srgbClr val="002060"/>
                </a:solidFill>
                <a:cs typeface="+mn-ea"/>
                <a:sym typeface="+mn-lt"/>
              </a:rPr>
              <a:t>找出句段中的反义词，想一想，这些反义词的运用有什么作用？</a:t>
            </a:r>
          </a:p>
        </p:txBody>
      </p:sp>
      <p:sp>
        <p:nvSpPr>
          <p:cNvPr id="11" name="矩形标注 10"/>
          <p:cNvSpPr/>
          <p:nvPr/>
        </p:nvSpPr>
        <p:spPr>
          <a:xfrm>
            <a:off x="2502694" y="294085"/>
            <a:ext cx="3490913" cy="606029"/>
          </a:xfrm>
          <a:prstGeom prst="wedgeRectCallout">
            <a:avLst>
              <a:gd name="adj1" fmla="val 34238"/>
              <a:gd name="adj2" fmla="val 6956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/>
            </a:pPr>
            <a:endParaRPr lang="zh-CN" altLang="en-US" noProof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640807" y="388144"/>
            <a:ext cx="3342085" cy="43815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>
                <a:solidFill>
                  <a:srgbClr val="0000FF"/>
                </a:solidFill>
                <a:cs typeface="+mn-ea"/>
                <a:sym typeface="+mn-lt"/>
              </a:rPr>
              <a:t>盘古用斧头劈开了黑暗</a:t>
            </a:r>
            <a:endParaRPr lang="zh-CN" altLang="en-US" sz="240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4675585" y="3220641"/>
            <a:ext cx="4087416" cy="155019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/>
            </a:pPr>
            <a:endParaRPr lang="zh-CN" altLang="en-US" noProof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792266" y="3282554"/>
            <a:ext cx="3887390" cy="139884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0000FF"/>
                </a:solidFill>
                <a:cs typeface="+mn-ea"/>
                <a:sym typeface="+mn-lt"/>
              </a:rPr>
              <a:t>这些词语写出了盘古劈下斧头后的神奇变化，同时也写出了天地的不同</a:t>
            </a:r>
          </a:p>
        </p:txBody>
      </p:sp>
      <p:sp>
        <p:nvSpPr>
          <p:cNvPr id="2" name="矩形 1"/>
          <p:cNvSpPr/>
          <p:nvPr/>
        </p:nvSpPr>
        <p:spPr>
          <a:xfrm>
            <a:off x="505867" y="195562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课文解读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/>
      <p:bldP spid="11" grpId="0" animBg="1"/>
      <p:bldP spid="12" grpId="0"/>
      <p:bldP spid="13" grpId="0" animBg="1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66750" y="1385888"/>
            <a:ext cx="8104585" cy="267533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/>
            </a:pPr>
            <a:endParaRPr lang="zh-CN" altLang="en-US" noProof="1">
              <a:solidFill>
                <a:prstClr val="white"/>
              </a:solidFill>
              <a:cs typeface="+mn-ea"/>
              <a:sym typeface="+mn-lt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3876675" y="1402556"/>
            <a:ext cx="0" cy="265866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4060031" y="1865710"/>
            <a:ext cx="4519613" cy="1689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700" spc="150" noProof="1">
                <a:solidFill>
                  <a:prstClr val="black"/>
                </a:solidFill>
                <a:cs typeface="+mn-ea"/>
                <a:sym typeface="+mn-lt"/>
              </a:rPr>
              <a:t>    </a:t>
            </a:r>
            <a:r>
              <a:rPr lang="zh-CN" altLang="en-US" sz="2700" spc="150" noProof="1">
                <a:solidFill>
                  <a:prstClr val="black"/>
                </a:solidFill>
                <a:cs typeface="+mn-ea"/>
                <a:sym typeface="+mn-lt"/>
              </a:rPr>
              <a:t>盘古用斧子劈出了天和地之后，他有什么想法呢？他接着又做了什么呢？</a:t>
            </a:r>
          </a:p>
        </p:txBody>
      </p:sp>
      <p:sp>
        <p:nvSpPr>
          <p:cNvPr id="2" name="矩形 1"/>
          <p:cNvSpPr/>
          <p:nvPr/>
        </p:nvSpPr>
        <p:spPr>
          <a:xfrm>
            <a:off x="505867" y="195562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课文解读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41334" y="1994762"/>
            <a:ext cx="2591264" cy="14575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/>
          <p:nvPr/>
        </p:nvSpPr>
        <p:spPr>
          <a:xfrm>
            <a:off x="672023" y="854018"/>
            <a:ext cx="7591425" cy="39749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lnSpc>
                <a:spcPct val="150000"/>
              </a:lnSpc>
              <a:spcBef>
                <a:spcPct val="30000"/>
              </a:spcBef>
              <a:spcAft>
                <a:spcPct val="0"/>
              </a:spcAft>
              <a:defRPr/>
            </a:pPr>
            <a:r>
              <a:rPr lang="zh-CN" altLang="en-US" sz="1800" dirty="0">
                <a:solidFill>
                  <a:srgbClr val="746F5B"/>
                </a:solidFill>
                <a:cs typeface="+mn-ea"/>
                <a:sym typeface="+mn-lt"/>
              </a:rPr>
              <a:t>呼出的气息</a:t>
            </a:r>
            <a:r>
              <a:rPr lang="en-US" altLang="zh-CN" sz="1800" dirty="0">
                <a:solidFill>
                  <a:srgbClr val="746F5B"/>
                </a:solidFill>
                <a:cs typeface="+mn-ea"/>
                <a:sym typeface="+mn-lt"/>
              </a:rPr>
              <a:t>——</a:t>
            </a:r>
            <a:r>
              <a:rPr lang="zh-CN" altLang="en-US" sz="1800" dirty="0">
                <a:solidFill>
                  <a:srgbClr val="746F5B"/>
                </a:solidFill>
                <a:cs typeface="+mn-ea"/>
                <a:sym typeface="+mn-lt"/>
              </a:rPr>
              <a:t>变成了四季的风和飘动的云</a:t>
            </a:r>
          </a:p>
          <a:p>
            <a:pPr fontAlgn="base">
              <a:lnSpc>
                <a:spcPct val="150000"/>
              </a:lnSpc>
              <a:spcBef>
                <a:spcPct val="30000"/>
              </a:spcBef>
              <a:spcAft>
                <a:spcPct val="0"/>
              </a:spcAft>
              <a:defRPr/>
            </a:pPr>
            <a:r>
              <a:rPr lang="zh-CN" altLang="en-US" sz="1800" dirty="0">
                <a:solidFill>
                  <a:srgbClr val="746F5B"/>
                </a:solidFill>
                <a:cs typeface="+mn-ea"/>
                <a:sym typeface="+mn-lt"/>
              </a:rPr>
              <a:t>发出的声音</a:t>
            </a:r>
            <a:r>
              <a:rPr lang="en-US" altLang="zh-CN" sz="1800" dirty="0">
                <a:solidFill>
                  <a:srgbClr val="746F5B"/>
                </a:solidFill>
                <a:cs typeface="+mn-ea"/>
                <a:sym typeface="+mn-lt"/>
              </a:rPr>
              <a:t>——</a:t>
            </a:r>
            <a:r>
              <a:rPr lang="zh-CN" altLang="en-US" sz="1800" dirty="0">
                <a:solidFill>
                  <a:srgbClr val="746F5B"/>
                </a:solidFill>
                <a:cs typeface="+mn-ea"/>
                <a:sym typeface="+mn-lt"/>
              </a:rPr>
              <a:t>化作了隆隆的雷声</a:t>
            </a:r>
          </a:p>
          <a:p>
            <a:pPr fontAlgn="base">
              <a:lnSpc>
                <a:spcPct val="150000"/>
              </a:lnSpc>
              <a:spcBef>
                <a:spcPct val="30000"/>
              </a:spcBef>
              <a:spcAft>
                <a:spcPct val="0"/>
              </a:spcAft>
              <a:defRPr/>
            </a:pPr>
            <a:r>
              <a:rPr lang="zh-CN" altLang="en-US" sz="1800" dirty="0">
                <a:solidFill>
                  <a:srgbClr val="746F5B"/>
                </a:solidFill>
                <a:cs typeface="+mn-ea"/>
                <a:sym typeface="+mn-lt"/>
              </a:rPr>
              <a:t>左眼</a:t>
            </a:r>
            <a:r>
              <a:rPr lang="en-US" altLang="zh-CN" sz="1800" dirty="0">
                <a:solidFill>
                  <a:srgbClr val="746F5B"/>
                </a:solidFill>
                <a:cs typeface="+mn-ea"/>
                <a:sym typeface="+mn-lt"/>
              </a:rPr>
              <a:t>——</a:t>
            </a:r>
            <a:r>
              <a:rPr lang="zh-CN" altLang="en-US" sz="1800" dirty="0">
                <a:solidFill>
                  <a:srgbClr val="746F5B"/>
                </a:solidFill>
                <a:cs typeface="+mn-ea"/>
                <a:sym typeface="+mn-lt"/>
              </a:rPr>
              <a:t>太阳；右眼</a:t>
            </a:r>
            <a:r>
              <a:rPr lang="en-US" altLang="zh-CN" sz="1800" dirty="0">
                <a:solidFill>
                  <a:srgbClr val="746F5B"/>
                </a:solidFill>
                <a:cs typeface="+mn-ea"/>
                <a:sym typeface="+mn-lt"/>
              </a:rPr>
              <a:t>——</a:t>
            </a:r>
            <a:r>
              <a:rPr lang="zh-CN" altLang="en-US" sz="1800" dirty="0">
                <a:solidFill>
                  <a:srgbClr val="746F5B"/>
                </a:solidFill>
                <a:cs typeface="+mn-ea"/>
                <a:sym typeface="+mn-lt"/>
              </a:rPr>
              <a:t>月亮</a:t>
            </a:r>
          </a:p>
          <a:p>
            <a:pPr fontAlgn="base">
              <a:lnSpc>
                <a:spcPct val="150000"/>
              </a:lnSpc>
              <a:spcBef>
                <a:spcPct val="30000"/>
              </a:spcBef>
              <a:spcAft>
                <a:spcPct val="0"/>
              </a:spcAft>
              <a:defRPr/>
            </a:pPr>
            <a:r>
              <a:rPr lang="zh-CN" altLang="en-US" sz="1800" dirty="0">
                <a:solidFill>
                  <a:srgbClr val="746F5B"/>
                </a:solidFill>
                <a:cs typeface="+mn-ea"/>
                <a:sym typeface="+mn-lt"/>
              </a:rPr>
              <a:t>四肢和躯干</a:t>
            </a:r>
            <a:r>
              <a:rPr lang="en-US" altLang="zh-CN" sz="1800" dirty="0">
                <a:solidFill>
                  <a:srgbClr val="746F5B"/>
                </a:solidFill>
                <a:cs typeface="+mn-ea"/>
                <a:sym typeface="+mn-lt"/>
              </a:rPr>
              <a:t>——</a:t>
            </a:r>
            <a:r>
              <a:rPr lang="zh-CN" altLang="en-US" sz="1800" dirty="0">
                <a:solidFill>
                  <a:srgbClr val="746F5B"/>
                </a:solidFill>
                <a:cs typeface="+mn-ea"/>
                <a:sym typeface="+mn-lt"/>
              </a:rPr>
              <a:t>大地的四极和五方的名山</a:t>
            </a:r>
          </a:p>
          <a:p>
            <a:pPr fontAlgn="base">
              <a:lnSpc>
                <a:spcPct val="150000"/>
              </a:lnSpc>
              <a:spcBef>
                <a:spcPct val="30000"/>
              </a:spcBef>
              <a:spcAft>
                <a:spcPct val="0"/>
              </a:spcAft>
              <a:defRPr/>
            </a:pPr>
            <a:r>
              <a:rPr lang="zh-CN" altLang="en-US" sz="1800" dirty="0">
                <a:solidFill>
                  <a:srgbClr val="746F5B"/>
                </a:solidFill>
                <a:cs typeface="+mn-ea"/>
                <a:sym typeface="+mn-lt"/>
              </a:rPr>
              <a:t>血液</a:t>
            </a:r>
            <a:r>
              <a:rPr lang="en-US" altLang="zh-CN" sz="1800" dirty="0">
                <a:solidFill>
                  <a:srgbClr val="746F5B"/>
                </a:solidFill>
                <a:cs typeface="+mn-ea"/>
                <a:sym typeface="+mn-lt"/>
              </a:rPr>
              <a:t>——</a:t>
            </a:r>
            <a:r>
              <a:rPr lang="zh-CN" altLang="en-US" sz="1800" dirty="0">
                <a:solidFill>
                  <a:srgbClr val="746F5B"/>
                </a:solidFill>
                <a:cs typeface="+mn-ea"/>
                <a:sym typeface="+mn-lt"/>
              </a:rPr>
              <a:t>变成了奔流不息的江河</a:t>
            </a:r>
          </a:p>
          <a:p>
            <a:pPr fontAlgn="base">
              <a:lnSpc>
                <a:spcPct val="150000"/>
              </a:lnSpc>
              <a:spcBef>
                <a:spcPct val="30000"/>
              </a:spcBef>
              <a:spcAft>
                <a:spcPct val="0"/>
              </a:spcAft>
              <a:defRPr/>
            </a:pPr>
            <a:r>
              <a:rPr lang="zh-CN" altLang="en-US" sz="1800" dirty="0">
                <a:solidFill>
                  <a:srgbClr val="746F5B"/>
                </a:solidFill>
                <a:cs typeface="+mn-ea"/>
                <a:sym typeface="+mn-lt"/>
              </a:rPr>
              <a:t>汗毛</a:t>
            </a:r>
            <a:r>
              <a:rPr lang="en-US" altLang="zh-CN" sz="1800" dirty="0">
                <a:solidFill>
                  <a:srgbClr val="746F5B"/>
                </a:solidFill>
                <a:cs typeface="+mn-ea"/>
                <a:sym typeface="+mn-lt"/>
              </a:rPr>
              <a:t>——</a:t>
            </a:r>
            <a:r>
              <a:rPr lang="zh-CN" altLang="en-US" sz="1800" dirty="0">
                <a:solidFill>
                  <a:srgbClr val="746F5B"/>
                </a:solidFill>
                <a:cs typeface="+mn-ea"/>
                <a:sym typeface="+mn-lt"/>
              </a:rPr>
              <a:t>变成了茂盛的花草树木</a:t>
            </a:r>
          </a:p>
          <a:p>
            <a:pPr fontAlgn="base">
              <a:lnSpc>
                <a:spcPct val="150000"/>
              </a:lnSpc>
              <a:spcBef>
                <a:spcPct val="30000"/>
              </a:spcBef>
              <a:spcAft>
                <a:spcPct val="0"/>
              </a:spcAft>
              <a:defRPr/>
            </a:pPr>
            <a:r>
              <a:rPr lang="zh-CN" altLang="en-US" sz="1800" dirty="0">
                <a:solidFill>
                  <a:srgbClr val="746F5B"/>
                </a:solidFill>
                <a:cs typeface="+mn-ea"/>
                <a:sym typeface="+mn-lt"/>
              </a:rPr>
              <a:t>汗水</a:t>
            </a:r>
            <a:r>
              <a:rPr lang="en-US" altLang="zh-CN" sz="1800" dirty="0">
                <a:solidFill>
                  <a:srgbClr val="746F5B"/>
                </a:solidFill>
                <a:cs typeface="+mn-ea"/>
                <a:sym typeface="+mn-lt"/>
              </a:rPr>
              <a:t>——</a:t>
            </a:r>
            <a:r>
              <a:rPr lang="zh-CN" altLang="en-US" sz="1800" dirty="0">
                <a:solidFill>
                  <a:srgbClr val="746F5B"/>
                </a:solidFill>
                <a:cs typeface="+mn-ea"/>
                <a:sym typeface="+mn-lt"/>
              </a:rPr>
              <a:t>变成了滋润万物的雨露</a:t>
            </a:r>
          </a:p>
          <a:p>
            <a:pPr fontAlgn="base">
              <a:lnSpc>
                <a:spcPct val="150000"/>
              </a:lnSpc>
              <a:spcBef>
                <a:spcPct val="30000"/>
              </a:spcBef>
              <a:spcAft>
                <a:spcPct val="0"/>
              </a:spcAft>
              <a:defRPr/>
            </a:pPr>
            <a:r>
              <a:rPr lang="en-US" altLang="zh-CN" sz="1800" dirty="0">
                <a:solidFill>
                  <a:srgbClr val="746F5B"/>
                </a:solidFill>
                <a:cs typeface="+mn-ea"/>
                <a:sym typeface="+mn-lt"/>
              </a:rPr>
              <a:t>……</a:t>
            </a:r>
          </a:p>
        </p:txBody>
      </p:sp>
      <p:sp>
        <p:nvSpPr>
          <p:cNvPr id="6" name="矩形 5"/>
          <p:cNvSpPr/>
          <p:nvPr/>
        </p:nvSpPr>
        <p:spPr>
          <a:xfrm>
            <a:off x="505867" y="195562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课文解读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1390" y="2091542"/>
            <a:ext cx="2000250" cy="26860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05867" y="798909"/>
            <a:ext cx="6363019" cy="174971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100" spc="225" noProof="1">
                <a:solidFill>
                  <a:prstClr val="black"/>
                </a:solidFill>
                <a:cs typeface="+mn-ea"/>
                <a:sym typeface="+mn-lt"/>
              </a:rPr>
              <a:t>    </a:t>
            </a:r>
            <a:r>
              <a:rPr lang="zh-CN" altLang="en-US" sz="2100" spc="225" noProof="1">
                <a:solidFill>
                  <a:prstClr val="black"/>
                </a:solidFill>
                <a:cs typeface="+mn-ea"/>
                <a:sym typeface="+mn-lt"/>
              </a:rPr>
              <a:t>这篇神话讲述了名叫盘古的巨人开天辟地的故事。文中用充满神奇的想象，生动准确的语言，塑造了盘古伟岸、高大的形象，赞美了他为开天辟地而用于献身的精神。</a:t>
            </a:r>
          </a:p>
        </p:txBody>
      </p:sp>
      <p:sp>
        <p:nvSpPr>
          <p:cNvPr id="2" name="矩形 1"/>
          <p:cNvSpPr/>
          <p:nvPr/>
        </p:nvSpPr>
        <p:spPr>
          <a:xfrm>
            <a:off x="505867" y="195562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主旨概括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1390" y="2091542"/>
            <a:ext cx="2000250" cy="26860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图片 2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791" y="1306116"/>
            <a:ext cx="7549753" cy="292060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1"/>
          <p:cNvSpPr/>
          <p:nvPr/>
        </p:nvSpPr>
        <p:spPr>
          <a:xfrm>
            <a:off x="505867" y="195562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结构梳理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03635" y="1258491"/>
            <a:ext cx="7799785" cy="55605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700" b="1" spc="225" noProof="1">
                <a:solidFill>
                  <a:prstClr val="black"/>
                </a:solidFill>
                <a:cs typeface="+mn-ea"/>
                <a:sym typeface="+mn-lt"/>
              </a:rPr>
              <a:t>    </a:t>
            </a:r>
            <a:r>
              <a:rPr lang="zh-CN" altLang="en-US" sz="2700" b="1" spc="225" noProof="1">
                <a:solidFill>
                  <a:prstClr val="black"/>
                </a:solidFill>
                <a:cs typeface="+mn-ea"/>
                <a:sym typeface="+mn-lt"/>
              </a:rPr>
              <a:t>面对这样的盘古，你想对他说些什么呢？</a:t>
            </a:r>
          </a:p>
        </p:txBody>
      </p:sp>
      <p:sp>
        <p:nvSpPr>
          <p:cNvPr id="31747" name="Text Box 3"/>
          <p:cNvSpPr txBox="1"/>
          <p:nvPr/>
        </p:nvSpPr>
        <p:spPr>
          <a:xfrm>
            <a:off x="1321594" y="2257425"/>
            <a:ext cx="7030641" cy="22288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>
            <a:spAutoFit/>
          </a:bodyPr>
          <a:lstStyle/>
          <a:p>
            <a:pPr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700" dirty="0">
                <a:solidFill>
                  <a:srgbClr val="000000"/>
                </a:solidFill>
                <a:cs typeface="+mn-ea"/>
                <a:sym typeface="+mn-lt"/>
              </a:rPr>
              <a:t>__________ </a:t>
            </a:r>
            <a:r>
              <a:rPr lang="zh-CN" altLang="en-US" sz="2400" dirty="0">
                <a:solidFill>
                  <a:srgbClr val="000000"/>
                </a:solidFill>
                <a:cs typeface="+mn-ea"/>
                <a:sym typeface="+mn-lt"/>
              </a:rPr>
              <a:t>的盘古，我想对你说</a:t>
            </a:r>
            <a:r>
              <a:rPr lang="zh-CN" altLang="en-US" sz="2700" dirty="0">
                <a:solidFill>
                  <a:srgbClr val="000000"/>
                </a:solidFill>
                <a:cs typeface="+mn-ea"/>
                <a:sym typeface="+mn-lt"/>
              </a:rPr>
              <a:t>：</a:t>
            </a:r>
            <a:r>
              <a:rPr lang="en-US" altLang="zh-CN" sz="2700" dirty="0">
                <a:solidFill>
                  <a:srgbClr val="000000"/>
                </a:solidFill>
                <a:cs typeface="+mn-ea"/>
                <a:sym typeface="+mn-lt"/>
              </a:rPr>
              <a:t>_________________________________________________________________________________________</a:t>
            </a:r>
            <a:r>
              <a:rPr lang="en-US" altLang="zh-CN" sz="2700" b="1" dirty="0">
                <a:solidFill>
                  <a:srgbClr val="000000"/>
                </a:solidFill>
                <a:cs typeface="+mn-ea"/>
                <a:sym typeface="+mn-lt"/>
              </a:rPr>
              <a:t>_</a:t>
            </a:r>
            <a:r>
              <a:rPr lang="zh-CN" altLang="en-US" sz="2700" dirty="0">
                <a:solidFill>
                  <a:srgbClr val="000000"/>
                </a:solidFill>
                <a:cs typeface="+mn-ea"/>
                <a:sym typeface="+mn-lt"/>
              </a:rPr>
              <a:t>。</a:t>
            </a:r>
            <a:endParaRPr lang="zh-CN" altLang="en-US" sz="2700" b="1" dirty="0">
              <a:solidFill>
                <a:srgbClr val="FF9900"/>
              </a:solidFill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05867" y="195562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课堂延伸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174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文本框 1"/>
          <p:cNvSpPr txBox="1"/>
          <p:nvPr/>
        </p:nvSpPr>
        <p:spPr>
          <a:xfrm>
            <a:off x="787854" y="1032953"/>
            <a:ext cx="5016438" cy="61754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100" dirty="0">
                <a:solidFill>
                  <a:srgbClr val="000000"/>
                </a:solidFill>
                <a:cs typeface="+mn-ea"/>
                <a:sym typeface="+mn-lt"/>
              </a:rPr>
              <a:t>1. </a:t>
            </a:r>
            <a:r>
              <a:rPr lang="zh-CN" altLang="en-US" sz="2100" dirty="0">
                <a:solidFill>
                  <a:srgbClr val="000000"/>
                </a:solidFill>
                <a:cs typeface="+mn-ea"/>
                <a:sym typeface="+mn-lt"/>
              </a:rPr>
              <a:t>把课文故事声情并茂地讲述给家长听。</a:t>
            </a:r>
            <a:endParaRPr lang="zh-CN" altLang="en-US" sz="21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2771" name="文本框 2"/>
          <p:cNvSpPr txBox="1"/>
          <p:nvPr/>
        </p:nvSpPr>
        <p:spPr>
          <a:xfrm>
            <a:off x="787853" y="1886631"/>
            <a:ext cx="3520836" cy="2654573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100" dirty="0">
                <a:solidFill>
                  <a:srgbClr val="000000"/>
                </a:solidFill>
                <a:cs typeface="+mn-ea"/>
                <a:sym typeface="+mn-lt"/>
              </a:rPr>
              <a:t>2. </a:t>
            </a:r>
            <a:r>
              <a:rPr lang="zh-CN" altLang="en-US" sz="2100" dirty="0">
                <a:solidFill>
                  <a:srgbClr val="000000"/>
                </a:solidFill>
                <a:cs typeface="+mn-ea"/>
                <a:sym typeface="+mn-lt"/>
              </a:rPr>
              <a:t>选看一个神话故事。</a:t>
            </a:r>
          </a:p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 dirty="0">
                <a:solidFill>
                  <a:srgbClr val="000000"/>
                </a:solidFill>
                <a:cs typeface="+mn-ea"/>
                <a:sym typeface="+mn-lt"/>
              </a:rPr>
              <a:t>   推荐：</a:t>
            </a:r>
          </a:p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100" dirty="0">
                <a:solidFill>
                  <a:srgbClr val="000000"/>
                </a:solidFill>
                <a:cs typeface="+mn-ea"/>
                <a:sym typeface="+mn-lt"/>
              </a:rPr>
              <a:t>  《</a:t>
            </a:r>
            <a:r>
              <a:rPr lang="zh-CN" altLang="en-US" sz="2100" dirty="0">
                <a:solidFill>
                  <a:srgbClr val="000000"/>
                </a:solidFill>
                <a:cs typeface="+mn-ea"/>
                <a:sym typeface="+mn-lt"/>
              </a:rPr>
              <a:t>女娲造人</a:t>
            </a:r>
            <a:r>
              <a:rPr lang="en-US" altLang="zh-CN" sz="2100" dirty="0">
                <a:solidFill>
                  <a:srgbClr val="000000"/>
                </a:solidFill>
                <a:cs typeface="+mn-ea"/>
                <a:sym typeface="+mn-lt"/>
              </a:rPr>
              <a:t>》《</a:t>
            </a:r>
            <a:r>
              <a:rPr lang="zh-CN" altLang="en-US" sz="2100" dirty="0">
                <a:solidFill>
                  <a:srgbClr val="000000"/>
                </a:solidFill>
                <a:cs typeface="+mn-ea"/>
                <a:sym typeface="+mn-lt"/>
              </a:rPr>
              <a:t>夸父逐日</a:t>
            </a:r>
            <a:r>
              <a:rPr lang="en-US" altLang="zh-CN" sz="2100" dirty="0">
                <a:solidFill>
                  <a:srgbClr val="000000"/>
                </a:solidFill>
                <a:cs typeface="+mn-ea"/>
                <a:sym typeface="+mn-lt"/>
              </a:rPr>
              <a:t>》</a:t>
            </a:r>
          </a:p>
          <a:p>
            <a:pPr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100" dirty="0">
                <a:solidFill>
                  <a:srgbClr val="000000"/>
                </a:solidFill>
                <a:cs typeface="+mn-ea"/>
                <a:sym typeface="+mn-lt"/>
              </a:rPr>
              <a:t>  《</a:t>
            </a:r>
            <a:r>
              <a:rPr lang="zh-CN" altLang="en-US" sz="2100" dirty="0">
                <a:solidFill>
                  <a:srgbClr val="000000"/>
                </a:solidFill>
                <a:cs typeface="+mn-ea"/>
                <a:sym typeface="+mn-lt"/>
              </a:rPr>
              <a:t>后羿射日</a:t>
            </a:r>
            <a:r>
              <a:rPr lang="en-US" altLang="zh-CN" sz="2100" dirty="0">
                <a:solidFill>
                  <a:srgbClr val="000000"/>
                </a:solidFill>
                <a:cs typeface="+mn-ea"/>
                <a:sym typeface="+mn-lt"/>
              </a:rPr>
              <a:t>》《</a:t>
            </a:r>
            <a:r>
              <a:rPr lang="zh-CN" altLang="en-US" sz="2100" dirty="0">
                <a:solidFill>
                  <a:srgbClr val="000000"/>
                </a:solidFill>
                <a:cs typeface="+mn-ea"/>
                <a:sym typeface="+mn-lt"/>
              </a:rPr>
              <a:t>愚公移山</a:t>
            </a:r>
            <a:r>
              <a:rPr lang="en-US" altLang="zh-CN" sz="2100" dirty="0">
                <a:solidFill>
                  <a:srgbClr val="000000"/>
                </a:solidFill>
                <a:cs typeface="+mn-ea"/>
                <a:sym typeface="+mn-lt"/>
              </a:rPr>
              <a:t>》</a:t>
            </a:r>
            <a:endParaRPr lang="zh-CN" altLang="en-US" sz="21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05867" y="195562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课后作业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1390" y="2091542"/>
            <a:ext cx="2000250" cy="268605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 rot="10800000">
            <a:off x="1" y="0"/>
            <a:ext cx="9144000" cy="5143500"/>
          </a:xfrm>
          <a:prstGeom prst="rect">
            <a:avLst/>
          </a:prstGeom>
          <a:gradFill>
            <a:gsLst>
              <a:gs pos="0">
                <a:srgbClr val="E6E490">
                  <a:alpha val="0"/>
                </a:srgbClr>
              </a:gs>
              <a:gs pos="100000">
                <a:srgbClr val="9F996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027136" y="1161588"/>
            <a:ext cx="5275692" cy="1072333"/>
            <a:chOff x="4847769" y="2385511"/>
            <a:chExt cx="7034256" cy="1429777"/>
          </a:xfrm>
        </p:grpSpPr>
        <p:sp>
          <p:nvSpPr>
            <p:cNvPr id="12" name="矩形 259"/>
            <p:cNvSpPr>
              <a:spLocks noChangeArrowheads="1"/>
            </p:cNvSpPr>
            <p:nvPr/>
          </p:nvSpPr>
          <p:spPr bwMode="auto">
            <a:xfrm>
              <a:off x="4847769" y="2385511"/>
              <a:ext cx="7034256" cy="1107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dist" defTabSz="342900">
                <a:buNone/>
              </a:pPr>
              <a:r>
                <a:rPr lang="zh-CN" altLang="en-US" sz="5400" spc="45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感谢各位的聆听</a:t>
              </a:r>
              <a:endParaRPr lang="en-US" altLang="zh-CN" sz="5400" spc="45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cxnSp>
          <p:nvCxnSpPr>
            <p:cNvPr id="14" name="直接连接符 13"/>
            <p:cNvCxnSpPr/>
            <p:nvPr/>
          </p:nvCxnSpPr>
          <p:spPr>
            <a:xfrm rot="10800000">
              <a:off x="4847769" y="3815288"/>
              <a:ext cx="5473670" cy="0"/>
            </a:xfrm>
            <a:prstGeom prst="line">
              <a:avLst/>
            </a:prstGeom>
            <a:ln w="25400" cap="rnd">
              <a:gradFill flip="none" rotWithShape="1"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bg1"/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24693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05867" y="195562"/>
            <a:ext cx="1215717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新课导入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70832" y="1101159"/>
            <a:ext cx="7820025" cy="302390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800" spc="150" noProof="1">
                <a:solidFill>
                  <a:prstClr val="black"/>
                </a:solidFill>
                <a:cs typeface="+mn-ea"/>
                <a:sym typeface="+mn-lt"/>
              </a:rPr>
              <a:t>    </a:t>
            </a:r>
            <a:r>
              <a:rPr lang="zh-CN" altLang="en-US" sz="1800" spc="150" noProof="1">
                <a:solidFill>
                  <a:prstClr val="black"/>
                </a:solidFill>
                <a:cs typeface="+mn-ea"/>
                <a:sym typeface="+mn-lt"/>
              </a:rPr>
              <a:t>我们看到的蓝天、山川、河流和湖泊，这些都是从哪里来的呢？我们的祖先也会思考这样的问题。那时科学技术不发达，人们只能通过想象去进行解释，于是，就出现了各种各样的神话故事。</a:t>
            </a:r>
          </a:p>
          <a:p>
            <a:pPr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spc="150" noProof="1">
                <a:solidFill>
                  <a:prstClr val="black"/>
                </a:solidFill>
                <a:cs typeface="+mn-ea"/>
                <a:sym typeface="+mn-lt"/>
              </a:rPr>
              <a:t>    古时候的人们是如何解释天地的形成的呢？今天我们就一起走进深神话事</a:t>
            </a:r>
            <a:r>
              <a:rPr lang="zh-CN" altLang="en-US" sz="2400" b="1" spc="150" noProof="1">
                <a:solidFill>
                  <a:prstClr val="black"/>
                </a:solidFill>
                <a:cs typeface="+mn-ea"/>
                <a:sym typeface="+mn-lt"/>
              </a:rPr>
              <a:t>《盘古开天地》</a:t>
            </a:r>
            <a:r>
              <a:rPr lang="zh-CN" altLang="en-US" sz="1800" spc="150" noProof="1">
                <a:solidFill>
                  <a:prstClr val="black"/>
                </a:solidFill>
                <a:cs typeface="+mn-ea"/>
                <a:sym typeface="+mn-lt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组合 21"/>
          <p:cNvGrpSpPr/>
          <p:nvPr/>
        </p:nvGrpSpPr>
        <p:grpSpPr>
          <a:xfrm>
            <a:off x="950118" y="1442387"/>
            <a:ext cx="7864079" cy="810636"/>
            <a:chOff x="1689" y="4717"/>
            <a:chExt cx="16513" cy="1701"/>
          </a:xfrm>
        </p:grpSpPr>
        <p:sp>
          <p:nvSpPr>
            <p:cNvPr id="17411" name="文本框 16"/>
            <p:cNvSpPr txBox="1"/>
            <p:nvPr/>
          </p:nvSpPr>
          <p:spPr>
            <a:xfrm>
              <a:off x="3087" y="4990"/>
              <a:ext cx="15115" cy="142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800" dirty="0">
                  <a:solidFill>
                    <a:prstClr val="black"/>
                  </a:solidFill>
                  <a:cs typeface="+mn-ea"/>
                  <a:sym typeface="+mn-lt"/>
                </a:rPr>
                <a:t>认识</a:t>
              </a:r>
              <a:r>
                <a:rPr lang="en-US" altLang="zh-CN" sz="1800" dirty="0">
                  <a:solidFill>
                    <a:prstClr val="black"/>
                  </a:solidFill>
                  <a:cs typeface="+mn-ea"/>
                  <a:sym typeface="+mn-lt"/>
                </a:rPr>
                <a:t>7</a:t>
              </a:r>
              <a:r>
                <a:rPr lang="zh-CN" altLang="en-US" sz="1800" dirty="0">
                  <a:solidFill>
                    <a:prstClr val="black"/>
                  </a:solidFill>
                  <a:cs typeface="+mn-ea"/>
                  <a:sym typeface="+mn-lt"/>
                </a:rPr>
                <a:t>个生字，会写</a:t>
              </a:r>
              <a:r>
                <a:rPr lang="en-US" altLang="zh-CN" sz="1800" dirty="0">
                  <a:solidFill>
                    <a:prstClr val="black"/>
                  </a:solidFill>
                  <a:cs typeface="+mn-ea"/>
                  <a:sym typeface="+mn-lt"/>
                </a:rPr>
                <a:t>13</a:t>
              </a:r>
              <a:r>
                <a:rPr lang="zh-CN" altLang="en-US" sz="1800" dirty="0">
                  <a:solidFill>
                    <a:prstClr val="black"/>
                  </a:solidFill>
                  <a:cs typeface="+mn-ea"/>
                  <a:sym typeface="+mn-lt"/>
                </a:rPr>
                <a:t>个生字，能正确读写</a:t>
              </a:r>
              <a:r>
                <a:rPr lang="en-US" altLang="zh-CN" sz="1800" dirty="0">
                  <a:solidFill>
                    <a:prstClr val="black"/>
                  </a:solidFill>
                  <a:cs typeface="+mn-ea"/>
                  <a:sym typeface="+mn-lt"/>
                </a:rPr>
                <a:t>“</a:t>
              </a:r>
              <a:r>
                <a:rPr lang="zh-CN" altLang="en-US" sz="1800" dirty="0">
                  <a:solidFill>
                    <a:prstClr val="black"/>
                  </a:solidFill>
                  <a:cs typeface="+mn-ea"/>
                  <a:sym typeface="+mn-lt"/>
                </a:rPr>
                <a:t>缓缓、精疲力竭</a:t>
              </a:r>
              <a:r>
                <a:rPr lang="en-US" altLang="zh-CN" sz="1800" dirty="0">
                  <a:solidFill>
                    <a:prstClr val="black"/>
                  </a:solidFill>
                  <a:cs typeface="+mn-ea"/>
                  <a:sym typeface="+mn-lt"/>
                </a:rPr>
                <a:t>”</a:t>
              </a:r>
              <a:r>
                <a:rPr lang="zh-CN" altLang="en-US" sz="1800" dirty="0">
                  <a:solidFill>
                    <a:prstClr val="black"/>
                  </a:solidFill>
                  <a:cs typeface="+mn-ea"/>
                  <a:sym typeface="+mn-lt"/>
                </a:rPr>
                <a:t>等词语。</a:t>
              </a:r>
            </a:p>
          </p:txBody>
        </p:sp>
        <p:pic>
          <p:nvPicPr>
            <p:cNvPr id="17412" name="图片 19" descr="cenadfgdfter_副本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89" y="4717"/>
              <a:ext cx="1280" cy="118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7413" name="文本框 20"/>
            <p:cNvSpPr txBox="1"/>
            <p:nvPr/>
          </p:nvSpPr>
          <p:spPr>
            <a:xfrm>
              <a:off x="1944" y="4760"/>
              <a:ext cx="742" cy="106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2700" dirty="0">
                  <a:solidFill>
                    <a:prstClr val="black"/>
                  </a:solidFill>
                  <a:cs typeface="+mn-ea"/>
                  <a:sym typeface="+mn-lt"/>
                </a:rPr>
                <a:t>1</a:t>
              </a:r>
            </a:p>
          </p:txBody>
        </p:sp>
      </p:grpSp>
      <p:grpSp>
        <p:nvGrpSpPr>
          <p:cNvPr id="17414" name="组合 21"/>
          <p:cNvGrpSpPr/>
          <p:nvPr/>
        </p:nvGrpSpPr>
        <p:grpSpPr>
          <a:xfrm>
            <a:off x="950118" y="2481262"/>
            <a:ext cx="7864079" cy="565077"/>
            <a:chOff x="1689" y="4717"/>
            <a:chExt cx="16513" cy="1186"/>
          </a:xfrm>
        </p:grpSpPr>
        <p:sp>
          <p:nvSpPr>
            <p:cNvPr id="17415" name="文本框 16"/>
            <p:cNvSpPr txBox="1"/>
            <p:nvPr/>
          </p:nvSpPr>
          <p:spPr>
            <a:xfrm>
              <a:off x="3087" y="4935"/>
              <a:ext cx="15115" cy="7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800" dirty="0">
                  <a:solidFill>
                    <a:prstClr val="black"/>
                  </a:solidFill>
                  <a:cs typeface="+mn-ea"/>
                  <a:sym typeface="+mn-lt"/>
                </a:rPr>
                <a:t>有感情地朗读课文，</a:t>
              </a:r>
              <a:r>
                <a:rPr lang="zh-CN" altLang="en-US" sz="1800" dirty="0">
                  <a:solidFill>
                    <a:srgbClr val="FF0000"/>
                  </a:solidFill>
                  <a:cs typeface="+mn-ea"/>
                  <a:sym typeface="+mn-lt"/>
                </a:rPr>
                <a:t>明确盘古开天地的过程</a:t>
              </a:r>
              <a:r>
                <a:rPr lang="zh-CN" altLang="en-US" sz="1800" dirty="0">
                  <a:solidFill>
                    <a:prstClr val="black"/>
                  </a:solidFill>
                  <a:cs typeface="+mn-ea"/>
                  <a:sym typeface="+mn-lt"/>
                </a:rPr>
                <a:t>。</a:t>
              </a:r>
            </a:p>
          </p:txBody>
        </p:sp>
        <p:pic>
          <p:nvPicPr>
            <p:cNvPr id="17416" name="图片 19" descr="cenadfgdfter_副本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89" y="4717"/>
              <a:ext cx="1280" cy="118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7417" name="文本框 20"/>
            <p:cNvSpPr txBox="1"/>
            <p:nvPr/>
          </p:nvSpPr>
          <p:spPr>
            <a:xfrm>
              <a:off x="1944" y="4760"/>
              <a:ext cx="742" cy="106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2700" dirty="0">
                  <a:solidFill>
                    <a:prstClr val="black"/>
                  </a:solidFill>
                  <a:cs typeface="+mn-ea"/>
                  <a:sym typeface="+mn-lt"/>
                </a:rPr>
                <a:t>2</a:t>
              </a:r>
            </a:p>
          </p:txBody>
        </p:sp>
      </p:grpSp>
      <p:grpSp>
        <p:nvGrpSpPr>
          <p:cNvPr id="17418" name="组合 21"/>
          <p:cNvGrpSpPr/>
          <p:nvPr/>
        </p:nvGrpSpPr>
        <p:grpSpPr>
          <a:xfrm>
            <a:off x="950118" y="3615931"/>
            <a:ext cx="7864079" cy="564605"/>
            <a:chOff x="1689" y="4717"/>
            <a:chExt cx="16513" cy="1186"/>
          </a:xfrm>
        </p:grpSpPr>
        <p:sp>
          <p:nvSpPr>
            <p:cNvPr id="17419" name="文本框 16"/>
            <p:cNvSpPr txBox="1"/>
            <p:nvPr/>
          </p:nvSpPr>
          <p:spPr>
            <a:xfrm>
              <a:off x="3087" y="5097"/>
              <a:ext cx="15115" cy="78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800" dirty="0">
                  <a:solidFill>
                    <a:prstClr val="black"/>
                  </a:solidFill>
                  <a:cs typeface="+mn-ea"/>
                  <a:sym typeface="+mn-lt"/>
                </a:rPr>
                <a:t>感受盘古</a:t>
              </a:r>
              <a:r>
                <a:rPr lang="zh-CN" altLang="en-US" sz="1800" dirty="0">
                  <a:solidFill>
                    <a:srgbClr val="FF0000"/>
                  </a:solidFill>
                  <a:cs typeface="+mn-ea"/>
                  <a:sym typeface="+mn-lt"/>
                </a:rPr>
                <a:t>敢于开创，勇于献身</a:t>
              </a:r>
              <a:r>
                <a:rPr lang="zh-CN" altLang="en-US" sz="1800" dirty="0">
                  <a:solidFill>
                    <a:prstClr val="black"/>
                  </a:solidFill>
                  <a:cs typeface="+mn-ea"/>
                  <a:sym typeface="+mn-lt"/>
                </a:rPr>
                <a:t>的精神。</a:t>
              </a:r>
            </a:p>
          </p:txBody>
        </p:sp>
        <p:pic>
          <p:nvPicPr>
            <p:cNvPr id="17420" name="图片 19" descr="cenadfgdfter_副本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89" y="4717"/>
              <a:ext cx="1280" cy="118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7421" name="文本框 20"/>
            <p:cNvSpPr txBox="1"/>
            <p:nvPr/>
          </p:nvSpPr>
          <p:spPr>
            <a:xfrm>
              <a:off x="1944" y="4760"/>
              <a:ext cx="742" cy="106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2700" dirty="0">
                  <a:solidFill>
                    <a:prstClr val="black"/>
                  </a:solidFill>
                  <a:cs typeface="+mn-ea"/>
                  <a:sym typeface="+mn-lt"/>
                </a:rPr>
                <a:t>3</a:t>
              </a:r>
            </a:p>
          </p:txBody>
        </p:sp>
      </p:grpSp>
      <p:sp>
        <p:nvSpPr>
          <p:cNvPr id="2" name="矩形 1"/>
          <p:cNvSpPr/>
          <p:nvPr/>
        </p:nvSpPr>
        <p:spPr>
          <a:xfrm>
            <a:off x="505867" y="195562"/>
            <a:ext cx="1215717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学习目标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063574" y="333723"/>
            <a:ext cx="21224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F"/>
                </a:solidFill>
              </a:rPr>
              <a:t>https://www.ypppt.com/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圆角矩形 12"/>
          <p:cNvSpPr/>
          <p:nvPr/>
        </p:nvSpPr>
        <p:spPr>
          <a:xfrm>
            <a:off x="-33337" y="1376363"/>
            <a:ext cx="9179719" cy="2591991"/>
          </a:xfrm>
          <a:prstGeom prst="roundRect">
            <a:avLst/>
          </a:prstGeom>
          <a:solidFill>
            <a:schemeClr val="bg1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100" noProof="1">
              <a:solidFill>
                <a:prstClr val="white"/>
              </a:solidFill>
              <a:cs typeface="+mn-ea"/>
              <a:sym typeface="+mn-lt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408385" y="1763316"/>
            <a:ext cx="8327231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353617" y="3546872"/>
            <a:ext cx="8376047" cy="25004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37" name="文本框 4"/>
          <p:cNvSpPr txBox="1"/>
          <p:nvPr/>
        </p:nvSpPr>
        <p:spPr>
          <a:xfrm>
            <a:off x="1091803" y="2434829"/>
            <a:ext cx="938213" cy="83099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5000" b="1">
                <a:solidFill>
                  <a:prstClr val="black"/>
                </a:solidFill>
                <a:cs typeface="+mn-ea"/>
                <a:sym typeface="+mn-lt"/>
              </a:rPr>
              <a:t>劈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1290638" y="1845469"/>
            <a:ext cx="1331119" cy="5309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000" b="1">
                <a:solidFill>
                  <a:prstClr val="black"/>
                </a:solidFill>
                <a:cs typeface="+mn-ea"/>
                <a:sym typeface="+mn-lt"/>
              </a:rPr>
              <a:t>pī</a:t>
            </a:r>
          </a:p>
        </p:txBody>
      </p:sp>
      <p:sp>
        <p:nvSpPr>
          <p:cNvPr id="18439" name="文本框 4"/>
          <p:cNvSpPr txBox="1"/>
          <p:nvPr/>
        </p:nvSpPr>
        <p:spPr>
          <a:xfrm>
            <a:off x="1944291" y="2425304"/>
            <a:ext cx="938213" cy="83099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5000" b="1">
                <a:solidFill>
                  <a:prstClr val="black"/>
                </a:solidFill>
                <a:cs typeface="+mn-ea"/>
                <a:sym typeface="+mn-lt"/>
              </a:rPr>
              <a:t>浊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1860947" y="1845469"/>
            <a:ext cx="1165622" cy="5309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000" b="1">
                <a:solidFill>
                  <a:prstClr val="black"/>
                </a:solidFill>
                <a:cs typeface="+mn-ea"/>
                <a:sym typeface="+mn-lt"/>
              </a:rPr>
              <a:t>zhuó</a:t>
            </a:r>
          </a:p>
        </p:txBody>
      </p:sp>
      <p:sp>
        <p:nvSpPr>
          <p:cNvPr id="18441" name="文本框 4"/>
          <p:cNvSpPr txBox="1"/>
          <p:nvPr/>
        </p:nvSpPr>
        <p:spPr>
          <a:xfrm>
            <a:off x="3020616" y="2416969"/>
            <a:ext cx="938213" cy="83099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5000" b="1">
                <a:solidFill>
                  <a:prstClr val="black"/>
                </a:solidFill>
                <a:cs typeface="+mn-ea"/>
                <a:sym typeface="+mn-lt"/>
              </a:rPr>
              <a:t>丈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2871788" y="1845469"/>
            <a:ext cx="1350169" cy="5309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000" b="1" spc="-150" noProof="1">
                <a:solidFill>
                  <a:prstClr val="black"/>
                </a:solidFill>
                <a:cs typeface="+mn-ea"/>
                <a:sym typeface="+mn-lt"/>
              </a:rPr>
              <a:t>zhàng</a:t>
            </a:r>
          </a:p>
        </p:txBody>
      </p:sp>
      <p:sp>
        <p:nvSpPr>
          <p:cNvPr id="18443" name="文本框 4"/>
          <p:cNvSpPr txBox="1"/>
          <p:nvPr/>
        </p:nvSpPr>
        <p:spPr>
          <a:xfrm>
            <a:off x="4949428" y="2425304"/>
            <a:ext cx="938213" cy="83099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5000" b="1">
                <a:solidFill>
                  <a:prstClr val="black"/>
                </a:solidFill>
                <a:cs typeface="+mn-ea"/>
                <a:sym typeface="+mn-lt"/>
              </a:rPr>
              <a:t>肢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5054204" y="1854994"/>
            <a:ext cx="769144" cy="5309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000" b="1">
                <a:solidFill>
                  <a:prstClr val="black"/>
                </a:solidFill>
                <a:cs typeface="+mn-ea"/>
                <a:sym typeface="+mn-lt"/>
              </a:rPr>
              <a:t>zhī</a:t>
            </a:r>
          </a:p>
        </p:txBody>
      </p:sp>
      <p:sp>
        <p:nvSpPr>
          <p:cNvPr id="18445" name="文本框 4"/>
          <p:cNvSpPr txBox="1"/>
          <p:nvPr/>
        </p:nvSpPr>
        <p:spPr>
          <a:xfrm>
            <a:off x="6878241" y="2416969"/>
            <a:ext cx="938213" cy="83099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5000" b="1">
                <a:solidFill>
                  <a:prstClr val="black"/>
                </a:solidFill>
                <a:cs typeface="+mn-ea"/>
                <a:sym typeface="+mn-lt"/>
              </a:rPr>
              <a:t>液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7005638" y="1854994"/>
            <a:ext cx="647700" cy="5309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000" b="1">
                <a:solidFill>
                  <a:prstClr val="black"/>
                </a:solidFill>
                <a:cs typeface="+mn-ea"/>
                <a:sym typeface="+mn-lt"/>
              </a:rPr>
              <a:t>yè</a:t>
            </a:r>
          </a:p>
        </p:txBody>
      </p:sp>
      <p:sp>
        <p:nvSpPr>
          <p:cNvPr id="18447" name="文本框 4"/>
          <p:cNvSpPr txBox="1"/>
          <p:nvPr/>
        </p:nvSpPr>
        <p:spPr>
          <a:xfrm>
            <a:off x="4052887" y="2416969"/>
            <a:ext cx="938213" cy="83099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5000" b="1">
                <a:solidFill>
                  <a:prstClr val="black"/>
                </a:solidFill>
                <a:cs typeface="+mn-ea"/>
                <a:sym typeface="+mn-lt"/>
              </a:rPr>
              <a:t>隆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024313" y="1845469"/>
            <a:ext cx="1065610" cy="5309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000" b="1">
                <a:solidFill>
                  <a:prstClr val="black"/>
                </a:solidFill>
                <a:cs typeface="+mn-ea"/>
                <a:sym typeface="+mn-lt"/>
              </a:rPr>
              <a:t>lóng</a:t>
            </a:r>
          </a:p>
        </p:txBody>
      </p:sp>
      <p:sp>
        <p:nvSpPr>
          <p:cNvPr id="18449" name="文本框 4"/>
          <p:cNvSpPr txBox="1"/>
          <p:nvPr/>
        </p:nvSpPr>
        <p:spPr>
          <a:xfrm>
            <a:off x="5913835" y="2425304"/>
            <a:ext cx="938213" cy="83099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5000" b="1">
                <a:solidFill>
                  <a:prstClr val="black"/>
                </a:solidFill>
                <a:cs typeface="+mn-ea"/>
                <a:sym typeface="+mn-lt"/>
              </a:rPr>
              <a:t>躯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040041" y="1854994"/>
            <a:ext cx="740569" cy="5309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3000" b="1">
                <a:solidFill>
                  <a:prstClr val="black"/>
                </a:solidFill>
                <a:cs typeface="+mn-ea"/>
                <a:sym typeface="+mn-lt"/>
              </a:rPr>
              <a:t>qū</a:t>
            </a:r>
          </a:p>
        </p:txBody>
      </p:sp>
      <p:sp>
        <p:nvSpPr>
          <p:cNvPr id="2" name="矩形 1"/>
          <p:cNvSpPr/>
          <p:nvPr/>
        </p:nvSpPr>
        <p:spPr>
          <a:xfrm>
            <a:off x="505867" y="195562"/>
            <a:ext cx="1106713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会 认 字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18" grpId="0"/>
      <p:bldP spid="18" grpId="1"/>
      <p:bldP spid="20" grpId="0"/>
      <p:bldP spid="20" grpId="1"/>
      <p:bldP spid="22" grpId="0"/>
      <p:bldP spid="22" grpId="1"/>
      <p:bldP spid="26" grpId="0"/>
      <p:bldP spid="26" grpId="1"/>
      <p:bldP spid="10" grpId="0"/>
      <p:bldP spid="10" grpId="1"/>
      <p:bldP spid="12" grpId="0"/>
      <p:bldP spid="1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组合 2"/>
          <p:cNvGrpSpPr/>
          <p:nvPr/>
        </p:nvGrpSpPr>
        <p:grpSpPr>
          <a:xfrm>
            <a:off x="1225154" y="1553766"/>
            <a:ext cx="753665" cy="812306"/>
            <a:chOff x="3157" y="3140"/>
            <a:chExt cx="1584" cy="1701"/>
          </a:xfrm>
        </p:grpSpPr>
        <p:grpSp>
          <p:nvGrpSpPr>
            <p:cNvPr id="19459" name="组合 7"/>
            <p:cNvGrpSpPr/>
            <p:nvPr/>
          </p:nvGrpSpPr>
          <p:grpSpPr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19460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19461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9462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19463" name="文本框 64"/>
            <p:cNvSpPr txBox="1"/>
            <p:nvPr/>
          </p:nvSpPr>
          <p:spPr>
            <a:xfrm>
              <a:off x="3202" y="3198"/>
              <a:ext cx="1277" cy="164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4500" b="1" dirty="0">
                  <a:solidFill>
                    <a:prstClr val="black"/>
                  </a:solidFill>
                  <a:cs typeface="+mn-ea"/>
                  <a:sym typeface="+mn-lt"/>
                </a:rPr>
                <a:t>翻</a:t>
              </a:r>
            </a:p>
          </p:txBody>
        </p:sp>
      </p:grpSp>
      <p:sp>
        <p:nvSpPr>
          <p:cNvPr id="89" name="文本框 88"/>
          <p:cNvSpPr txBox="1"/>
          <p:nvPr/>
        </p:nvSpPr>
        <p:spPr>
          <a:xfrm>
            <a:off x="2243138" y="3569493"/>
            <a:ext cx="4902994" cy="61010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000" spc="225" noProof="1">
                <a:solidFill>
                  <a:srgbClr val="365B7E"/>
                </a:solidFill>
                <a:cs typeface="+mn-ea"/>
                <a:sym typeface="+mn-lt"/>
              </a:rPr>
              <a:t>注意这些字的笔画顺序哟。</a:t>
            </a:r>
          </a:p>
        </p:txBody>
      </p:sp>
      <p:grpSp>
        <p:nvGrpSpPr>
          <p:cNvPr id="19465" name="组合 3"/>
          <p:cNvGrpSpPr/>
          <p:nvPr/>
        </p:nvGrpSpPr>
        <p:grpSpPr>
          <a:xfrm>
            <a:off x="2277667" y="1554958"/>
            <a:ext cx="754856" cy="812280"/>
            <a:chOff x="3157" y="3140"/>
            <a:chExt cx="1584" cy="1703"/>
          </a:xfrm>
        </p:grpSpPr>
        <p:grpSp>
          <p:nvGrpSpPr>
            <p:cNvPr id="19466" name="组合 7"/>
            <p:cNvGrpSpPr/>
            <p:nvPr/>
          </p:nvGrpSpPr>
          <p:grpSpPr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19467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19468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9469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19470" name="文本框 64"/>
            <p:cNvSpPr txBox="1"/>
            <p:nvPr/>
          </p:nvSpPr>
          <p:spPr>
            <a:xfrm>
              <a:off x="3202" y="3198"/>
              <a:ext cx="1278" cy="164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4500" b="1" dirty="0">
                  <a:solidFill>
                    <a:prstClr val="black"/>
                  </a:solidFill>
                  <a:cs typeface="+mn-ea"/>
                  <a:sym typeface="+mn-lt"/>
                </a:rPr>
                <a:t>劈</a:t>
              </a:r>
            </a:p>
          </p:txBody>
        </p:sp>
      </p:grpSp>
      <p:grpSp>
        <p:nvGrpSpPr>
          <p:cNvPr id="19471" name="组合 9"/>
          <p:cNvGrpSpPr/>
          <p:nvPr/>
        </p:nvGrpSpPr>
        <p:grpSpPr>
          <a:xfrm>
            <a:off x="3331369" y="1554957"/>
            <a:ext cx="753666" cy="812307"/>
            <a:chOff x="3157" y="3140"/>
            <a:chExt cx="1584" cy="1701"/>
          </a:xfrm>
        </p:grpSpPr>
        <p:grpSp>
          <p:nvGrpSpPr>
            <p:cNvPr id="19472" name="组合 7"/>
            <p:cNvGrpSpPr/>
            <p:nvPr/>
          </p:nvGrpSpPr>
          <p:grpSpPr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19473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19474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9475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19476" name="文本框 64"/>
            <p:cNvSpPr txBox="1"/>
            <p:nvPr/>
          </p:nvSpPr>
          <p:spPr>
            <a:xfrm>
              <a:off x="3202" y="3198"/>
              <a:ext cx="1278" cy="164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4500" b="1" dirty="0">
                  <a:solidFill>
                    <a:prstClr val="black"/>
                  </a:solidFill>
                  <a:cs typeface="+mn-ea"/>
                  <a:sym typeface="+mn-lt"/>
                </a:rPr>
                <a:t>缓</a:t>
              </a:r>
            </a:p>
          </p:txBody>
        </p:sp>
      </p:grpSp>
      <p:grpSp>
        <p:nvGrpSpPr>
          <p:cNvPr id="19477" name="组合 15"/>
          <p:cNvGrpSpPr/>
          <p:nvPr/>
        </p:nvGrpSpPr>
        <p:grpSpPr>
          <a:xfrm>
            <a:off x="4383882" y="1556148"/>
            <a:ext cx="754856" cy="812279"/>
            <a:chOff x="3157" y="3140"/>
            <a:chExt cx="1584" cy="1703"/>
          </a:xfrm>
        </p:grpSpPr>
        <p:grpSp>
          <p:nvGrpSpPr>
            <p:cNvPr id="19478" name="组合 7"/>
            <p:cNvGrpSpPr/>
            <p:nvPr/>
          </p:nvGrpSpPr>
          <p:grpSpPr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19479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19480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9481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19482" name="文本框 64"/>
            <p:cNvSpPr txBox="1"/>
            <p:nvPr/>
          </p:nvSpPr>
          <p:spPr>
            <a:xfrm>
              <a:off x="3202" y="3198"/>
              <a:ext cx="1278" cy="164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4500" b="1" dirty="0">
                  <a:solidFill>
                    <a:prstClr val="black"/>
                  </a:solidFill>
                  <a:cs typeface="+mn-ea"/>
                  <a:sym typeface="+mn-lt"/>
                </a:rPr>
                <a:t>浊</a:t>
              </a:r>
            </a:p>
          </p:txBody>
        </p:sp>
      </p:grpSp>
      <p:grpSp>
        <p:nvGrpSpPr>
          <p:cNvPr id="19483" name="组合 21"/>
          <p:cNvGrpSpPr/>
          <p:nvPr/>
        </p:nvGrpSpPr>
        <p:grpSpPr>
          <a:xfrm>
            <a:off x="5437585" y="1556147"/>
            <a:ext cx="754856" cy="812306"/>
            <a:chOff x="3157" y="3140"/>
            <a:chExt cx="1584" cy="1701"/>
          </a:xfrm>
        </p:grpSpPr>
        <p:grpSp>
          <p:nvGrpSpPr>
            <p:cNvPr id="19484" name="组合 7"/>
            <p:cNvGrpSpPr/>
            <p:nvPr/>
          </p:nvGrpSpPr>
          <p:grpSpPr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19485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19486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9487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19488" name="文本框 64"/>
            <p:cNvSpPr txBox="1"/>
            <p:nvPr/>
          </p:nvSpPr>
          <p:spPr>
            <a:xfrm>
              <a:off x="3202" y="3198"/>
              <a:ext cx="1278" cy="164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4500" b="1" dirty="0">
                  <a:solidFill>
                    <a:prstClr val="black"/>
                  </a:solidFill>
                  <a:cs typeface="+mn-ea"/>
                  <a:sym typeface="+mn-lt"/>
                </a:rPr>
                <a:t>丈</a:t>
              </a:r>
            </a:p>
          </p:txBody>
        </p:sp>
      </p:grpSp>
      <p:grpSp>
        <p:nvGrpSpPr>
          <p:cNvPr id="19489" name="组合 29"/>
          <p:cNvGrpSpPr/>
          <p:nvPr/>
        </p:nvGrpSpPr>
        <p:grpSpPr>
          <a:xfrm>
            <a:off x="6491288" y="1557339"/>
            <a:ext cx="753666" cy="812280"/>
            <a:chOff x="3157" y="3140"/>
            <a:chExt cx="1584" cy="1703"/>
          </a:xfrm>
        </p:grpSpPr>
        <p:grpSp>
          <p:nvGrpSpPr>
            <p:cNvPr id="19490" name="组合 7"/>
            <p:cNvGrpSpPr/>
            <p:nvPr/>
          </p:nvGrpSpPr>
          <p:grpSpPr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19491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19492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9493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19494" name="文本框 64"/>
            <p:cNvSpPr txBox="1"/>
            <p:nvPr/>
          </p:nvSpPr>
          <p:spPr>
            <a:xfrm>
              <a:off x="3202" y="3198"/>
              <a:ext cx="1278" cy="164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4500" b="1" dirty="0">
                  <a:solidFill>
                    <a:prstClr val="black"/>
                  </a:solidFill>
                  <a:cs typeface="+mn-ea"/>
                  <a:sym typeface="+mn-lt"/>
                </a:rPr>
                <a:t>撑</a:t>
              </a:r>
            </a:p>
          </p:txBody>
        </p:sp>
      </p:grpSp>
      <p:grpSp>
        <p:nvGrpSpPr>
          <p:cNvPr id="19495" name="组合 46"/>
          <p:cNvGrpSpPr/>
          <p:nvPr/>
        </p:nvGrpSpPr>
        <p:grpSpPr>
          <a:xfrm>
            <a:off x="4731544" y="2618184"/>
            <a:ext cx="753666" cy="812223"/>
            <a:chOff x="3157" y="3140"/>
            <a:chExt cx="1584" cy="1707"/>
          </a:xfrm>
        </p:grpSpPr>
        <p:grpSp>
          <p:nvGrpSpPr>
            <p:cNvPr id="19496" name="组合 7"/>
            <p:cNvGrpSpPr/>
            <p:nvPr/>
          </p:nvGrpSpPr>
          <p:grpSpPr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19497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19498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9499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19500" name="文本框 64"/>
            <p:cNvSpPr txBox="1"/>
            <p:nvPr/>
          </p:nvSpPr>
          <p:spPr>
            <a:xfrm>
              <a:off x="3202" y="3198"/>
              <a:ext cx="1278" cy="164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4500" b="1" dirty="0">
                  <a:solidFill>
                    <a:prstClr val="black"/>
                  </a:solidFill>
                  <a:cs typeface="+mn-ea"/>
                  <a:sym typeface="+mn-lt"/>
                </a:rPr>
                <a:t>奔</a:t>
              </a:r>
            </a:p>
          </p:txBody>
        </p:sp>
      </p:grpSp>
      <p:grpSp>
        <p:nvGrpSpPr>
          <p:cNvPr id="19501" name="组合 57"/>
          <p:cNvGrpSpPr/>
          <p:nvPr/>
        </p:nvGrpSpPr>
        <p:grpSpPr>
          <a:xfrm>
            <a:off x="5784057" y="2618184"/>
            <a:ext cx="754856" cy="812223"/>
            <a:chOff x="3157" y="3140"/>
            <a:chExt cx="1584" cy="1707"/>
          </a:xfrm>
        </p:grpSpPr>
        <p:grpSp>
          <p:nvGrpSpPr>
            <p:cNvPr id="19502" name="组合 7"/>
            <p:cNvGrpSpPr/>
            <p:nvPr/>
          </p:nvGrpSpPr>
          <p:grpSpPr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19503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19504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9505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19506" name="文本框 64"/>
            <p:cNvSpPr txBox="1"/>
            <p:nvPr/>
          </p:nvSpPr>
          <p:spPr>
            <a:xfrm>
              <a:off x="3202" y="3198"/>
              <a:ext cx="1278" cy="164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4500" b="1" dirty="0">
                  <a:solidFill>
                    <a:prstClr val="black"/>
                  </a:solidFill>
                  <a:cs typeface="+mn-ea"/>
                  <a:sym typeface="+mn-lt"/>
                </a:rPr>
                <a:t>茂</a:t>
              </a:r>
            </a:p>
          </p:txBody>
        </p:sp>
      </p:grpSp>
      <p:grpSp>
        <p:nvGrpSpPr>
          <p:cNvPr id="19507" name="组合 70"/>
          <p:cNvGrpSpPr/>
          <p:nvPr/>
        </p:nvGrpSpPr>
        <p:grpSpPr>
          <a:xfrm>
            <a:off x="6837760" y="2618184"/>
            <a:ext cx="753665" cy="812223"/>
            <a:chOff x="3157" y="3140"/>
            <a:chExt cx="1584" cy="1707"/>
          </a:xfrm>
        </p:grpSpPr>
        <p:grpSp>
          <p:nvGrpSpPr>
            <p:cNvPr id="19508" name="组合 7"/>
            <p:cNvGrpSpPr/>
            <p:nvPr/>
          </p:nvGrpSpPr>
          <p:grpSpPr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19509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19510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9511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19512" name="文本框 64"/>
            <p:cNvSpPr txBox="1"/>
            <p:nvPr/>
          </p:nvSpPr>
          <p:spPr>
            <a:xfrm>
              <a:off x="3202" y="3198"/>
              <a:ext cx="1278" cy="164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4500" b="1" dirty="0">
                  <a:solidFill>
                    <a:prstClr val="black"/>
                  </a:solidFill>
                  <a:cs typeface="+mn-ea"/>
                  <a:sym typeface="+mn-lt"/>
                </a:rPr>
                <a:t>滋</a:t>
              </a:r>
            </a:p>
          </p:txBody>
        </p:sp>
      </p:grpSp>
      <p:grpSp>
        <p:nvGrpSpPr>
          <p:cNvPr id="19513" name="组合 2"/>
          <p:cNvGrpSpPr/>
          <p:nvPr/>
        </p:nvGrpSpPr>
        <p:grpSpPr>
          <a:xfrm>
            <a:off x="3679031" y="2618185"/>
            <a:ext cx="753666" cy="812251"/>
            <a:chOff x="3157" y="3140"/>
            <a:chExt cx="1584" cy="1705"/>
          </a:xfrm>
        </p:grpSpPr>
        <p:grpSp>
          <p:nvGrpSpPr>
            <p:cNvPr id="19514" name="组合 7"/>
            <p:cNvGrpSpPr/>
            <p:nvPr/>
          </p:nvGrpSpPr>
          <p:grpSpPr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19515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19516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9517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19518" name="文本框 64"/>
            <p:cNvSpPr txBox="1"/>
            <p:nvPr/>
          </p:nvSpPr>
          <p:spPr>
            <a:xfrm>
              <a:off x="3202" y="3198"/>
              <a:ext cx="1277" cy="164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4500" b="1" dirty="0">
                  <a:solidFill>
                    <a:prstClr val="black"/>
                  </a:solidFill>
                  <a:cs typeface="+mn-ea"/>
                  <a:sym typeface="+mn-lt"/>
                </a:rPr>
                <a:t>液</a:t>
              </a:r>
            </a:p>
          </p:txBody>
        </p:sp>
      </p:grpSp>
      <p:grpSp>
        <p:nvGrpSpPr>
          <p:cNvPr id="19519" name="组合 39"/>
          <p:cNvGrpSpPr/>
          <p:nvPr/>
        </p:nvGrpSpPr>
        <p:grpSpPr>
          <a:xfrm>
            <a:off x="1570435" y="2616994"/>
            <a:ext cx="754856" cy="812307"/>
            <a:chOff x="3157" y="3140"/>
            <a:chExt cx="1584" cy="1701"/>
          </a:xfrm>
        </p:grpSpPr>
        <p:grpSp>
          <p:nvGrpSpPr>
            <p:cNvPr id="19520" name="组合 7"/>
            <p:cNvGrpSpPr/>
            <p:nvPr/>
          </p:nvGrpSpPr>
          <p:grpSpPr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19521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19522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9523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19524" name="文本框 64"/>
            <p:cNvSpPr txBox="1"/>
            <p:nvPr/>
          </p:nvSpPr>
          <p:spPr>
            <a:xfrm>
              <a:off x="3202" y="3198"/>
              <a:ext cx="1278" cy="164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4500" b="1" dirty="0">
                  <a:solidFill>
                    <a:prstClr val="black"/>
                  </a:solidFill>
                  <a:cs typeface="+mn-ea"/>
                  <a:sym typeface="+mn-lt"/>
                </a:rPr>
                <a:t>累</a:t>
              </a:r>
            </a:p>
          </p:txBody>
        </p:sp>
      </p:grpSp>
      <p:grpSp>
        <p:nvGrpSpPr>
          <p:cNvPr id="19525" name="组合 39"/>
          <p:cNvGrpSpPr/>
          <p:nvPr/>
        </p:nvGrpSpPr>
        <p:grpSpPr>
          <a:xfrm>
            <a:off x="2625329" y="2616994"/>
            <a:ext cx="754856" cy="812307"/>
            <a:chOff x="3157" y="3140"/>
            <a:chExt cx="1584" cy="1701"/>
          </a:xfrm>
        </p:grpSpPr>
        <p:grpSp>
          <p:nvGrpSpPr>
            <p:cNvPr id="19526" name="组合 7"/>
            <p:cNvGrpSpPr/>
            <p:nvPr/>
          </p:nvGrpSpPr>
          <p:grpSpPr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19527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19528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9529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19530" name="文本框 64"/>
            <p:cNvSpPr txBox="1"/>
            <p:nvPr/>
          </p:nvSpPr>
          <p:spPr>
            <a:xfrm>
              <a:off x="3202" y="3198"/>
              <a:ext cx="1278" cy="164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4500" b="1" dirty="0">
                  <a:solidFill>
                    <a:prstClr val="black"/>
                  </a:solidFill>
                  <a:cs typeface="+mn-ea"/>
                  <a:sym typeface="+mn-lt"/>
                </a:rPr>
                <a:t>血</a:t>
              </a:r>
            </a:p>
          </p:txBody>
        </p:sp>
      </p:grpSp>
      <p:grpSp>
        <p:nvGrpSpPr>
          <p:cNvPr id="19531" name="组合 29"/>
          <p:cNvGrpSpPr/>
          <p:nvPr/>
        </p:nvGrpSpPr>
        <p:grpSpPr>
          <a:xfrm>
            <a:off x="7469981" y="1557338"/>
            <a:ext cx="753666" cy="812483"/>
            <a:chOff x="3157" y="3140"/>
            <a:chExt cx="1584" cy="1706"/>
          </a:xfrm>
        </p:grpSpPr>
        <p:grpSp>
          <p:nvGrpSpPr>
            <p:cNvPr id="19532" name="组合 7"/>
            <p:cNvGrpSpPr/>
            <p:nvPr/>
          </p:nvGrpSpPr>
          <p:grpSpPr>
            <a:xfrm>
              <a:off x="3157" y="3140"/>
              <a:ext cx="1584" cy="1610"/>
              <a:chOff x="2437" y="2032"/>
              <a:chExt cx="1244" cy="1264"/>
            </a:xfrm>
          </p:grpSpPr>
          <p:sp>
            <p:nvSpPr>
              <p:cNvPr id="19533" name="矩形 1"/>
              <p:cNvSpPr/>
              <p:nvPr/>
            </p:nvSpPr>
            <p:spPr>
              <a:xfrm>
                <a:off x="2437" y="2032"/>
                <a:ext cx="1245" cy="1245"/>
              </a:xfrm>
              <a:prstGeom prst="rect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dirty="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19534" name="直接连接符 4"/>
              <p:cNvCxnSpPr/>
              <p:nvPr/>
            </p:nvCxnSpPr>
            <p:spPr>
              <a:xfrm>
                <a:off x="2437" y="2645"/>
                <a:ext cx="1245" cy="0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  <p:cxnSp>
            <p:nvCxnSpPr>
              <p:cNvPr id="19535" name="直接连接符 6"/>
              <p:cNvCxnSpPr/>
              <p:nvPr/>
            </p:nvCxnSpPr>
            <p:spPr>
              <a:xfrm>
                <a:off x="3060" y="2052"/>
                <a:ext cx="0" cy="1245"/>
              </a:xfrm>
              <a:prstGeom prst="line">
                <a:avLst/>
              </a:prstGeom>
              <a:ln w="12700" cap="flat" cmpd="sng">
                <a:solidFill>
                  <a:srgbClr val="000000"/>
                </a:solidFill>
                <a:prstDash val="dash"/>
                <a:round/>
                <a:headEnd type="none" w="med" len="med"/>
                <a:tailEnd type="none" w="med" len="med"/>
              </a:ln>
            </p:spPr>
          </p:cxnSp>
        </p:grpSp>
        <p:sp>
          <p:nvSpPr>
            <p:cNvPr id="19536" name="文本框 64"/>
            <p:cNvSpPr txBox="1"/>
            <p:nvPr/>
          </p:nvSpPr>
          <p:spPr>
            <a:xfrm>
              <a:off x="3202" y="3198"/>
              <a:ext cx="1278" cy="164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4500" b="1" dirty="0">
                  <a:solidFill>
                    <a:prstClr val="black"/>
                  </a:solidFill>
                  <a:cs typeface="+mn-ea"/>
                  <a:sym typeface="+mn-lt"/>
                </a:rPr>
                <a:t>竭</a:t>
              </a:r>
            </a:p>
          </p:txBody>
        </p:sp>
      </p:grpSp>
      <p:sp>
        <p:nvSpPr>
          <p:cNvPr id="2" name="矩形 1"/>
          <p:cNvSpPr/>
          <p:nvPr/>
        </p:nvSpPr>
        <p:spPr>
          <a:xfrm>
            <a:off x="505867" y="195562"/>
            <a:ext cx="1106713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会 写 字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4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4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94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94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94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95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95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9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9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95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9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9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95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9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9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95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9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9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95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9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9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组合 1"/>
          <p:cNvGrpSpPr/>
          <p:nvPr/>
        </p:nvGrpSpPr>
        <p:grpSpPr>
          <a:xfrm>
            <a:off x="505867" y="1068673"/>
            <a:ext cx="7695009" cy="465345"/>
            <a:chOff x="643" y="1981"/>
            <a:chExt cx="16153" cy="974"/>
          </a:xfrm>
        </p:grpSpPr>
        <p:sp>
          <p:nvSpPr>
            <p:cNvPr id="20483" name="矩形 9"/>
            <p:cNvSpPr/>
            <p:nvPr/>
          </p:nvSpPr>
          <p:spPr>
            <a:xfrm>
              <a:off x="643" y="2174"/>
              <a:ext cx="4182" cy="781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68580" tIns="34290" rIns="68580" bIns="34290" anchor="t">
              <a:spAutoFit/>
            </a:bodyPr>
            <a:lstStyle/>
            <a:p>
              <a:pPr algn="ctr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1800" dirty="0">
                  <a:solidFill>
                    <a:srgbClr val="746F5B"/>
                  </a:solidFill>
                  <a:cs typeface="+mn-ea"/>
                  <a:sym typeface="+mn-lt"/>
                </a:rPr>
                <a:t>【</a:t>
              </a:r>
              <a:r>
                <a:rPr lang="zh-CN" altLang="en-US" sz="1800" dirty="0">
                  <a:solidFill>
                    <a:srgbClr val="746F5B"/>
                  </a:solidFill>
                  <a:cs typeface="+mn-ea"/>
                  <a:sym typeface="+mn-lt"/>
                </a:rPr>
                <a:t>宇宙</a:t>
              </a:r>
              <a:r>
                <a:rPr lang="en-US" altLang="zh-CN" sz="1800" dirty="0">
                  <a:solidFill>
                    <a:srgbClr val="746F5B"/>
                  </a:solidFill>
                  <a:cs typeface="+mn-ea"/>
                  <a:sym typeface="+mn-lt"/>
                </a:rPr>
                <a:t>】</a:t>
              </a:r>
            </a:p>
          </p:txBody>
        </p:sp>
        <p:sp>
          <p:nvSpPr>
            <p:cNvPr id="20484" name="矩形 6"/>
            <p:cNvSpPr/>
            <p:nvPr/>
          </p:nvSpPr>
          <p:spPr>
            <a:xfrm>
              <a:off x="4272" y="1981"/>
              <a:ext cx="12524" cy="91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68580" tIns="34290" rIns="68580" bIns="34290" anchor="t">
              <a:spAutoFit/>
            </a:bodyPr>
            <a:lstStyle/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800" dirty="0">
                  <a:solidFill>
                    <a:prstClr val="black"/>
                  </a:solidFill>
                  <a:cs typeface="+mn-ea"/>
                  <a:sym typeface="+mn-lt"/>
                </a:rPr>
                <a:t>包括地球及其他一切天体的无限空间。</a:t>
              </a:r>
            </a:p>
          </p:txBody>
        </p:sp>
      </p:grpSp>
      <p:grpSp>
        <p:nvGrpSpPr>
          <p:cNvPr id="20485" name="组合 1"/>
          <p:cNvGrpSpPr/>
          <p:nvPr/>
        </p:nvGrpSpPr>
        <p:grpSpPr>
          <a:xfrm>
            <a:off x="505867" y="1860722"/>
            <a:ext cx="7695009" cy="397457"/>
            <a:chOff x="643" y="2174"/>
            <a:chExt cx="16153" cy="832"/>
          </a:xfrm>
        </p:grpSpPr>
        <p:sp>
          <p:nvSpPr>
            <p:cNvPr id="20486" name="矩形 9"/>
            <p:cNvSpPr/>
            <p:nvPr/>
          </p:nvSpPr>
          <p:spPr>
            <a:xfrm>
              <a:off x="643" y="2174"/>
              <a:ext cx="4182" cy="781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68580" tIns="34290" rIns="68580" bIns="34290" anchor="t">
              <a:spAutoFit/>
            </a:bodyPr>
            <a:lstStyle/>
            <a:p>
              <a:pPr algn="ctr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1800" dirty="0">
                  <a:solidFill>
                    <a:srgbClr val="746F5B"/>
                  </a:solidFill>
                  <a:cs typeface="+mn-ea"/>
                  <a:sym typeface="+mn-lt"/>
                </a:rPr>
                <a:t>【</a:t>
              </a:r>
              <a:r>
                <a:rPr lang="zh-CN" altLang="en-US" sz="1800" dirty="0">
                  <a:solidFill>
                    <a:srgbClr val="746F5B"/>
                  </a:solidFill>
                  <a:cs typeface="+mn-ea"/>
                  <a:sym typeface="+mn-lt"/>
                </a:rPr>
                <a:t>混沌</a:t>
              </a:r>
              <a:r>
                <a:rPr lang="en-US" altLang="zh-CN" sz="1800" dirty="0">
                  <a:solidFill>
                    <a:srgbClr val="746F5B"/>
                  </a:solidFill>
                  <a:cs typeface="+mn-ea"/>
                  <a:sym typeface="+mn-lt"/>
                </a:rPr>
                <a:t>】</a:t>
              </a:r>
            </a:p>
          </p:txBody>
        </p:sp>
        <p:sp>
          <p:nvSpPr>
            <p:cNvPr id="20487" name="矩形 6"/>
            <p:cNvSpPr/>
            <p:nvPr/>
          </p:nvSpPr>
          <p:spPr>
            <a:xfrm>
              <a:off x="4272" y="2269"/>
              <a:ext cx="12524" cy="73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68580" tIns="34290" rIns="68580" bIns="34290" anchor="t">
              <a:spAutoFit/>
            </a:bodyPr>
            <a:lstStyle/>
            <a:p>
              <a:pPr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800" dirty="0">
                  <a:solidFill>
                    <a:prstClr val="black"/>
                  </a:solidFill>
                  <a:cs typeface="+mn-ea"/>
                  <a:sym typeface="+mn-lt"/>
                </a:rPr>
                <a:t>我国传说中指宇宙形成以前模糊一团的景象。</a:t>
              </a:r>
            </a:p>
          </p:txBody>
        </p:sp>
      </p:grpSp>
      <p:grpSp>
        <p:nvGrpSpPr>
          <p:cNvPr id="20488" name="组合 1"/>
          <p:cNvGrpSpPr/>
          <p:nvPr/>
        </p:nvGrpSpPr>
        <p:grpSpPr>
          <a:xfrm>
            <a:off x="505867" y="2585369"/>
            <a:ext cx="7695009" cy="465345"/>
            <a:chOff x="643" y="1981"/>
            <a:chExt cx="16153" cy="974"/>
          </a:xfrm>
        </p:grpSpPr>
        <p:sp>
          <p:nvSpPr>
            <p:cNvPr id="20489" name="矩形 9"/>
            <p:cNvSpPr/>
            <p:nvPr/>
          </p:nvSpPr>
          <p:spPr>
            <a:xfrm>
              <a:off x="643" y="2174"/>
              <a:ext cx="4182" cy="781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68580" tIns="34290" rIns="68580" bIns="34290" anchor="t">
              <a:spAutoFit/>
            </a:bodyPr>
            <a:lstStyle/>
            <a:p>
              <a:pPr algn="ctr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1800" dirty="0">
                  <a:solidFill>
                    <a:srgbClr val="746F5B"/>
                  </a:solidFill>
                  <a:cs typeface="+mn-ea"/>
                  <a:sym typeface="+mn-lt"/>
                </a:rPr>
                <a:t>【</a:t>
              </a:r>
              <a:r>
                <a:rPr lang="zh-CN" altLang="en-US" sz="1800" dirty="0">
                  <a:solidFill>
                    <a:srgbClr val="746F5B"/>
                  </a:solidFill>
                  <a:cs typeface="+mn-ea"/>
                  <a:sym typeface="+mn-lt"/>
                </a:rPr>
                <a:t>巍峨</a:t>
              </a:r>
              <a:r>
                <a:rPr lang="en-US" altLang="zh-CN" sz="1800" dirty="0">
                  <a:solidFill>
                    <a:srgbClr val="746F5B"/>
                  </a:solidFill>
                  <a:cs typeface="+mn-ea"/>
                  <a:sym typeface="+mn-lt"/>
                </a:rPr>
                <a:t>】</a:t>
              </a:r>
            </a:p>
          </p:txBody>
        </p:sp>
        <p:sp>
          <p:nvSpPr>
            <p:cNvPr id="20490" name="矩形 6"/>
            <p:cNvSpPr/>
            <p:nvPr/>
          </p:nvSpPr>
          <p:spPr>
            <a:xfrm>
              <a:off x="4272" y="1981"/>
              <a:ext cx="12524" cy="91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68580" tIns="34290" rIns="68580" bIns="34290" anchor="t">
              <a:spAutoFit/>
            </a:bodyPr>
            <a:lstStyle/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800" dirty="0">
                  <a:solidFill>
                    <a:prstClr val="black"/>
                  </a:solidFill>
                  <a:cs typeface="+mn-ea"/>
                  <a:sym typeface="+mn-lt"/>
                </a:rPr>
                <a:t>形容山或建筑物高大雄伟。</a:t>
              </a:r>
            </a:p>
          </p:txBody>
        </p:sp>
      </p:grpSp>
      <p:grpSp>
        <p:nvGrpSpPr>
          <p:cNvPr id="20491" name="组合 1"/>
          <p:cNvGrpSpPr/>
          <p:nvPr/>
        </p:nvGrpSpPr>
        <p:grpSpPr>
          <a:xfrm>
            <a:off x="505867" y="3377421"/>
            <a:ext cx="8020050" cy="414919"/>
            <a:chOff x="1345" y="2174"/>
            <a:chExt cx="16837" cy="869"/>
          </a:xfrm>
        </p:grpSpPr>
        <p:sp>
          <p:nvSpPr>
            <p:cNvPr id="20492" name="矩形 9"/>
            <p:cNvSpPr/>
            <p:nvPr/>
          </p:nvSpPr>
          <p:spPr>
            <a:xfrm>
              <a:off x="1345" y="2174"/>
              <a:ext cx="4182" cy="781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68580" tIns="34290" rIns="68580" bIns="34290" anchor="t">
              <a:spAutoFit/>
            </a:bodyPr>
            <a:lstStyle/>
            <a:p>
              <a:pPr algn="ctr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1800" dirty="0">
                  <a:solidFill>
                    <a:srgbClr val="746F5B"/>
                  </a:solidFill>
                  <a:cs typeface="+mn-ea"/>
                  <a:sym typeface="+mn-lt"/>
                </a:rPr>
                <a:t>【</a:t>
              </a:r>
              <a:r>
                <a:rPr lang="zh-CN" altLang="en-US" sz="1800" dirty="0">
                  <a:solidFill>
                    <a:srgbClr val="746F5B"/>
                  </a:solidFill>
                  <a:cs typeface="+mn-ea"/>
                  <a:sym typeface="+mn-lt"/>
                </a:rPr>
                <a:t>精疲力竭</a:t>
              </a:r>
              <a:r>
                <a:rPr lang="en-US" altLang="zh-CN" sz="1800" dirty="0">
                  <a:solidFill>
                    <a:srgbClr val="746F5B"/>
                  </a:solidFill>
                  <a:cs typeface="+mn-ea"/>
                  <a:sym typeface="+mn-lt"/>
                </a:rPr>
                <a:t>】</a:t>
              </a:r>
            </a:p>
          </p:txBody>
        </p:sp>
        <p:sp>
          <p:nvSpPr>
            <p:cNvPr id="20493" name="矩形 6"/>
            <p:cNvSpPr/>
            <p:nvPr/>
          </p:nvSpPr>
          <p:spPr>
            <a:xfrm>
              <a:off x="5658" y="2305"/>
              <a:ext cx="12524" cy="73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68580" tIns="34290" rIns="68580" bIns="34290" anchor="t">
              <a:spAutoFit/>
            </a:bodyPr>
            <a:lstStyle/>
            <a:p>
              <a:pPr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800" dirty="0">
                  <a:solidFill>
                    <a:prstClr val="black"/>
                  </a:solidFill>
                  <a:cs typeface="+mn-ea"/>
                  <a:sym typeface="+mn-lt"/>
                </a:rPr>
                <a:t>精神、力气消耗殆尽，形容极度疲劳，不想动的样子。</a:t>
              </a:r>
            </a:p>
          </p:txBody>
        </p:sp>
      </p:grpSp>
      <p:grpSp>
        <p:nvGrpSpPr>
          <p:cNvPr id="20494" name="组合 1"/>
          <p:cNvGrpSpPr/>
          <p:nvPr/>
        </p:nvGrpSpPr>
        <p:grpSpPr>
          <a:xfrm>
            <a:off x="505867" y="4119054"/>
            <a:ext cx="7695009" cy="465345"/>
            <a:chOff x="643" y="1981"/>
            <a:chExt cx="16153" cy="974"/>
          </a:xfrm>
        </p:grpSpPr>
        <p:sp>
          <p:nvSpPr>
            <p:cNvPr id="20495" name="矩形 9"/>
            <p:cNvSpPr/>
            <p:nvPr/>
          </p:nvSpPr>
          <p:spPr>
            <a:xfrm>
              <a:off x="643" y="2174"/>
              <a:ext cx="4182" cy="781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68580" tIns="34290" rIns="68580" bIns="34290" anchor="t">
              <a:spAutoFit/>
            </a:bodyPr>
            <a:lstStyle/>
            <a:p>
              <a:pPr algn="ctr"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1800" dirty="0">
                  <a:solidFill>
                    <a:srgbClr val="746F5B"/>
                  </a:solidFill>
                  <a:cs typeface="+mn-ea"/>
                  <a:sym typeface="+mn-lt"/>
                </a:rPr>
                <a:t>【</a:t>
              </a:r>
              <a:r>
                <a:rPr lang="zh-CN" altLang="en-US" sz="1800" dirty="0">
                  <a:solidFill>
                    <a:srgbClr val="746F5B"/>
                  </a:solidFill>
                  <a:cs typeface="+mn-ea"/>
                  <a:sym typeface="+mn-lt"/>
                </a:rPr>
                <a:t>滋润</a:t>
              </a:r>
              <a:r>
                <a:rPr lang="en-US" altLang="zh-CN" sz="1800" dirty="0">
                  <a:solidFill>
                    <a:srgbClr val="746F5B"/>
                  </a:solidFill>
                  <a:cs typeface="+mn-ea"/>
                  <a:sym typeface="+mn-lt"/>
                </a:rPr>
                <a:t>】</a:t>
              </a:r>
            </a:p>
          </p:txBody>
        </p:sp>
        <p:sp>
          <p:nvSpPr>
            <p:cNvPr id="20496" name="矩形 6"/>
            <p:cNvSpPr/>
            <p:nvPr/>
          </p:nvSpPr>
          <p:spPr>
            <a:xfrm>
              <a:off x="4272" y="1981"/>
              <a:ext cx="12524" cy="91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68580" tIns="34290" rIns="68580" bIns="34290" anchor="t">
              <a:spAutoFit/>
            </a:bodyPr>
            <a:lstStyle/>
            <a:p>
              <a:pPr fontAlgn="base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1800" dirty="0">
                  <a:solidFill>
                    <a:prstClr val="black"/>
                  </a:solidFill>
                  <a:cs typeface="+mn-ea"/>
                  <a:sym typeface="+mn-lt"/>
                </a:rPr>
                <a:t>增添水分，使不干枯。</a:t>
              </a:r>
            </a:p>
          </p:txBody>
        </p:sp>
      </p:grpSp>
      <p:sp>
        <p:nvSpPr>
          <p:cNvPr id="2" name="矩形 1"/>
          <p:cNvSpPr/>
          <p:nvPr/>
        </p:nvSpPr>
        <p:spPr>
          <a:xfrm>
            <a:off x="505867" y="195562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词语解释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文本框 5"/>
          <p:cNvSpPr txBox="1"/>
          <p:nvPr/>
        </p:nvSpPr>
        <p:spPr>
          <a:xfrm>
            <a:off x="759619" y="1003867"/>
            <a:ext cx="5930504" cy="48339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>
                <a:solidFill>
                  <a:prstClr val="black"/>
                </a:solidFill>
                <a:cs typeface="+mn-ea"/>
                <a:sym typeface="+mn-lt"/>
              </a:rPr>
              <a:t>一、比一比，再组词。</a:t>
            </a:r>
          </a:p>
        </p:txBody>
      </p:sp>
      <p:sp>
        <p:nvSpPr>
          <p:cNvPr id="21507" name="文本框 28"/>
          <p:cNvSpPr txBox="1"/>
          <p:nvPr/>
        </p:nvSpPr>
        <p:spPr>
          <a:xfrm>
            <a:off x="1444228" y="1551554"/>
            <a:ext cx="728663" cy="43815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>
                <a:solidFill>
                  <a:prstClr val="black"/>
                </a:solidFill>
                <a:cs typeface="+mn-ea"/>
                <a:sym typeface="+mn-lt"/>
              </a:rPr>
              <a:t>劈</a:t>
            </a:r>
          </a:p>
        </p:txBody>
      </p:sp>
      <p:sp>
        <p:nvSpPr>
          <p:cNvPr id="21508" name="文本框 29"/>
          <p:cNvSpPr txBox="1"/>
          <p:nvPr/>
        </p:nvSpPr>
        <p:spPr>
          <a:xfrm>
            <a:off x="1802606" y="1551554"/>
            <a:ext cx="1553766" cy="43815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>
                <a:solidFill>
                  <a:prstClr val="black"/>
                </a:solidFill>
                <a:cs typeface="+mn-ea"/>
                <a:sym typeface="+mn-lt"/>
              </a:rPr>
              <a:t>（          ）</a:t>
            </a:r>
          </a:p>
        </p:txBody>
      </p:sp>
      <p:sp>
        <p:nvSpPr>
          <p:cNvPr id="21509" name="文本框 30"/>
          <p:cNvSpPr txBox="1"/>
          <p:nvPr/>
        </p:nvSpPr>
        <p:spPr>
          <a:xfrm>
            <a:off x="1466850" y="2130198"/>
            <a:ext cx="728663" cy="43815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>
                <a:solidFill>
                  <a:prstClr val="black"/>
                </a:solidFill>
                <a:cs typeface="+mn-ea"/>
                <a:sym typeface="+mn-lt"/>
              </a:rPr>
              <a:t>壁</a:t>
            </a:r>
          </a:p>
        </p:txBody>
      </p:sp>
      <p:sp>
        <p:nvSpPr>
          <p:cNvPr id="21510" name="文本框 31"/>
          <p:cNvSpPr txBox="1"/>
          <p:nvPr/>
        </p:nvSpPr>
        <p:spPr>
          <a:xfrm>
            <a:off x="1825229" y="2137342"/>
            <a:ext cx="1553765" cy="43815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>
                <a:solidFill>
                  <a:prstClr val="black"/>
                </a:solidFill>
                <a:cs typeface="+mn-ea"/>
                <a:sym typeface="+mn-lt"/>
              </a:rPr>
              <a:t>（          ）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2158604" y="1528933"/>
            <a:ext cx="934640" cy="4385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FF0000"/>
                </a:solidFill>
                <a:cs typeface="+mn-ea"/>
                <a:sym typeface="+mn-lt"/>
              </a:rPr>
              <a:t>劈开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2158604" y="2123055"/>
            <a:ext cx="934640" cy="4385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FF0000"/>
                </a:solidFill>
                <a:cs typeface="+mn-ea"/>
                <a:sym typeface="+mn-lt"/>
              </a:rPr>
              <a:t>墙壁</a:t>
            </a:r>
          </a:p>
        </p:txBody>
      </p:sp>
      <p:sp>
        <p:nvSpPr>
          <p:cNvPr id="21513" name="文本框 6"/>
          <p:cNvSpPr txBox="1"/>
          <p:nvPr/>
        </p:nvSpPr>
        <p:spPr>
          <a:xfrm>
            <a:off x="3565922" y="1558698"/>
            <a:ext cx="728663" cy="43815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>
                <a:solidFill>
                  <a:prstClr val="black"/>
                </a:solidFill>
                <a:cs typeface="+mn-ea"/>
                <a:sym typeface="+mn-lt"/>
              </a:rPr>
              <a:t>竭</a:t>
            </a:r>
          </a:p>
        </p:txBody>
      </p:sp>
      <p:sp>
        <p:nvSpPr>
          <p:cNvPr id="21514" name="文本框 7"/>
          <p:cNvSpPr txBox="1"/>
          <p:nvPr/>
        </p:nvSpPr>
        <p:spPr>
          <a:xfrm>
            <a:off x="3924300" y="1558698"/>
            <a:ext cx="1553766" cy="43815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>
                <a:solidFill>
                  <a:prstClr val="black"/>
                </a:solidFill>
                <a:cs typeface="+mn-ea"/>
                <a:sym typeface="+mn-lt"/>
              </a:rPr>
              <a:t>（          ）</a:t>
            </a:r>
          </a:p>
        </p:txBody>
      </p:sp>
      <p:sp>
        <p:nvSpPr>
          <p:cNvPr id="21515" name="文本框 8"/>
          <p:cNvSpPr txBox="1"/>
          <p:nvPr/>
        </p:nvSpPr>
        <p:spPr>
          <a:xfrm>
            <a:off x="3565922" y="2144486"/>
            <a:ext cx="728663" cy="43815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>
                <a:solidFill>
                  <a:prstClr val="black"/>
                </a:solidFill>
                <a:cs typeface="+mn-ea"/>
                <a:sym typeface="+mn-lt"/>
              </a:rPr>
              <a:t>渴</a:t>
            </a:r>
          </a:p>
        </p:txBody>
      </p:sp>
      <p:sp>
        <p:nvSpPr>
          <p:cNvPr id="21516" name="文本框 9"/>
          <p:cNvSpPr txBox="1"/>
          <p:nvPr/>
        </p:nvSpPr>
        <p:spPr>
          <a:xfrm>
            <a:off x="3924300" y="2144486"/>
            <a:ext cx="1553766" cy="43815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>
                <a:solidFill>
                  <a:prstClr val="black"/>
                </a:solidFill>
                <a:cs typeface="+mn-ea"/>
                <a:sym typeface="+mn-lt"/>
              </a:rPr>
              <a:t>（          ）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233863" y="1557508"/>
            <a:ext cx="934641" cy="4385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FF0000"/>
                </a:solidFill>
                <a:cs typeface="+mn-ea"/>
                <a:sym typeface="+mn-lt"/>
              </a:rPr>
              <a:t>枯竭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251960" y="2123055"/>
            <a:ext cx="934641" cy="4385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FF0000"/>
                </a:solidFill>
                <a:cs typeface="+mn-ea"/>
                <a:sym typeface="+mn-lt"/>
              </a:rPr>
              <a:t>口渴</a:t>
            </a:r>
          </a:p>
        </p:txBody>
      </p:sp>
      <p:sp>
        <p:nvSpPr>
          <p:cNvPr id="21519" name="文本框 12"/>
          <p:cNvSpPr txBox="1"/>
          <p:nvPr/>
        </p:nvSpPr>
        <p:spPr>
          <a:xfrm>
            <a:off x="5787628" y="1558698"/>
            <a:ext cx="728663" cy="43815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>
                <a:solidFill>
                  <a:prstClr val="black"/>
                </a:solidFill>
                <a:cs typeface="+mn-ea"/>
                <a:sym typeface="+mn-lt"/>
              </a:rPr>
              <a:t>滋</a:t>
            </a:r>
          </a:p>
        </p:txBody>
      </p:sp>
      <p:sp>
        <p:nvSpPr>
          <p:cNvPr id="21520" name="文本框 13"/>
          <p:cNvSpPr txBox="1"/>
          <p:nvPr/>
        </p:nvSpPr>
        <p:spPr>
          <a:xfrm>
            <a:off x="6146006" y="1558698"/>
            <a:ext cx="1553766" cy="43815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>
                <a:solidFill>
                  <a:prstClr val="black"/>
                </a:solidFill>
                <a:cs typeface="+mn-ea"/>
                <a:sym typeface="+mn-lt"/>
              </a:rPr>
              <a:t>（          ）</a:t>
            </a:r>
          </a:p>
        </p:txBody>
      </p:sp>
      <p:sp>
        <p:nvSpPr>
          <p:cNvPr id="21521" name="文本框 14"/>
          <p:cNvSpPr txBox="1"/>
          <p:nvPr/>
        </p:nvSpPr>
        <p:spPr>
          <a:xfrm>
            <a:off x="5787628" y="2144486"/>
            <a:ext cx="728663" cy="43815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>
                <a:solidFill>
                  <a:prstClr val="black"/>
                </a:solidFill>
                <a:cs typeface="+mn-ea"/>
                <a:sym typeface="+mn-lt"/>
              </a:rPr>
              <a:t>慈</a:t>
            </a:r>
          </a:p>
        </p:txBody>
      </p:sp>
      <p:sp>
        <p:nvSpPr>
          <p:cNvPr id="21522" name="文本框 15"/>
          <p:cNvSpPr txBox="1"/>
          <p:nvPr/>
        </p:nvSpPr>
        <p:spPr>
          <a:xfrm>
            <a:off x="6146006" y="2144486"/>
            <a:ext cx="1553766" cy="43815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>
                <a:solidFill>
                  <a:prstClr val="black"/>
                </a:solidFill>
                <a:cs typeface="+mn-ea"/>
                <a:sym typeface="+mn-lt"/>
              </a:rPr>
              <a:t>（          ）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6486525" y="1550365"/>
            <a:ext cx="934641" cy="4385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FF0000"/>
                </a:solidFill>
                <a:cs typeface="+mn-ea"/>
                <a:sym typeface="+mn-lt"/>
              </a:rPr>
              <a:t>滋润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6493669" y="2144486"/>
            <a:ext cx="934641" cy="4385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FF0000"/>
                </a:solidFill>
                <a:cs typeface="+mn-ea"/>
                <a:sym typeface="+mn-lt"/>
              </a:rPr>
              <a:t>仁慈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746523" y="2744561"/>
            <a:ext cx="5004197" cy="48339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 spc="225" noProof="1">
                <a:solidFill>
                  <a:prstClr val="black"/>
                </a:solidFill>
                <a:cs typeface="+mn-ea"/>
                <a:sym typeface="+mn-lt"/>
              </a:rPr>
              <a:t>二、写出下面词语的近义词。</a:t>
            </a:r>
          </a:p>
        </p:txBody>
      </p:sp>
      <p:sp>
        <p:nvSpPr>
          <p:cNvPr id="21526" name="文本框 50"/>
          <p:cNvSpPr txBox="1"/>
          <p:nvPr/>
        </p:nvSpPr>
        <p:spPr>
          <a:xfrm>
            <a:off x="1475185" y="3322014"/>
            <a:ext cx="3057525" cy="48339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 dirty="0">
                <a:solidFill>
                  <a:prstClr val="black"/>
                </a:solidFill>
                <a:cs typeface="+mn-ea"/>
                <a:sym typeface="+mn-lt"/>
              </a:rPr>
              <a:t>黑暗</a:t>
            </a:r>
            <a:r>
              <a:rPr lang="en-US" altLang="zh-CN" sz="2700" b="1" dirty="0">
                <a:solidFill>
                  <a:prstClr val="black"/>
                </a:solidFill>
                <a:cs typeface="+mn-ea"/>
                <a:sym typeface="+mn-lt"/>
              </a:rPr>
              <a:t>——</a:t>
            </a:r>
            <a:r>
              <a:rPr lang="zh-CN" altLang="en-US" sz="2700" b="1" dirty="0">
                <a:solidFill>
                  <a:prstClr val="black"/>
                </a:solidFill>
                <a:cs typeface="+mn-ea"/>
                <a:sym typeface="+mn-lt"/>
              </a:rPr>
              <a:t>（        ）</a:t>
            </a:r>
          </a:p>
        </p:txBody>
      </p:sp>
      <p:sp>
        <p:nvSpPr>
          <p:cNvPr id="21527" name="文本框 51"/>
          <p:cNvSpPr txBox="1"/>
          <p:nvPr/>
        </p:nvSpPr>
        <p:spPr>
          <a:xfrm>
            <a:off x="5017294" y="3322014"/>
            <a:ext cx="3057525" cy="48339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 dirty="0">
                <a:solidFill>
                  <a:prstClr val="black"/>
                </a:solidFill>
                <a:cs typeface="+mn-ea"/>
                <a:sym typeface="+mn-lt"/>
              </a:rPr>
              <a:t>茂盛</a:t>
            </a:r>
            <a:r>
              <a:rPr lang="en-US" altLang="zh-CN" sz="2700" b="1" dirty="0">
                <a:solidFill>
                  <a:prstClr val="black"/>
                </a:solidFill>
                <a:cs typeface="+mn-ea"/>
                <a:sym typeface="+mn-lt"/>
              </a:rPr>
              <a:t>——</a:t>
            </a:r>
            <a:r>
              <a:rPr lang="zh-CN" altLang="en-US" sz="2700" b="1" dirty="0">
                <a:solidFill>
                  <a:prstClr val="black"/>
                </a:solidFill>
                <a:cs typeface="+mn-ea"/>
                <a:sym typeface="+mn-lt"/>
              </a:rPr>
              <a:t>（         ）</a:t>
            </a:r>
          </a:p>
        </p:txBody>
      </p:sp>
      <p:sp>
        <p:nvSpPr>
          <p:cNvPr id="21528" name="文本框 52"/>
          <p:cNvSpPr txBox="1"/>
          <p:nvPr/>
        </p:nvSpPr>
        <p:spPr>
          <a:xfrm>
            <a:off x="1498997" y="3868511"/>
            <a:ext cx="3057525" cy="48339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 dirty="0">
                <a:solidFill>
                  <a:prstClr val="black"/>
                </a:solidFill>
                <a:cs typeface="+mn-ea"/>
                <a:sym typeface="+mn-lt"/>
              </a:rPr>
              <a:t>创造</a:t>
            </a:r>
            <a:r>
              <a:rPr lang="en-US" altLang="zh-CN" sz="2700" b="1" dirty="0">
                <a:solidFill>
                  <a:prstClr val="black"/>
                </a:solidFill>
                <a:cs typeface="+mn-ea"/>
                <a:sym typeface="+mn-lt"/>
              </a:rPr>
              <a:t>——</a:t>
            </a:r>
            <a:r>
              <a:rPr lang="zh-CN" altLang="en-US" sz="2700" b="1" dirty="0">
                <a:solidFill>
                  <a:prstClr val="black"/>
                </a:solidFill>
                <a:cs typeface="+mn-ea"/>
                <a:sym typeface="+mn-lt"/>
              </a:rPr>
              <a:t>（        ）</a:t>
            </a:r>
          </a:p>
        </p:txBody>
      </p:sp>
      <p:sp>
        <p:nvSpPr>
          <p:cNvPr id="21529" name="文本框 53"/>
          <p:cNvSpPr txBox="1"/>
          <p:nvPr/>
        </p:nvSpPr>
        <p:spPr>
          <a:xfrm>
            <a:off x="5044679" y="3868511"/>
            <a:ext cx="3057525" cy="48339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 dirty="0">
                <a:solidFill>
                  <a:prstClr val="black"/>
                </a:solidFill>
                <a:cs typeface="+mn-ea"/>
                <a:sym typeface="+mn-lt"/>
              </a:rPr>
              <a:t>滋润</a:t>
            </a:r>
            <a:r>
              <a:rPr lang="en-US" altLang="zh-CN" sz="2700" b="1" dirty="0">
                <a:solidFill>
                  <a:prstClr val="black"/>
                </a:solidFill>
                <a:cs typeface="+mn-ea"/>
                <a:sym typeface="+mn-lt"/>
              </a:rPr>
              <a:t>——</a:t>
            </a:r>
            <a:r>
              <a:rPr lang="zh-CN" altLang="en-US" sz="2700" b="1" dirty="0">
                <a:solidFill>
                  <a:prstClr val="black"/>
                </a:solidFill>
                <a:cs typeface="+mn-ea"/>
                <a:sym typeface="+mn-lt"/>
              </a:rPr>
              <a:t>（         ）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3082529" y="3291058"/>
            <a:ext cx="1212056" cy="4385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FF0000"/>
                </a:solidFill>
                <a:cs typeface="+mn-ea"/>
                <a:sym typeface="+mn-lt"/>
              </a:rPr>
              <a:t>昏暗</a:t>
            </a:r>
          </a:p>
        </p:txBody>
      </p:sp>
      <p:sp>
        <p:nvSpPr>
          <p:cNvPr id="56" name="文本框 55"/>
          <p:cNvSpPr txBox="1"/>
          <p:nvPr/>
        </p:nvSpPr>
        <p:spPr>
          <a:xfrm>
            <a:off x="6622257" y="3291058"/>
            <a:ext cx="1212056" cy="4385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FF0000"/>
                </a:solidFill>
                <a:cs typeface="+mn-ea"/>
                <a:sym typeface="+mn-lt"/>
              </a:rPr>
              <a:t>旺盛</a:t>
            </a:r>
          </a:p>
        </p:txBody>
      </p:sp>
      <p:sp>
        <p:nvSpPr>
          <p:cNvPr id="57" name="文本框 56"/>
          <p:cNvSpPr txBox="1"/>
          <p:nvPr/>
        </p:nvSpPr>
        <p:spPr>
          <a:xfrm>
            <a:off x="3090863" y="3854224"/>
            <a:ext cx="1212056" cy="4385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FF0000"/>
                </a:solidFill>
                <a:cs typeface="+mn-ea"/>
                <a:sym typeface="+mn-lt"/>
              </a:rPr>
              <a:t>制造</a:t>
            </a:r>
          </a:p>
        </p:txBody>
      </p:sp>
      <p:sp>
        <p:nvSpPr>
          <p:cNvPr id="58" name="文本框 57"/>
          <p:cNvSpPr txBox="1"/>
          <p:nvPr/>
        </p:nvSpPr>
        <p:spPr>
          <a:xfrm>
            <a:off x="6604398" y="3854224"/>
            <a:ext cx="1212056" cy="4385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>
                <a:solidFill>
                  <a:srgbClr val="FF0000"/>
                </a:solidFill>
                <a:cs typeface="+mn-ea"/>
                <a:sym typeface="+mn-lt"/>
              </a:rPr>
              <a:t>滋养</a:t>
            </a:r>
          </a:p>
        </p:txBody>
      </p:sp>
      <p:sp>
        <p:nvSpPr>
          <p:cNvPr id="4" name="矩形 3"/>
          <p:cNvSpPr/>
          <p:nvPr/>
        </p:nvSpPr>
        <p:spPr>
          <a:xfrm>
            <a:off x="505867" y="195562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字词练习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3" grpId="1"/>
      <p:bldP spid="34" grpId="0"/>
      <p:bldP spid="34" grpId="1"/>
      <p:bldP spid="2" grpId="0"/>
      <p:bldP spid="2" grpId="1"/>
      <p:bldP spid="12" grpId="0"/>
      <p:bldP spid="12" grpId="1"/>
      <p:bldP spid="17" grpId="0"/>
      <p:bldP spid="17" grpId="1"/>
      <p:bldP spid="18" grpId="0"/>
      <p:bldP spid="18" grpId="1"/>
      <p:bldP spid="55" grpId="0"/>
      <p:bldP spid="56" grpId="0"/>
      <p:bldP spid="57" grpId="0"/>
      <p:bldP spid="5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66750" y="1385888"/>
            <a:ext cx="8104585" cy="267533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/>
            </a:pPr>
            <a:endParaRPr lang="zh-CN" altLang="en-US" noProof="1">
              <a:solidFill>
                <a:prstClr val="white"/>
              </a:solidFill>
              <a:cs typeface="+mn-ea"/>
              <a:sym typeface="+mn-lt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3876675" y="1402556"/>
            <a:ext cx="0" cy="265866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4102894" y="1574007"/>
            <a:ext cx="4519613" cy="4845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spc="150" noProof="1">
                <a:solidFill>
                  <a:prstClr val="black"/>
                </a:solidFill>
                <a:cs typeface="+mn-ea"/>
                <a:sym typeface="+mn-lt"/>
              </a:rPr>
              <a:t>读课文</a:t>
            </a:r>
            <a:r>
              <a:rPr lang="en-US" altLang="zh-CN" sz="2700" spc="150" noProof="1">
                <a:solidFill>
                  <a:prstClr val="black"/>
                </a:solidFill>
                <a:cs typeface="+mn-ea"/>
                <a:sym typeface="+mn-lt"/>
              </a:rPr>
              <a:t>1</a:t>
            </a:r>
            <a:r>
              <a:rPr lang="zh-CN" altLang="en-US" sz="2700" spc="150" noProof="1">
                <a:solidFill>
                  <a:prstClr val="black"/>
                </a:solidFill>
                <a:cs typeface="+mn-ea"/>
                <a:sym typeface="+mn-lt"/>
              </a:rPr>
              <a:t>、</a:t>
            </a:r>
            <a:r>
              <a:rPr lang="en-US" altLang="zh-CN" sz="2700" spc="150" noProof="1">
                <a:solidFill>
                  <a:prstClr val="black"/>
                </a:solidFill>
                <a:cs typeface="+mn-ea"/>
                <a:sym typeface="+mn-lt"/>
              </a:rPr>
              <a:t>2</a:t>
            </a:r>
            <a:r>
              <a:rPr lang="zh-CN" altLang="en-US" sz="2700" spc="150" noProof="1">
                <a:solidFill>
                  <a:prstClr val="black"/>
                </a:solidFill>
                <a:cs typeface="+mn-ea"/>
                <a:sym typeface="+mn-lt"/>
              </a:rPr>
              <a:t>自然段，思考：</a:t>
            </a:r>
          </a:p>
        </p:txBody>
      </p:sp>
      <p:sp>
        <p:nvSpPr>
          <p:cNvPr id="22533" name="文本框 6"/>
          <p:cNvSpPr txBox="1"/>
          <p:nvPr/>
        </p:nvSpPr>
        <p:spPr>
          <a:xfrm>
            <a:off x="4120753" y="2077641"/>
            <a:ext cx="4432697" cy="102348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>
                <a:solidFill>
                  <a:prstClr val="black"/>
                </a:solidFill>
                <a:cs typeface="+mn-ea"/>
                <a:sym typeface="+mn-lt"/>
              </a:rPr>
              <a:t>很久很久以前的宇宙是什么样子的？</a:t>
            </a:r>
          </a:p>
        </p:txBody>
      </p:sp>
      <p:sp>
        <p:nvSpPr>
          <p:cNvPr id="22534" name="文本框 7"/>
          <p:cNvSpPr txBox="1"/>
          <p:nvPr/>
        </p:nvSpPr>
        <p:spPr>
          <a:xfrm>
            <a:off x="4120753" y="3151585"/>
            <a:ext cx="4432697" cy="52488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700" b="1">
                <a:solidFill>
                  <a:prstClr val="black"/>
                </a:solidFill>
                <a:cs typeface="+mn-ea"/>
                <a:sym typeface="+mn-lt"/>
              </a:rPr>
              <a:t>盘古是如何劈开天地的？</a:t>
            </a:r>
          </a:p>
        </p:txBody>
      </p:sp>
      <p:sp>
        <p:nvSpPr>
          <p:cNvPr id="2" name="矩形 1"/>
          <p:cNvSpPr/>
          <p:nvPr/>
        </p:nvSpPr>
        <p:spPr>
          <a:xfrm>
            <a:off x="505867" y="195562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课文解读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41334" y="1994762"/>
            <a:ext cx="2591264" cy="14575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22533" grpId="0"/>
      <p:bldP spid="2253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标注 6"/>
          <p:cNvSpPr/>
          <p:nvPr/>
        </p:nvSpPr>
        <p:spPr>
          <a:xfrm>
            <a:off x="2546237" y="587977"/>
            <a:ext cx="3490913" cy="606029"/>
          </a:xfrm>
          <a:prstGeom prst="wedgeRectCallout">
            <a:avLst>
              <a:gd name="adj1" fmla="val 34238"/>
              <a:gd name="adj2" fmla="val 6956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200" noProof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3554" name="文本框 1"/>
          <p:cNvSpPr txBox="1"/>
          <p:nvPr/>
        </p:nvSpPr>
        <p:spPr>
          <a:xfrm>
            <a:off x="755538" y="1215436"/>
            <a:ext cx="7785497" cy="139884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prstClr val="black"/>
                </a:solidFill>
                <a:cs typeface="+mn-ea"/>
                <a:sym typeface="+mn-lt"/>
              </a:rPr>
              <a:t>    </a:t>
            </a: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很久很久以前，天和地还没有分开，宇宙混沌一片，像个大鸡蛋。有个叫盘古的巨人，在混沌之中睡了一万八千年。</a:t>
            </a:r>
            <a:endParaRPr lang="zh-CN" altLang="en-US" sz="24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3414714" y="1668893"/>
            <a:ext cx="477134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909128" y="2127794"/>
            <a:ext cx="1637109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2684350" y="682036"/>
            <a:ext cx="3342085" cy="3924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>
                <a:solidFill>
                  <a:srgbClr val="0000FF"/>
                </a:solidFill>
                <a:cs typeface="+mn-ea"/>
                <a:sym typeface="+mn-lt"/>
              </a:rPr>
              <a:t>交代</a:t>
            </a:r>
            <a:r>
              <a:rPr lang="en-US" altLang="zh-CN" sz="2100">
                <a:solidFill>
                  <a:srgbClr val="0000FF"/>
                </a:solidFill>
                <a:cs typeface="+mn-ea"/>
                <a:sym typeface="+mn-lt"/>
              </a:rPr>
              <a:t>“</a:t>
            </a:r>
            <a:r>
              <a:rPr lang="zh-CN" altLang="en-US" sz="2100">
                <a:solidFill>
                  <a:srgbClr val="0000FF"/>
                </a:solidFill>
                <a:cs typeface="+mn-ea"/>
                <a:sym typeface="+mn-lt"/>
              </a:rPr>
              <a:t>开天地</a:t>
            </a:r>
            <a:r>
              <a:rPr lang="en-US" altLang="zh-CN" sz="2100">
                <a:solidFill>
                  <a:srgbClr val="0000FF"/>
                </a:solidFill>
                <a:cs typeface="+mn-ea"/>
                <a:sym typeface="+mn-lt"/>
              </a:rPr>
              <a:t>”</a:t>
            </a:r>
            <a:r>
              <a:rPr lang="zh-CN" altLang="en-US" sz="2100">
                <a:solidFill>
                  <a:srgbClr val="0000FF"/>
                </a:solidFill>
                <a:cs typeface="+mn-ea"/>
                <a:sym typeface="+mn-lt"/>
              </a:rPr>
              <a:t>的原因</a:t>
            </a:r>
            <a:endParaRPr lang="zh-CN" altLang="en-US" sz="2100">
              <a:solidFill>
                <a:srgbClr val="0070C0"/>
              </a:solidFill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7626465" y="1690325"/>
            <a:ext cx="761999" cy="476250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200" noProof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9" name="矩形标注 8"/>
          <p:cNvSpPr/>
          <p:nvPr/>
        </p:nvSpPr>
        <p:spPr>
          <a:xfrm>
            <a:off x="732727" y="2910080"/>
            <a:ext cx="3307556" cy="1645444"/>
          </a:xfrm>
          <a:prstGeom prst="wedgeRectCallout">
            <a:avLst>
              <a:gd name="adj1" fmla="val -13758"/>
              <a:gd name="adj2" fmla="val -57325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200" noProof="1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48229" y="3023189"/>
            <a:ext cx="3030141" cy="12326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100">
                <a:solidFill>
                  <a:srgbClr val="0000FF"/>
                </a:solidFill>
                <a:cs typeface="+mn-ea"/>
                <a:sym typeface="+mn-lt"/>
              </a:rPr>
              <a:t>夸张的写法，盘古的沉睡是人们的想象，凸显了盘古的神奇。</a:t>
            </a:r>
            <a:endParaRPr lang="en-US" altLang="zh-CN" sz="2100">
              <a:solidFill>
                <a:srgbClr val="0000FF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05867" y="195562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课文解读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10563" y="3060984"/>
            <a:ext cx="2591264" cy="14575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9" name="椭圆 18"/>
          <p:cNvSpPr/>
          <p:nvPr/>
        </p:nvSpPr>
        <p:spPr>
          <a:xfrm>
            <a:off x="732726" y="2127337"/>
            <a:ext cx="1335560" cy="476250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200" noProof="1">
              <a:solidFill>
                <a:prstClr val="white"/>
              </a:solidFill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/>
      <p:bldP spid="8" grpId="0" animBg="1"/>
      <p:bldP spid="9" grpId="0" animBg="1"/>
      <p:bldP spid="10" grpId="0"/>
      <p:bldP spid="19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7308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sasitto2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833</Words>
  <Application>Microsoft Office PowerPoint</Application>
  <PresentationFormat>全屏显示(16:9)</PresentationFormat>
  <Paragraphs>148</Paragraphs>
  <Slides>18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28" baseType="lpstr">
      <vt:lpstr>FandolFang R</vt:lpstr>
      <vt:lpstr>Meiryo</vt:lpstr>
      <vt:lpstr>思源黑体 CN Regular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4</cp:revision>
  <dcterms:created xsi:type="dcterms:W3CDTF">2020-10-20T08:26:42Z</dcterms:created>
  <dcterms:modified xsi:type="dcterms:W3CDTF">2021-09-03T18:41:23Z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2052-11.1.0.10072</vt:lpwstr>
  </property>
</Properties>
</file>