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3" r:id="rId2"/>
  </p:sldMasterIdLst>
  <p:notesMasterIdLst>
    <p:notesMasterId r:id="rId19"/>
  </p:notesMasterIdLst>
  <p:sldIdLst>
    <p:sldId id="398" r:id="rId3"/>
    <p:sldId id="257" r:id="rId4"/>
    <p:sldId id="379" r:id="rId5"/>
    <p:sldId id="378" r:id="rId6"/>
    <p:sldId id="367" r:id="rId7"/>
    <p:sldId id="368" r:id="rId8"/>
    <p:sldId id="369" r:id="rId9"/>
    <p:sldId id="395" r:id="rId10"/>
    <p:sldId id="394" r:id="rId11"/>
    <p:sldId id="370" r:id="rId12"/>
    <p:sldId id="371" r:id="rId13"/>
    <p:sldId id="372" r:id="rId14"/>
    <p:sldId id="373" r:id="rId15"/>
    <p:sldId id="376" r:id="rId16"/>
    <p:sldId id="377" r:id="rId17"/>
    <p:sldId id="39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3" userDrawn="1">
          <p15:clr>
            <a:srgbClr val="A4A3A4"/>
          </p15:clr>
        </p15:guide>
        <p15:guide id="2" pos="38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E"/>
    <a:srgbClr val="A1C450"/>
    <a:srgbClr val="E04236"/>
    <a:srgbClr val="71B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>
        <p:guide orient="horz" pos="2213"/>
        <p:guide pos="38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61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733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1997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3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3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43936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3659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0377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63887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37756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1062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24205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38783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92923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256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54869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10131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1418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28814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5880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8952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3959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8008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34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7876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4225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23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8966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59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3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1524001" y="1726284"/>
            <a:ext cx="9143999" cy="1016917"/>
          </a:xfrm>
          <a:prstGeom prst="rect">
            <a:avLst/>
          </a:prstGeom>
        </p:spPr>
        <p:txBody>
          <a:bodyPr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写观察日记</a:t>
            </a: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5178831" y="3388970"/>
            <a:ext cx="1511852" cy="3917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第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单元</a:t>
            </a:r>
          </a:p>
        </p:txBody>
      </p:sp>
      <p:sp>
        <p:nvSpPr>
          <p:cNvPr id="6" name="矩形 5"/>
          <p:cNvSpPr/>
          <p:nvPr/>
        </p:nvSpPr>
        <p:spPr>
          <a:xfrm>
            <a:off x="1524001" y="5696074"/>
            <a:ext cx="9143999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1338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3746804" y="3428112"/>
            <a:ext cx="4698522" cy="0"/>
          </a:xfrm>
          <a:prstGeom prst="line">
            <a:avLst/>
          </a:prstGeom>
          <a:ln w="38100">
            <a:solidFill>
              <a:srgbClr val="FD9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308949" y="1884681"/>
            <a:ext cx="3890810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观察日记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15147" y="3789917"/>
            <a:ext cx="2182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997" r="-25442"/>
          <a:stretch>
            <a:fillRect/>
          </a:stretch>
        </p:blipFill>
        <p:spPr>
          <a:xfrm>
            <a:off x="1881665" y="3822702"/>
            <a:ext cx="1453039" cy="2228215"/>
          </a:xfrm>
          <a:prstGeom prst="pie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0673" y="1818458"/>
            <a:ext cx="803953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1.观察日记，主要是记录观察对象的变化。</a:t>
            </a:r>
          </a:p>
          <a:p>
            <a:pPr indent="72009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2.还可以写下是用什么方法观察的，观察的过程是怎样的。</a:t>
            </a:r>
          </a:p>
          <a:p>
            <a:pPr indent="72009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3.观察者当时的想法和心情，如果能附上图片或照片就更好了。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endParaRPr lang="zh-CN" altLang="en-US" sz="3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306241" y="2077087"/>
            <a:ext cx="7939088" cy="3366135"/>
          </a:xfrm>
          <a:prstGeom prst="round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13573" y="1277621"/>
            <a:ext cx="736464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3月15日 星期一  天气阴  　　</a:t>
            </a:r>
          </a:p>
          <a:p>
            <a:pPr indent="720090"/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今天，我向妈妈要了一把绿豆，将它们装在了一个塑料瓶里。然后，盛了半瓶自来水倒进瓶里，只见绿豆们一遇到水，就变得生气勃勃的，忽上忽下，飘来飘去。我正要把这个发现告诉妈妈，可它们却开始缓缓地往下沉了。我琢磨着：它们应该是玩腻了吧，各个没精打采的！于是，我用湿布将瓶口盖住，让它们好好休息。 </a:t>
            </a:r>
          </a:p>
          <a:p>
            <a:pPr indent="720090"/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　3月17日 星期三  天气晴  　　</a:t>
            </a:r>
          </a:p>
          <a:p>
            <a:pPr indent="720090"/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早上一起床，我就迫不及待地跑去“看望”那些绿豆宝宝们。我把瓶子上的湿布轻轻掀开，小心翼翼地把瓶里的水倒掉。往下仔细一瞧，绿豆们已经敞开了自己的绿衣，好像在迎接客人们地到来。初战告捷，我心里甭提有多高兴了。  　　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268617" y="3007043"/>
            <a:ext cx="4473416" cy="152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803725" y="1115849"/>
            <a:ext cx="1620957" cy="52322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dirty="0">
                <a:ln w="0"/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观察细致</a:t>
            </a:r>
          </a:p>
        </p:txBody>
      </p:sp>
      <p:sp>
        <p:nvSpPr>
          <p:cNvPr id="8" name="下弧形箭头 7"/>
          <p:cNvSpPr/>
          <p:nvPr/>
        </p:nvSpPr>
        <p:spPr>
          <a:xfrm rot="16200000">
            <a:off x="8932388" y="2045176"/>
            <a:ext cx="1481455" cy="665798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36766" y="753745"/>
            <a:ext cx="2455480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720090" algn="ctr"/>
            <a:r>
              <a:rPr sz="2800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+mn-ea"/>
              </a:rPr>
              <a:t>观察日记 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838694" y="3908742"/>
            <a:ext cx="41232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5995512" y="4051300"/>
            <a:ext cx="3344704" cy="45847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拟人句，描写得生动形象</a:t>
            </a: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4254318" y="5998119"/>
            <a:ext cx="4473416" cy="152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1696230" y="6406515"/>
            <a:ext cx="2366963" cy="25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标注 12"/>
          <p:cNvSpPr/>
          <p:nvPr/>
        </p:nvSpPr>
        <p:spPr>
          <a:xfrm>
            <a:off x="9023510" y="5179062"/>
            <a:ext cx="1376839" cy="997585"/>
          </a:xfrm>
          <a:prstGeom prst="wedgeRoundRectCallou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绿豆开始变化</a:t>
            </a:r>
          </a:p>
        </p:txBody>
      </p:sp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/>
      <p:bldP spid="8" grpId="0" bldLvl="0" animBg="1"/>
      <p:bldP spid="1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80408" y="1289794"/>
            <a:ext cx="708222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</a:t>
            </a:r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3月18日   星期四    天气雨  　　</a:t>
            </a:r>
          </a:p>
          <a:p>
            <a:pPr indent="720090"/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下午放学一回到家，我就连忙拿起瓶子一看，高兴得欢呼起来。绿豆们的腰间上露出了一颗约莫一厘米的幼芽，白白的，就像条蠕动的蚕宝宝，样子十分可爱，招人喜欢。  　</a:t>
            </a:r>
          </a:p>
          <a:p>
            <a:pPr indent="720090"/>
            <a:endParaRPr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720090"/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　      3月19日   星期五    天气雨  　　</a:t>
            </a:r>
          </a:p>
          <a:p>
            <a:pPr indent="720090"/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今天，幼芽又长高了一厘米，绿豆们各个昂首挺胸的，好像在炫耀自己的幼芽。  　　</a:t>
            </a:r>
          </a:p>
          <a:p>
            <a:pPr indent="720090"/>
            <a:r>
              <a:rPr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我真希望绿豆们可以马上长大，生出青翠欲滴的叶子，开出美丽的小花，长出更多更可爱的小绿豆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5956709" y="773193"/>
            <a:ext cx="3451860" cy="830997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dirty="0">
                <a:ln w="0"/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ln w="0"/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作者细腻地描述绿豆的变化</a:t>
            </a:r>
          </a:p>
        </p:txBody>
      </p:sp>
      <p:sp>
        <p:nvSpPr>
          <p:cNvPr id="8" name="下弧形箭头 7"/>
          <p:cNvSpPr/>
          <p:nvPr/>
        </p:nvSpPr>
        <p:spPr>
          <a:xfrm rot="16200000">
            <a:off x="8777503" y="1811604"/>
            <a:ext cx="1260475" cy="601028"/>
          </a:xfrm>
          <a:prstGeom prst="curvedUpArrow">
            <a:avLst>
              <a:gd name="adj1" fmla="val 25000"/>
              <a:gd name="adj2" fmla="val 50000"/>
              <a:gd name="adj3" fmla="val 47398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4834458" y="2636867"/>
            <a:ext cx="3827145" cy="63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7806349" y="5764003"/>
            <a:ext cx="2125028" cy="45847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作者的愿望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8959177" y="4348906"/>
            <a:ext cx="1122998" cy="45847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拟人句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8242594" y="3125578"/>
            <a:ext cx="1122998" cy="45847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比喻句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 animBg="1"/>
      <p:bldP spid="8" grpId="0" bldLvl="0" animBg="1"/>
      <p:bldP spid="10" grpId="0" bldLvl="0" animBg="1"/>
      <p:bldP spid="4" grpId="0" bldLvl="0" animBg="1"/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 rot="10800000" flipV="1">
            <a:off x="2606095" y="1444477"/>
            <a:ext cx="5701189" cy="3970318"/>
          </a:xfrm>
          <a:prstGeom prst="rect">
            <a:avLst/>
          </a:prstGeom>
          <a:noFill/>
          <a:ln w="38100" cmpd="sng">
            <a:solidFill>
              <a:srgbClr val="A1C45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全文既描写了作者观察对象的变化，又对观察过程进行细致地描写，同时融入了作者的感受以及心情的变化，最后表达了作者的愿望。文章语言幽默，佳句不断，是一篇较好的观察日记。 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/>
        </p:nvSpPr>
        <p:spPr>
          <a:xfrm>
            <a:off x="2261475" y="1793877"/>
            <a:ext cx="6744911" cy="3651349"/>
          </a:xfrm>
          <a:prstGeom prst="flowChartAlternateProcess">
            <a:avLst/>
          </a:prstGeom>
          <a:grpFill/>
          <a:ln>
            <a:solidFill>
              <a:srgbClr val="A1C4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683669" y="2576197"/>
            <a:ext cx="4981824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rPr>
              <a:t>1.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rPr>
              <a:t>你最想观察什么呢？</a:t>
            </a:r>
          </a:p>
          <a:p>
            <a:pPr indent="720090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rPr>
              <a:t>2.拿起笔来把你的观察日记用心地整理一下吧。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1929" y="2491105"/>
            <a:ext cx="1872615" cy="20675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751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2138779" y="2515820"/>
            <a:ext cx="8044618" cy="32305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能够记录自己所观察对象的变化。 </a:t>
            </a:r>
            <a:r>
              <a:rPr lang="en-US" altLang="zh-CN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重点</a:t>
            </a:r>
            <a:r>
              <a:rPr lang="en-US" altLang="zh-CN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2800" b="1" spc="0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能规范地整理自己的观察日记，做到有观察方法、观察过程、观察感悟和心情。</a:t>
            </a:r>
            <a:r>
              <a:rPr lang="en-US" altLang="zh-CN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难点</a:t>
            </a:r>
            <a:r>
              <a:rPr lang="en-US" altLang="zh-CN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2800" b="1" spc="0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本课目标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562470" y="5557421"/>
            <a:ext cx="3133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DFE"/>
                </a:solidFill>
              </a:rPr>
              <a:t>https://www.ypppt.com/</a:t>
            </a:r>
            <a:endParaRPr lang="zh-CN" altLang="en-US" dirty="0">
              <a:solidFill>
                <a:srgbClr val="FFFD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85925" y="2359661"/>
            <a:ext cx="4060031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叶圣陶经过一段时间的观察，了解了爬山虎向上爬的秘密。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图片 1" descr="wen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80000">
            <a:off x="2069784" y="2342515"/>
            <a:ext cx="3072765" cy="2208530"/>
          </a:xfrm>
          <a:prstGeom prst="ellipse">
            <a:avLst/>
          </a:prstGeom>
        </p:spPr>
      </p:pic>
      <p:sp>
        <p:nvSpPr>
          <p:cNvPr id="11" name="椭圆 10"/>
          <p:cNvSpPr/>
          <p:nvPr/>
        </p:nvSpPr>
        <p:spPr>
          <a:xfrm rot="21420000">
            <a:off x="2011681" y="2211070"/>
            <a:ext cx="3189446" cy="243713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557010" y="2354582"/>
            <a:ext cx="3093244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法布尔观察了很久，终于看到了蟋蟀筑巢的全过程。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  <p:pic>
        <p:nvPicPr>
          <p:cNvPr id="4" name="图片 3" descr="wen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1011" y="2079744"/>
            <a:ext cx="2538282" cy="2066424"/>
          </a:xfrm>
          <a:prstGeom prst="snip2DiagRect">
            <a:avLst/>
          </a:prstGeom>
        </p:spPr>
      </p:pic>
      <p:sp>
        <p:nvSpPr>
          <p:cNvPr id="10" name="剪去对角的矩形 9"/>
          <p:cNvSpPr/>
          <p:nvPr/>
        </p:nvSpPr>
        <p:spPr>
          <a:xfrm>
            <a:off x="2906793" y="1908175"/>
            <a:ext cx="2896553" cy="2645410"/>
          </a:xfrm>
          <a:prstGeom prst="snip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角圆角矩形 11"/>
          <p:cNvSpPr/>
          <p:nvPr/>
        </p:nvSpPr>
        <p:spPr>
          <a:xfrm>
            <a:off x="2779872" y="1915797"/>
            <a:ext cx="3204686" cy="2715895"/>
          </a:xfrm>
          <a:prstGeom prst="round2DiagRect">
            <a:avLst/>
          </a:prstGeom>
          <a:grpFill/>
          <a:ln w="38100">
            <a:solidFill>
              <a:srgbClr val="A1C4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779872" y="2397127"/>
            <a:ext cx="3151823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比安基更是用日记的形式，记下了燕子窝的变化。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 descr="wen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0431" y="3545207"/>
            <a:ext cx="2028349" cy="1834515"/>
          </a:xfrm>
          <a:prstGeom prst="round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0431" y="1372870"/>
            <a:ext cx="1958816" cy="1883410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: 圆角 28"/>
          <p:cNvSpPr/>
          <p:nvPr/>
        </p:nvSpPr>
        <p:spPr bwMode="auto">
          <a:xfrm rot="19996946">
            <a:off x="1884673" y="1081641"/>
            <a:ext cx="442913" cy="534989"/>
          </a:xfrm>
          <a:prstGeom prst="roundRect">
            <a:avLst/>
          </a:prstGeom>
          <a:solidFill>
            <a:srgbClr val="A1C450"/>
          </a:solidFill>
          <a:ln>
            <a:solidFill>
              <a:srgbClr val="FF9999">
                <a:alpha val="3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</a:p>
        </p:txBody>
      </p:sp>
      <p:sp>
        <p:nvSpPr>
          <p:cNvPr id="57" name="矩形: 圆角 29"/>
          <p:cNvSpPr/>
          <p:nvPr/>
        </p:nvSpPr>
        <p:spPr bwMode="auto">
          <a:xfrm rot="432022">
            <a:off x="2404976" y="967341"/>
            <a:ext cx="442913" cy="534989"/>
          </a:xfrm>
          <a:prstGeom prst="roundRect">
            <a:avLst/>
          </a:prstGeom>
          <a:solidFill>
            <a:srgbClr val="A1C450"/>
          </a:solidFill>
          <a:ln>
            <a:solidFill>
              <a:srgbClr val="99FF99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能</a:t>
            </a:r>
          </a:p>
        </p:txBody>
      </p:sp>
      <p:sp>
        <p:nvSpPr>
          <p:cNvPr id="58" name="矩形: 圆角 30"/>
          <p:cNvSpPr/>
          <p:nvPr/>
        </p:nvSpPr>
        <p:spPr bwMode="auto">
          <a:xfrm rot="1932324">
            <a:off x="2887180" y="1156254"/>
            <a:ext cx="444103" cy="534987"/>
          </a:xfrm>
          <a:prstGeom prst="roundRect">
            <a:avLst/>
          </a:prstGeom>
          <a:solidFill>
            <a:srgbClr val="A1C450"/>
          </a:solidFill>
          <a:ln>
            <a:solidFill>
              <a:srgbClr val="FFCC6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行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538313" y="2846706"/>
            <a:ext cx="39990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楷体_GB2312" panose="02010609030101010101" charset="-122"/>
              </a:rPr>
              <a:t>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rPr>
              <a:t>我们也可以试着进行连续观察，用观察日记记录自己的收获。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1694" y="2171700"/>
            <a:ext cx="3257074" cy="3336290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57" grpId="0" bldLvl="0" animBg="1"/>
      <p:bldP spid="5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: 圆角 28"/>
          <p:cNvSpPr/>
          <p:nvPr/>
        </p:nvSpPr>
        <p:spPr bwMode="auto">
          <a:xfrm rot="19996946">
            <a:off x="1921821" y="964801"/>
            <a:ext cx="442913" cy="534989"/>
          </a:xfrm>
          <a:prstGeom prst="roundRect">
            <a:avLst/>
          </a:prstGeom>
          <a:solidFill>
            <a:srgbClr val="A1C450"/>
          </a:solidFill>
          <a:ln>
            <a:solidFill>
              <a:srgbClr val="FF9999">
                <a:alpha val="3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小</a:t>
            </a:r>
          </a:p>
        </p:txBody>
      </p:sp>
      <p:sp>
        <p:nvSpPr>
          <p:cNvPr id="57" name="矩形: 圆角 29"/>
          <p:cNvSpPr/>
          <p:nvPr/>
        </p:nvSpPr>
        <p:spPr bwMode="auto">
          <a:xfrm rot="432022">
            <a:off x="2536898" y="895586"/>
            <a:ext cx="442913" cy="534989"/>
          </a:xfrm>
          <a:prstGeom prst="roundRect">
            <a:avLst/>
          </a:prstGeom>
          <a:solidFill>
            <a:srgbClr val="A1C450"/>
          </a:solidFill>
          <a:ln>
            <a:solidFill>
              <a:srgbClr val="99FF99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练</a:t>
            </a:r>
          </a:p>
        </p:txBody>
      </p:sp>
      <p:sp>
        <p:nvSpPr>
          <p:cNvPr id="58" name="矩形: 圆角 30"/>
          <p:cNvSpPr/>
          <p:nvPr/>
        </p:nvSpPr>
        <p:spPr bwMode="auto">
          <a:xfrm rot="1932324">
            <a:off x="3087681" y="952419"/>
            <a:ext cx="444103" cy="534987"/>
          </a:xfrm>
          <a:prstGeom prst="roundRect">
            <a:avLst/>
          </a:prstGeom>
          <a:solidFill>
            <a:srgbClr val="A1C450"/>
          </a:solidFill>
          <a:ln>
            <a:solidFill>
              <a:srgbClr val="FFCC6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习</a:t>
            </a:r>
          </a:p>
        </p:txBody>
      </p:sp>
      <p:sp>
        <p:nvSpPr>
          <p:cNvPr id="3" name="对角圆角矩形 2"/>
          <p:cNvSpPr/>
          <p:nvPr/>
        </p:nvSpPr>
        <p:spPr>
          <a:xfrm>
            <a:off x="3071575" y="1628775"/>
            <a:ext cx="6480810" cy="3384550"/>
          </a:xfrm>
          <a:prstGeom prst="round2DiagRect">
            <a:avLst/>
          </a:prstGeom>
          <a:grpFill/>
          <a:ln w="38100">
            <a:solidFill>
              <a:srgbClr val="A1C4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604499" y="1890397"/>
            <a:ext cx="541496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当堂训练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分小组讨论。</a:t>
            </a:r>
          </a:p>
          <a:p>
            <a:pPr algn="l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选出几个同学把自己想要观察的对象说给大家听。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57" grpId="0" bldLvl="0" animBg="1"/>
      <p:bldP spid="58" grpId="0" bldLvl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0781" y="1212216"/>
            <a:ext cx="39100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我在花盆里种下几粒种子，观察种子发芽的过程。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31725" y="3693290"/>
            <a:ext cx="36133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秋天到了，有的树叶开始变色了，我要记录树叶颜色的变化。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</p:txBody>
      </p:sp>
      <p:sp>
        <p:nvSpPr>
          <p:cNvPr id="29" name="同侧圆角矩形 28"/>
          <p:cNvSpPr/>
          <p:nvPr/>
        </p:nvSpPr>
        <p:spPr>
          <a:xfrm rot="5400000">
            <a:off x="3046732" y="2496504"/>
            <a:ext cx="2728595" cy="3960495"/>
          </a:xfrm>
          <a:prstGeom prst="round2SameRect">
            <a:avLst>
              <a:gd name="adj1" fmla="val 50000"/>
              <a:gd name="adj2" fmla="val 0"/>
            </a:avLst>
          </a:prstGeom>
          <a:noFill/>
          <a:ln w="22225" cmpd="dbl">
            <a:solidFill>
              <a:srgbClr val="A1C450"/>
            </a:solidFill>
            <a:prstDash val="sysDash"/>
          </a:ln>
          <a:effectLst>
            <a:outerShdw blurRad="254000" dist="50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0824" y="1412875"/>
            <a:ext cx="1180624" cy="1776730"/>
          </a:xfrm>
          <a:prstGeom prst="round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1508" y="1336042"/>
            <a:ext cx="1996916" cy="1853565"/>
          </a:xfrm>
          <a:prstGeom prst="round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3750" y="3580765"/>
            <a:ext cx="2543175" cy="2260600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2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98384" y="1400176"/>
            <a:ext cx="48439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月亮有时圆圆的，有时弯弯的，我要观察月亮变化的过程。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17459" y="4653281"/>
            <a:ext cx="4152099" cy="7386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我要观察家里养的小猫。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76636" y="1400177"/>
            <a:ext cx="2571750" cy="2160905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57123" y="4046222"/>
            <a:ext cx="2491740" cy="1998345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472</Words>
  <Application>Microsoft Office PowerPoint</Application>
  <PresentationFormat>宽屏</PresentationFormat>
  <Paragraphs>61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78</cp:revision>
  <dcterms:created xsi:type="dcterms:W3CDTF">2019-01-28T06:44:00Z</dcterms:created>
  <dcterms:modified xsi:type="dcterms:W3CDTF">2021-09-03T17:31:25Z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