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852" r:id="rId1"/>
    <p:sldMasterId id="2147485886" r:id="rId2"/>
  </p:sldMasterIdLst>
  <p:notesMasterIdLst>
    <p:notesMasterId r:id="rId25"/>
  </p:notesMasterIdLst>
  <p:sldIdLst>
    <p:sldId id="295" r:id="rId3"/>
    <p:sldId id="291" r:id="rId4"/>
    <p:sldId id="296" r:id="rId5"/>
    <p:sldId id="310" r:id="rId6"/>
    <p:sldId id="321" r:id="rId7"/>
    <p:sldId id="318" r:id="rId8"/>
    <p:sldId id="330" r:id="rId9"/>
    <p:sldId id="323" r:id="rId10"/>
    <p:sldId id="324" r:id="rId11"/>
    <p:sldId id="329" r:id="rId12"/>
    <p:sldId id="319" r:id="rId13"/>
    <p:sldId id="317" r:id="rId14"/>
    <p:sldId id="320" r:id="rId15"/>
    <p:sldId id="325" r:id="rId16"/>
    <p:sldId id="326" r:id="rId17"/>
    <p:sldId id="327" r:id="rId18"/>
    <p:sldId id="331" r:id="rId19"/>
    <p:sldId id="328" r:id="rId20"/>
    <p:sldId id="313" r:id="rId21"/>
    <p:sldId id="316" r:id="rId22"/>
    <p:sldId id="315" r:id="rId23"/>
    <p:sldId id="332" r:id="rId24"/>
  </p:sldIdLst>
  <p:sldSz cx="12192000" cy="6858000"/>
  <p:notesSz cx="6858000" cy="9144000"/>
  <p:defaultTextStyle>
    <a:defPPr>
      <a:defRPr lang="zh-CN"/>
    </a:defPPr>
    <a:lvl1pPr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7" userDrawn="1">
          <p15:clr>
            <a:srgbClr val="A4A3A4"/>
          </p15:clr>
        </p15:guide>
        <p15:guide id="2" pos="40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0066FF"/>
    <a:srgbClr val="0000FF"/>
    <a:srgbClr val="66FFFF"/>
    <a:srgbClr val="FF33CC"/>
    <a:srgbClr val="34421A"/>
    <a:srgbClr val="1A210D"/>
    <a:srgbClr val="67603B"/>
    <a:srgbClr val="AEBD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702" y="114"/>
      </p:cViewPr>
      <p:guideLst>
        <p:guide orient="horz" pos="2167"/>
        <p:guide pos="405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Char char="•"/>
              <a:defRPr sz="1200"/>
            </a:lvl1pPr>
          </a:lstStyle>
          <a:p>
            <a:fld id="{7DBA1258-4FD8-4757-A5B4-6163BCDCB1C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0288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A1258-4FD8-4757-A5B4-6163BCDCB1C9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7515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A1258-4FD8-4757-A5B4-6163BCDCB1C9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6110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9672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8783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512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598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1073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229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2693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9763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995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0237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/>
        </p:nvSpPr>
        <p:spPr>
          <a:xfrm>
            <a:off x="5114935" y="1440407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矩形 1"/>
          <p:cNvSpPr/>
          <p:nvPr/>
        </p:nvSpPr>
        <p:spPr>
          <a:xfrm>
            <a:off x="0" y="4"/>
            <a:ext cx="12192000" cy="717761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B7E0EC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kumimoji="1" lang="zh-CN" altLang="en-US"/>
          </a:p>
        </p:txBody>
      </p:sp>
      <p:pic>
        <p:nvPicPr>
          <p:cNvPr id="3" name="图片 5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97917"/>
            <a:ext cx="12192000" cy="2681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9" descr="구름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4454" y="239185"/>
            <a:ext cx="910167" cy="484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0" descr="구름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7768" y="670986"/>
            <a:ext cx="1390651" cy="740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5"/>
          <p:cNvGrpSpPr>
            <a:grpSpLocks/>
          </p:cNvGrpSpPr>
          <p:nvPr userDrawn="1"/>
        </p:nvGrpSpPr>
        <p:grpSpPr bwMode="auto">
          <a:xfrm>
            <a:off x="3162303" y="2749551"/>
            <a:ext cx="5865284" cy="4025900"/>
            <a:chOff x="2371725" y="2061566"/>
            <a:chExt cx="4398963" cy="3019838"/>
          </a:xfrm>
        </p:grpSpPr>
        <p:sp>
          <p:nvSpPr>
            <p:cNvPr id="7" name="Oval 17"/>
            <p:cNvSpPr>
              <a:spLocks noChangeArrowheads="1"/>
            </p:cNvSpPr>
            <p:nvPr userDrawn="1"/>
          </p:nvSpPr>
          <p:spPr bwMode="auto">
            <a:xfrm>
              <a:off x="2371725" y="4338352"/>
              <a:ext cx="4398963" cy="743052"/>
            </a:xfrm>
            <a:prstGeom prst="ellipse">
              <a:avLst/>
            </a:prstGeom>
            <a:gradFill rotWithShape="1">
              <a:gsLst>
                <a:gs pos="0">
                  <a:srgbClr val="0E320D"/>
                </a:gs>
                <a:gs pos="100000">
                  <a:srgbClr val="1F6B1B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ko-KR" altLang="en-US">
                <a:ea typeface="Malgun Gothic" pitchFamily="34" charset="-127"/>
              </a:endParaRPr>
            </a:p>
          </p:txBody>
        </p:sp>
        <p:pic>
          <p:nvPicPr>
            <p:cNvPr id="8" name="Picture 16" descr="꽃"/>
            <p:cNvPicPr>
              <a:picLocks noChangeAspect="1" noChangeArrowheads="1"/>
            </p:cNvPicPr>
            <p:nvPr userDrawn="1"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2510" y="2061566"/>
              <a:ext cx="2845692" cy="2745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矩形 3"/>
          <p:cNvSpPr>
            <a:spLocks noChangeArrowheads="1"/>
          </p:cNvSpPr>
          <p:nvPr userDrawn="1"/>
        </p:nvSpPr>
        <p:spPr bwMode="auto">
          <a:xfrm>
            <a:off x="7440085" y="6773334"/>
            <a:ext cx="21672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100">
                <a:solidFill>
                  <a:srgbClr val="414141"/>
                </a:solidFill>
              </a:rPr>
              <a:t> </a:t>
            </a:r>
          </a:p>
        </p:txBody>
      </p:sp>
      <p:sp>
        <p:nvSpPr>
          <p:cNvPr id="10" name="TextBox 3"/>
          <p:cNvSpPr>
            <a:spLocks noChangeArrowheads="1"/>
          </p:cNvSpPr>
          <p:nvPr userDrawn="1"/>
        </p:nvSpPr>
        <p:spPr bwMode="auto">
          <a:xfrm>
            <a:off x="2783421" y="1341967"/>
            <a:ext cx="6625167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4400"/>
            <a:r>
              <a:rPr lang="zh-CN" altLang="en-US" sz="2800">
                <a:solidFill>
                  <a:srgbClr val="014079"/>
                </a:solidFill>
                <a:ea typeface="微软雅黑" pitchFamily="34" charset="-122"/>
                <a:sym typeface="Calibri" pitchFamily="34" charset="0"/>
              </a:rPr>
              <a:t>感受美好自然，培养语文素养！</a:t>
            </a:r>
            <a:endParaRPr lang="zh-CN" altLang="en-US" sz="2800">
              <a:solidFill>
                <a:srgbClr val="014079"/>
              </a:solidFill>
            </a:endParaRPr>
          </a:p>
        </p:txBody>
      </p:sp>
      <p:sp>
        <p:nvSpPr>
          <p:cNvPr id="11" name="TextBox 3"/>
          <p:cNvSpPr>
            <a:spLocks noChangeArrowheads="1"/>
          </p:cNvSpPr>
          <p:nvPr userDrawn="1"/>
        </p:nvSpPr>
        <p:spPr bwMode="auto">
          <a:xfrm>
            <a:off x="2444754" y="1962151"/>
            <a:ext cx="7198783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/>
            <a:r>
              <a:rPr lang="en-US" altLang="zh-CN" sz="1600">
                <a:solidFill>
                  <a:srgbClr val="014079"/>
                </a:solidFill>
              </a:rPr>
              <a:t>GAN SHOU MEI HAO ZI RAN</a:t>
            </a:r>
            <a:r>
              <a:rPr lang="zh-CN" altLang="en-US" sz="1600">
                <a:solidFill>
                  <a:srgbClr val="014079"/>
                </a:solidFill>
              </a:rPr>
              <a:t>   </a:t>
            </a:r>
            <a:r>
              <a:rPr lang="en-US" altLang="zh-CN" sz="1600">
                <a:solidFill>
                  <a:srgbClr val="014079"/>
                </a:solidFill>
              </a:rPr>
              <a:t> PEI YANG YU WEN SU YANG</a:t>
            </a:r>
            <a:endParaRPr lang="zh-CN" altLang="en-US" sz="1600">
              <a:solidFill>
                <a:srgbClr val="01407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77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1676405"/>
            <a:ext cx="10363200" cy="1538287"/>
          </a:xfrm>
          <a:prstGeom prst="rect">
            <a:avLst/>
          </a:prstGeom>
        </p:spPr>
        <p:txBody>
          <a:bodyPr anchor="b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214687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01600" y="6400804"/>
            <a:ext cx="4267200" cy="283633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7112000" y="6400804"/>
            <a:ext cx="4978400" cy="283633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5486400" y="6400804"/>
            <a:ext cx="1219200" cy="28363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AF2D2A9-FEC4-4891-B770-73DB97F4A71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1506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1541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241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444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51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680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858" r:id="rId1"/>
    <p:sldLayoutId id="2147485857" r:id="rId2"/>
    <p:sldLayoutId id="2147485859" r:id="rId3"/>
    <p:sldLayoutId id="2147485860" r:id="rId4"/>
    <p:sldLayoutId id="2147485885" r:id="rId5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727768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887" r:id="rId1"/>
    <p:sldLayoutId id="2147485888" r:id="rId2"/>
    <p:sldLayoutId id="2147485889" r:id="rId3"/>
    <p:sldLayoutId id="2147485890" r:id="rId4"/>
    <p:sldLayoutId id="2147485891" r:id="rId5"/>
    <p:sldLayoutId id="2147485892" r:id="rId6"/>
    <p:sldLayoutId id="2147485893" r:id="rId7"/>
    <p:sldLayoutId id="2147485894" r:id="rId8"/>
    <p:sldLayoutId id="2147485895" r:id="rId9"/>
    <p:sldLayoutId id="2147485896" r:id="rId10"/>
    <p:sldLayoutId id="21474858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1524000" y="2587625"/>
            <a:ext cx="9144000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b="1" dirty="0">
                <a:ln w="17780" cmpd="sng">
                  <a:noFill/>
                  <a:prstDash val="solid"/>
                  <a:miter lim="800000"/>
                </a:ln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爱护眼睛  保护视力</a:t>
            </a:r>
          </a:p>
        </p:txBody>
      </p:sp>
      <p:pic>
        <p:nvPicPr>
          <p:cNvPr id="5122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6554" y="767295"/>
            <a:ext cx="3859213" cy="1585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1524000" y="5468598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4521" y="967409"/>
            <a:ext cx="4065100" cy="54201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008191" y="1105758"/>
            <a:ext cx="65854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2.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预防近视，养成保护眼睛的良好习惯。</a:t>
            </a: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2390776" y="1916441"/>
            <a:ext cx="59554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800" b="1" dirty="0">
                <a:latin typeface="+mj-ea"/>
                <a:ea typeface="+mj-ea"/>
                <a:cs typeface="Times New Roman" panose="02020603050405020304" pitchFamily="18" charset="0"/>
              </a:rPr>
              <a:t>近视危害这么大，为什么会近视呢？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955929" y="2548467"/>
            <a:ext cx="6049963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①不注重看电视或用电脑用眼卫生。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②不注重读写卫生。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③不认真做眼保健操。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④不注重饮食。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0066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⑤长时间打游戏引起眼疲劳</a:t>
            </a:r>
            <a:r>
              <a:rPr lang="en-US" altLang="zh-CN" sz="2400" b="1" dirty="0">
                <a:solidFill>
                  <a:srgbClr val="0066FF"/>
                </a:solidFill>
                <a:latin typeface="+mj-ea"/>
                <a:ea typeface="+mj-ea"/>
                <a:cs typeface="Times New Roman" panose="02020603050405020304" pitchFamily="18" charset="0"/>
              </a:rPr>
              <a:t>……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7656" grpId="0"/>
      <p:bldP spid="1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0812080822518e5d7d0d1df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4" descr="C:\Users\Administrator\Desktop\图片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22478" y="1230729"/>
            <a:ext cx="71865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3.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微软雅黑" pitchFamily="34" charset="-122"/>
              </a:rPr>
              <a:t>针对近视的形成原因，我们可以有哪些预防措施？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008189" y="1894421"/>
            <a:ext cx="54938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400" b="1" dirty="0">
                <a:latin typeface="Times New Roman" pitchFamily="18" charset="0"/>
              </a:rPr>
              <a:t>(1)</a:t>
            </a:r>
            <a:r>
              <a:rPr lang="zh-CN" altLang="en-US" sz="2400" b="1" dirty="0">
                <a:latin typeface="Times New Roman" pitchFamily="18" charset="0"/>
              </a:rPr>
              <a:t>重点强调培养学生良好的用眼习惯。</a:t>
            </a:r>
            <a:endParaRPr lang="zh-CN" alt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2390779" y="2732618"/>
            <a:ext cx="7426325" cy="3340100"/>
            <a:chOff x="926053" y="2064916"/>
            <a:chExt cx="7425778" cy="2502854"/>
          </a:xfrm>
        </p:grpSpPr>
        <p:pic>
          <p:nvPicPr>
            <p:cNvPr id="17412" name="Picture 1" descr="C:\Users\Administrator\AppData\Roaming\Tencent\Users\541737432\QQ\WinTemp\RichOle\B}FR%GG_O@XQ(28$31GY_14.pn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2005" y="2064916"/>
              <a:ext cx="2039826" cy="2502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3" name="Text Box 4"/>
            <p:cNvSpPr txBox="1">
              <a:spLocks noChangeArrowheads="1"/>
            </p:cNvSpPr>
            <p:nvPr/>
          </p:nvSpPr>
          <p:spPr bwMode="auto">
            <a:xfrm>
              <a:off x="926053" y="2264518"/>
              <a:ext cx="4951392" cy="1591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0066FF"/>
                  </a:solidFill>
                  <a:latin typeface="Times New Roman" pitchFamily="18" charset="0"/>
                </a:rPr>
                <a:t>读书写字要注意：身正肩平足落地，</a:t>
              </a:r>
              <a:endParaRPr lang="en-US" altLang="zh-CN" sz="2400" b="1" dirty="0">
                <a:solidFill>
                  <a:srgbClr val="0066FF"/>
                </a:solidFill>
                <a:latin typeface="Times New Roman" pitchFamily="18" charset="0"/>
              </a:endParaRPr>
            </a:p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0066FF"/>
                  </a:solidFill>
                  <a:latin typeface="Times New Roman" pitchFamily="18" charset="0"/>
                </a:rPr>
                <a:t>用心记好三个一，胸离桌子是一拳，</a:t>
              </a:r>
              <a:endParaRPr lang="en-US" altLang="zh-CN" sz="2400" b="1" dirty="0">
                <a:solidFill>
                  <a:srgbClr val="0066FF"/>
                </a:solidFill>
                <a:latin typeface="Times New Roman" pitchFamily="18" charset="0"/>
              </a:endParaRPr>
            </a:p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0066FF"/>
                  </a:solidFill>
                  <a:latin typeface="Times New Roman" pitchFamily="18" charset="0"/>
                </a:rPr>
                <a:t>眼离书本是一尺，手离笔尖是一寸，</a:t>
              </a:r>
              <a:endParaRPr lang="en-US" altLang="zh-CN" sz="2400" b="1" dirty="0">
                <a:solidFill>
                  <a:srgbClr val="0066FF"/>
                </a:solidFill>
                <a:latin typeface="Times New Roman" pitchFamily="18" charset="0"/>
              </a:endParaRPr>
            </a:p>
            <a:p>
              <a:pPr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0066FF"/>
                  </a:solidFill>
                  <a:latin typeface="Times New Roman" pitchFamily="18" charset="0"/>
                </a:rPr>
                <a:t>光线充足要牢记，眼睛近视远离你。</a:t>
              </a:r>
              <a:endParaRPr lang="zh-CN" altLang="en-US" sz="2400" b="1" dirty="0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084392" y="963087"/>
            <a:ext cx="42562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400" b="1">
                <a:latin typeface="Times New Roman" pitchFamily="18" charset="0"/>
              </a:rPr>
              <a:t>(2)</a:t>
            </a:r>
            <a:r>
              <a:rPr lang="zh-CN" altLang="en-US" sz="2400" b="1">
                <a:latin typeface="Times New Roman" pitchFamily="18" charset="0"/>
              </a:rPr>
              <a:t>坚持做到每天做眼保健操。</a:t>
            </a:r>
            <a:endParaRPr lang="zh-CN" altLang="en-US" sz="24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7" name="Picture 1" descr="C:\Users\Administrator\AppData\Roaming\Tencent\Users\541737432\QQ\WinTemp\RichOle\}5ODG5EB~)$V)[M0~9`1LL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2667" y="1869018"/>
            <a:ext cx="2606675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50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168526" y="1348321"/>
            <a:ext cx="27093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400" b="1">
                <a:latin typeface="Times New Roman" pitchFamily="18" charset="0"/>
              </a:rPr>
              <a:t>(3)</a:t>
            </a:r>
            <a:r>
              <a:rPr lang="zh-CN" altLang="en-US" sz="2400" b="1">
                <a:latin typeface="Times New Roman" pitchFamily="18" charset="0"/>
              </a:rPr>
              <a:t>积极锻炼身体。</a:t>
            </a:r>
            <a:endParaRPr lang="zh-CN" altLang="en-US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145217" y="1348321"/>
            <a:ext cx="30187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400" b="1">
                <a:latin typeface="Times New Roman" pitchFamily="18" charset="0"/>
              </a:rPr>
              <a:t>(4)</a:t>
            </a:r>
            <a:r>
              <a:rPr lang="zh-CN" altLang="en-US" sz="2400" b="1">
                <a:latin typeface="Times New Roman" pitchFamily="18" charset="0"/>
              </a:rPr>
              <a:t>保证足够的睡眠。</a:t>
            </a:r>
            <a:endParaRPr lang="zh-CN" altLang="en-US" sz="24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7965" y="2404206"/>
            <a:ext cx="2057157" cy="29996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2226" name="Picture 2" descr="C:\Users\Administrator\AppData\Roaming\Tencent\Users\541737432\QQ\WinTemp\RichOle\`NI5V_54EW2O[X5KRI2O(SM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9938" y="2413004"/>
            <a:ext cx="1593850" cy="274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52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081214" y="1071037"/>
            <a:ext cx="394691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400" b="1">
                <a:latin typeface="Times New Roman" pitchFamily="18" charset="0"/>
              </a:rPr>
              <a:t>(5)</a:t>
            </a:r>
            <a:r>
              <a:rPr lang="zh-CN" altLang="en-US" sz="2400" b="1">
                <a:latin typeface="Times New Roman" pitchFamily="18" charset="0"/>
              </a:rPr>
              <a:t>不挑食，注意饮食均衡。</a:t>
            </a:r>
            <a:endParaRPr lang="zh-CN" altLang="en-US" sz="24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2" name="Picture 2" descr="C:\Users\Administrator\AppData\Roaming\Tencent\Users\541737432\QQ\WinTemp\RichOle\K7}MZ2DR5$QBU$STH0(4GZ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2713" y="2139955"/>
            <a:ext cx="2266950" cy="3611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241551" y="1244604"/>
            <a:ext cx="587693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2400" b="1">
                <a:latin typeface="Times New Roman" pitchFamily="18" charset="0"/>
              </a:rPr>
              <a:t>(6)</a:t>
            </a:r>
            <a:r>
              <a:rPr lang="zh-CN" altLang="en-US" sz="2400" b="1">
                <a:latin typeface="Times New Roman" pitchFamily="18" charset="0"/>
              </a:rPr>
              <a:t>不长时间看电视、打游戏、玩手机</a:t>
            </a:r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……</a:t>
            </a:r>
            <a:r>
              <a:rPr lang="en-US" altLang="zh-CN" sz="2400" b="1">
                <a:latin typeface="Times New Roman" pitchFamily="18" charset="0"/>
              </a:rPr>
              <a:t> </a:t>
            </a:r>
            <a:endParaRPr lang="zh-CN" altLang="en-US" sz="24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1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1043" y="2329515"/>
            <a:ext cx="2116638" cy="33494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51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 txBox="1">
            <a:spLocks noChangeArrowheads="1"/>
          </p:cNvSpPr>
          <p:nvPr/>
        </p:nvSpPr>
        <p:spPr bwMode="auto">
          <a:xfrm>
            <a:off x="2209800" y="914403"/>
            <a:ext cx="7772400" cy="1949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0" hangingPunct="0"/>
            <a:r>
              <a:rPr lang="zh-CN" altLang="en-US" sz="40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下面是几组保护视力的图片</a:t>
            </a:r>
            <a:endParaRPr lang="en-US" altLang="zh-CN" sz="400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pic>
        <p:nvPicPr>
          <p:cNvPr id="53250" name="Picture 2" descr="C:\Users\Administrator\Desktop\图片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3"/>
            <a:ext cx="9144000" cy="695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1" name="Picture 3" descr="C:\Users\Administrator\Desktop\图片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3"/>
            <a:ext cx="9144000" cy="695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2475" y="-378884"/>
            <a:ext cx="3067050" cy="1272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2"/>
          <p:cNvGrpSpPr>
            <a:grpSpLocks/>
          </p:cNvGrpSpPr>
          <p:nvPr/>
        </p:nvGrpSpPr>
        <p:grpSpPr bwMode="auto">
          <a:xfrm>
            <a:off x="2108200" y="783170"/>
            <a:ext cx="8110538" cy="4486007"/>
            <a:chOff x="588582" y="586740"/>
            <a:chExt cx="7804205" cy="3365199"/>
          </a:xfrm>
        </p:grpSpPr>
        <p:sp>
          <p:nvSpPr>
            <p:cNvPr id="23555" name="矩形 14"/>
            <p:cNvSpPr>
              <a:spLocks noChangeArrowheads="1"/>
            </p:cNvSpPr>
            <p:nvPr/>
          </p:nvSpPr>
          <p:spPr bwMode="auto">
            <a:xfrm>
              <a:off x="3176278" y="586740"/>
              <a:ext cx="2595902" cy="484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b="1" dirty="0">
                  <a:latin typeface="黑体" pitchFamily="49" charset="-122"/>
                  <a:ea typeface="黑体" pitchFamily="49" charset="-122"/>
                </a:rPr>
                <a:t>保护视力的建议</a:t>
              </a:r>
            </a:p>
          </p:txBody>
        </p:sp>
        <p:sp>
          <p:nvSpPr>
            <p:cNvPr id="23556" name="矩形 1"/>
            <p:cNvSpPr>
              <a:spLocks noChangeArrowheads="1"/>
            </p:cNvSpPr>
            <p:nvPr/>
          </p:nvSpPr>
          <p:spPr bwMode="auto">
            <a:xfrm>
              <a:off x="588582" y="1112115"/>
              <a:ext cx="7804205" cy="2839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indent="450850">
                <a:lnSpc>
                  <a:spcPct val="150000"/>
                </a:lnSpc>
              </a:pPr>
              <a:r>
                <a:rPr lang="zh-CN" altLang="en-US" sz="2000" b="1" dirty="0">
                  <a:latin typeface="Times New Roman" pitchFamily="18" charset="0"/>
                  <a:ea typeface="楷体" pitchFamily="49" charset="-122"/>
                </a:rPr>
                <a:t>一、看书时坐姿要端正，光线要充足。读写要做到眼离书本一尺，胸离桌子一拳，手离笔尖一寸。</a:t>
              </a:r>
            </a:p>
            <a:p>
              <a:pPr indent="450850">
                <a:lnSpc>
                  <a:spcPct val="150000"/>
                </a:lnSpc>
              </a:pPr>
              <a:r>
                <a:rPr lang="zh-CN" altLang="en-US" sz="2000" b="1" dirty="0">
                  <a:latin typeface="Times New Roman" pitchFamily="18" charset="0"/>
                  <a:ea typeface="楷体" pitchFamily="49" charset="-122"/>
                </a:rPr>
                <a:t>二、不要在坐车或行走的时候看书，不要躺下看书。读写</a:t>
              </a:r>
              <a:r>
                <a:rPr lang="en-US" altLang="zh-CN" sz="2000" b="1" dirty="0">
                  <a:latin typeface="Times New Roman" pitchFamily="18" charset="0"/>
                  <a:ea typeface="楷体" pitchFamily="49" charset="-122"/>
                </a:rPr>
                <a:t>1 </a:t>
              </a:r>
              <a:r>
                <a:rPr lang="zh-CN" altLang="en-US" sz="2000" b="1" dirty="0">
                  <a:latin typeface="Times New Roman" pitchFamily="18" charset="0"/>
                  <a:ea typeface="楷体" pitchFamily="49" charset="-122"/>
                </a:rPr>
                <a:t>小时要远眺</a:t>
              </a:r>
              <a:r>
                <a:rPr lang="en-US" altLang="zh-CN" sz="2000" b="1" dirty="0">
                  <a:latin typeface="Times New Roman" pitchFamily="18" charset="0"/>
                  <a:ea typeface="楷体" pitchFamily="49" charset="-122"/>
                </a:rPr>
                <a:t>10 </a:t>
              </a:r>
              <a:r>
                <a:rPr lang="zh-CN" altLang="en-US" sz="2000" b="1" dirty="0">
                  <a:latin typeface="Times New Roman" pitchFamily="18" charset="0"/>
                  <a:ea typeface="楷体" pitchFamily="49" charset="-122"/>
                </a:rPr>
                <a:t>分钟或到户外走动，调节眼部肌肉。</a:t>
              </a:r>
              <a:endParaRPr lang="en-US" altLang="zh-CN" sz="2000" b="1" dirty="0">
                <a:latin typeface="Times New Roman" pitchFamily="18" charset="0"/>
                <a:ea typeface="楷体" pitchFamily="49" charset="-122"/>
              </a:endParaRPr>
            </a:p>
            <a:p>
              <a:pPr indent="450850">
                <a:lnSpc>
                  <a:spcPct val="150000"/>
                </a:lnSpc>
              </a:pPr>
              <a:r>
                <a:rPr lang="zh-CN" altLang="en-US" sz="2000" b="1" dirty="0">
                  <a:latin typeface="Times New Roman" pitchFamily="18" charset="0"/>
                  <a:ea typeface="楷体" pitchFamily="49" charset="-122"/>
                </a:rPr>
                <a:t>三、在课间十分钟坚持做眼保健操，做眼保健操注意双手干净，穴位手法准确，力度适当。</a:t>
              </a:r>
            </a:p>
            <a:p>
              <a:pPr indent="450850">
                <a:lnSpc>
                  <a:spcPct val="150000"/>
                </a:lnSpc>
              </a:pPr>
              <a:r>
                <a:rPr lang="zh-CN" altLang="en-US" sz="2000" b="1" dirty="0">
                  <a:latin typeface="Times New Roman" pitchFamily="18" charset="0"/>
                  <a:ea typeface="楷体" pitchFamily="49" charset="-122"/>
                </a:rPr>
                <a:t>四、尽可能少上网或看其他辐射性强的东西。注意作息时间的安排，不能让眼睛长期处于疲劳状态。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803650" y="1024467"/>
            <a:ext cx="464978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两颗黑葡萄，长在人脸上，</a:t>
            </a:r>
            <a:endParaRPr lang="en-US" altLang="zh-CN" sz="2400" b="1" dirty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白天开窗望，晚上关紧窗。</a:t>
            </a:r>
          </a:p>
          <a:p>
            <a:pPr indent="622300" algn="r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0030101010101" pitchFamily="49" charset="-122"/>
                <a:cs typeface="Times New Roman" panose="02020603050405020304" pitchFamily="18" charset="0"/>
              </a:rPr>
              <a:t>                (</a:t>
            </a:r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打一器官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0030101010101" pitchFamily="49" charset="-122"/>
                <a:cs typeface="Times New Roman" panose="02020603050405020304" pitchFamily="18" charset="0"/>
              </a:rPr>
              <a:t>)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003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" name="组合 8"/>
          <p:cNvGrpSpPr>
            <a:grpSpLocks/>
          </p:cNvGrpSpPr>
          <p:nvPr/>
        </p:nvGrpSpPr>
        <p:grpSpPr bwMode="auto">
          <a:xfrm>
            <a:off x="3695704" y="3202520"/>
            <a:ext cx="5008563" cy="3223683"/>
            <a:chOff x="2172058" y="2403258"/>
            <a:chExt cx="5008885" cy="2416521"/>
          </a:xfrm>
        </p:grpSpPr>
        <p:sp>
          <p:nvSpPr>
            <p:cNvPr id="6147" name="TextBox 5"/>
            <p:cNvSpPr txBox="1">
              <a:spLocks noChangeArrowheads="1"/>
            </p:cNvSpPr>
            <p:nvPr/>
          </p:nvSpPr>
          <p:spPr bwMode="auto">
            <a:xfrm>
              <a:off x="6317343" y="3047996"/>
              <a:ext cx="863600" cy="992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defTabSz="4572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40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眼睛</a:t>
              </a:r>
            </a:p>
          </p:txBody>
        </p:sp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172058" y="2403258"/>
              <a:ext cx="3885386" cy="241652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3" name="文本框 2"/>
          <p:cNvSpPr txBox="1"/>
          <p:nvPr/>
        </p:nvSpPr>
        <p:spPr>
          <a:xfrm>
            <a:off x="1393794" y="363984"/>
            <a:ext cx="2849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055813" y="1009654"/>
            <a:ext cx="8147050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0850">
              <a:lnSpc>
                <a:spcPct val="150000"/>
              </a:lnSpc>
            </a:pP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五、注意用眼卫生，不随便用手揉眼睛，用洁净的手绢或纸巾擦眼。</a:t>
            </a:r>
          </a:p>
          <a:p>
            <a:pPr indent="450850">
              <a:lnSpc>
                <a:spcPct val="150000"/>
              </a:lnSpc>
            </a:pP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六、不偏食，少吃辣的食品，多吃富含维生素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C </a:t>
            </a: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和维生素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A</a:t>
            </a: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、</a:t>
            </a:r>
            <a:r>
              <a:rPr lang="en-US" altLang="zh-CN" sz="20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D </a:t>
            </a: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的食物。</a:t>
            </a:r>
          </a:p>
          <a:p>
            <a:pPr indent="450850">
              <a:lnSpc>
                <a:spcPct val="150000"/>
              </a:lnSpc>
            </a:pPr>
            <a:r>
              <a:rPr lang="zh-CN" altLang="en-US" sz="2000" b="1" dirty="0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七、定期到眼科医院作检查，听从医师的指导，逐步矫正视力或防止近视度数加深。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111379" y="4349754"/>
            <a:ext cx="79930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000" b="1" dirty="0">
                <a:solidFill>
                  <a:srgbClr val="0070C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评析：</a:t>
            </a:r>
            <a:r>
              <a:rPr lang="zh-CN" altLang="en-US" sz="2000" b="1" dirty="0">
                <a:solidFill>
                  <a:srgbClr val="C00000"/>
                </a:solidFill>
                <a:latin typeface="+mj-ea"/>
                <a:ea typeface="+mj-ea"/>
              </a:rPr>
              <a:t>大家从用眼习惯、用眼卫生等方面讨论了如何保护视力，角度多，考虑全面。最后形成的建议具有代表性，值得我们学习和推广。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矩形 5"/>
          <p:cNvSpPr>
            <a:spLocks noChangeArrowheads="1"/>
          </p:cNvSpPr>
          <p:nvPr/>
        </p:nvSpPr>
        <p:spPr bwMode="auto">
          <a:xfrm>
            <a:off x="2265367" y="1454151"/>
            <a:ext cx="7596187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华文中宋" pitchFamily="2" charset="-122"/>
                <a:ea typeface="华文中宋" pitchFamily="2" charset="-122"/>
              </a:rPr>
              <a:t>     同学们，眼睛是心灵的窗户，所以请同学们在生活中要注意用眼卫生，保护好眼睛，通过爱眼拍手歌回顾本节课我们讲的内容。最后老师衷心祝愿大家，不要因为今天的近视影响明天的远征，愿大家都有一双明亮而健康的眼睛。 </a:t>
            </a:r>
          </a:p>
        </p:txBody>
      </p:sp>
      <p:pic>
        <p:nvPicPr>
          <p:cNvPr id="25602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5650" y="-361951"/>
            <a:ext cx="3060700" cy="1722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243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2454279" y="1356788"/>
            <a:ext cx="7439025" cy="2662767"/>
            <a:chOff x="1217473" y="1196150"/>
            <a:chExt cx="6985000" cy="2720352"/>
          </a:xfrm>
        </p:grpSpPr>
        <p:sp>
          <p:nvSpPr>
            <p:cNvPr id="7170" name="AutoShape 508"/>
            <p:cNvSpPr>
              <a:spLocks noChangeArrowheads="1"/>
            </p:cNvSpPr>
            <p:nvPr/>
          </p:nvSpPr>
          <p:spPr bwMode="auto">
            <a:xfrm>
              <a:off x="1217473" y="1196150"/>
              <a:ext cx="6985000" cy="2720352"/>
            </a:xfrm>
            <a:prstGeom prst="roundRect">
              <a:avLst>
                <a:gd name="adj" fmla="val 5074"/>
              </a:avLst>
            </a:prstGeom>
            <a:solidFill>
              <a:srgbClr val="FFFFFF"/>
            </a:solidFill>
            <a:ln w="57150">
              <a:solidFill>
                <a:srgbClr val="99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/>
              <a:endParaRPr lang="ko-KR" altLang="en-US">
                <a:solidFill>
                  <a:srgbClr val="000000"/>
                </a:solidFill>
                <a:ea typeface="Malgun Gothic" pitchFamily="34" charset="-127"/>
              </a:endParaRPr>
            </a:p>
          </p:txBody>
        </p:sp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1217473" y="1555314"/>
              <a:ext cx="6891092" cy="1792265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spAutoFit/>
            </a:bodyPr>
            <a:lstStyle/>
            <a:p>
              <a:pPr indent="532130" eaLnBrk="0" fontAlgn="auto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>
                  <a:latin typeface="+mn-ea"/>
                  <a:ea typeface="+mn-ea"/>
                  <a:cs typeface="Calibri" panose="020F0502020204030204" pitchFamily="34" charset="0"/>
                </a:rPr>
                <a:t>眼睛是心灵的窗口，它很脆弱，容易受到伤害。平时，你注意保护自己的眼睛吗？</a:t>
              </a:r>
              <a:r>
                <a:rPr lang="zh-CN" altLang="en-US" sz="2400" b="1" dirty="0">
                  <a:latin typeface="+mn-ea"/>
                  <a:cs typeface="Calibri" panose="020F0502020204030204" pitchFamily="34" charset="0"/>
                </a:rPr>
                <a:t>这节口语交际课我们就来举行一次“爱护眼睛 保护视力”的讨论会。</a:t>
              </a:r>
              <a:endParaRPr lang="zh-CN" altLang="en-US" sz="2400" b="1" dirty="0">
                <a:latin typeface="+mn-ea"/>
                <a:ea typeface="+mn-ea"/>
                <a:cs typeface="Calibri" panose="020F0502020204030204" pitchFamily="34" charset="0"/>
              </a:endParaRPr>
            </a:p>
          </p:txBody>
        </p:sp>
      </p:grpSp>
      <p:sp>
        <p:nvSpPr>
          <p:cNvPr id="7" name="矩形 12"/>
          <p:cNvSpPr>
            <a:spLocks noChangeArrowheads="1"/>
          </p:cNvSpPr>
          <p:nvPr/>
        </p:nvSpPr>
        <p:spPr bwMode="auto">
          <a:xfrm>
            <a:off x="3273425" y="4607987"/>
            <a:ext cx="5645150" cy="7694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Tx/>
              <a:buNone/>
              <a:defRPr/>
            </a:pPr>
            <a:r>
              <a:rPr lang="zh-CN" altLang="en-US" sz="4400" b="1" dirty="0">
                <a:ln w="12700">
                  <a:noFill/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爱护眼睛   保护视力　</a:t>
            </a:r>
            <a:r>
              <a:rPr lang="zh-CN" altLang="en-US" sz="2000" b="1" dirty="0">
                <a:ln w="12700">
                  <a:noFill/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矩形 12"/>
          <p:cNvSpPr>
            <a:spLocks noChangeArrowheads="1"/>
          </p:cNvSpPr>
          <p:nvPr/>
        </p:nvSpPr>
        <p:spPr bwMode="auto">
          <a:xfrm>
            <a:off x="2070104" y="1871136"/>
            <a:ext cx="8037513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33400">
              <a:lnSpc>
                <a:spcPct val="150000"/>
              </a:lnSpc>
            </a:pPr>
            <a:r>
              <a:rPr lang="zh-CN" altLang="en-US" sz="2200" b="1" dirty="0">
                <a:latin typeface="楷体" pitchFamily="49" charset="-122"/>
                <a:ea typeface="楷体" pitchFamily="49" charset="-122"/>
              </a:rPr>
              <a:t>眼睛是心灵的窗户，它很脆弱，容易受到伤害。每学期开学初，班里的一些“大个子”学生请求老师给他们往教室前面调换座位，他们说看不清黑板上面的字。上课时也有些同学经常眯起眼睛看黑板。当出现这些情况的时候，说明我们的视力下降了，平时你注意保护自己的眼睛了吗？这节课我们开展以“爱护眼睛，预防近视”的口语交际活动。</a:t>
            </a:r>
          </a:p>
        </p:txBody>
      </p:sp>
      <p:sp>
        <p:nvSpPr>
          <p:cNvPr id="27" name="矩形 12"/>
          <p:cNvSpPr>
            <a:spLocks noChangeArrowheads="1"/>
          </p:cNvSpPr>
          <p:nvPr/>
        </p:nvSpPr>
        <p:spPr bwMode="auto">
          <a:xfrm>
            <a:off x="2055817" y="1096436"/>
            <a:ext cx="849788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读教材</a:t>
            </a:r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59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页，说说这次口语交际给我们提出了哪些要求？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2565" y="-342899"/>
            <a:ext cx="4206875" cy="127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45"/>
          <p:cNvSpPr>
            <a:spLocks noChangeArrowheads="1"/>
          </p:cNvSpPr>
          <p:nvPr/>
        </p:nvSpPr>
        <p:spPr bwMode="auto">
          <a:xfrm>
            <a:off x="2068513" y="2309287"/>
            <a:ext cx="2874962" cy="1845733"/>
          </a:xfrm>
          <a:prstGeom prst="wedgeRoundRectCallout">
            <a:avLst>
              <a:gd name="adj1" fmla="val 59333"/>
              <a:gd name="adj2" fmla="val 42468"/>
              <a:gd name="adj3" fmla="val 16667"/>
            </a:avLst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just"/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在调查的过程中要善于观察、善于发现问题。</a:t>
            </a:r>
          </a:p>
        </p:txBody>
      </p:sp>
      <p:sp>
        <p:nvSpPr>
          <p:cNvPr id="1027" name="AutoShape 46"/>
          <p:cNvSpPr>
            <a:spLocks noChangeArrowheads="1"/>
          </p:cNvSpPr>
          <p:nvPr/>
        </p:nvSpPr>
        <p:spPr bwMode="auto">
          <a:xfrm>
            <a:off x="7064375" y="2565404"/>
            <a:ext cx="2890838" cy="1274233"/>
          </a:xfrm>
          <a:prstGeom prst="wedgeRoundRectCallout">
            <a:avLst>
              <a:gd name="adj1" fmla="val -67338"/>
              <a:gd name="adj2" fmla="val 59583"/>
              <a:gd name="adj3" fmla="val 16667"/>
            </a:avLst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just"/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交流的时候观点要明确，条理要清晰。</a:t>
            </a:r>
          </a:p>
        </p:txBody>
      </p:sp>
      <p:sp>
        <p:nvSpPr>
          <p:cNvPr id="17" name="矩形 12"/>
          <p:cNvSpPr>
            <a:spLocks noChangeArrowheads="1"/>
          </p:cNvSpPr>
          <p:nvPr/>
        </p:nvSpPr>
        <p:spPr bwMode="auto">
          <a:xfrm>
            <a:off x="2068513" y="1119721"/>
            <a:ext cx="8045450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713105"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+mn-ea"/>
                <a:ea typeface="+mn-ea"/>
              </a:rPr>
              <a:t>本次口语交际中我们应该注意什么？</a:t>
            </a:r>
          </a:p>
        </p:txBody>
      </p:sp>
      <p:pic>
        <p:nvPicPr>
          <p:cNvPr id="9220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2475" y="-187751"/>
            <a:ext cx="3067050" cy="1722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0990" y="4279599"/>
            <a:ext cx="2117725" cy="1680632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/>
      <p:bldP spid="1027" grpId="0" animBg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5650" y="-406399"/>
            <a:ext cx="3060700" cy="1722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3094041" y="1943103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1780" indent="-271780">
              <a:lnSpc>
                <a:spcPct val="150000"/>
              </a:lnSpc>
              <a:defRPr/>
            </a:pPr>
            <a:endParaRPr lang="en-US" altLang="zh-CN" sz="2400" b="1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116141" y="1334358"/>
            <a:ext cx="29787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1.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测测大家的视力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7" y="16936"/>
            <a:ext cx="1476375" cy="681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2" descr="C:\Users\Administrator\Desktop\图片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 descr="模糊的荷花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3" descr="C:\Users\Administrator\Desktop\图片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6" name="Picture 4" descr="C:\Users\Administrator\Desktop\图片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5" descr="C:\Users\Administrator\Desktop\图片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Pages>0</Pages>
  <Words>806</Words>
  <Characters>0</Characters>
  <Application>Microsoft Office PowerPoint</Application>
  <DocSecurity>0</DocSecurity>
  <PresentationFormat>宽屏</PresentationFormat>
  <Lines>0</Lines>
  <Paragraphs>56</Paragraphs>
  <Slides>22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6" baseType="lpstr">
      <vt:lpstr>Malgun Gothic</vt:lpstr>
      <vt:lpstr>Meiryo</vt:lpstr>
      <vt:lpstr>黑体</vt:lpstr>
      <vt:lpstr>华文新魏</vt:lpstr>
      <vt:lpstr>华文中宋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</cp:revision>
  <dcterms:created xsi:type="dcterms:W3CDTF">2015-12-30T08:03:25Z</dcterms:created>
  <dcterms:modified xsi:type="dcterms:W3CDTF">2021-09-03T16:05:43Z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