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2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2021/9/3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156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16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922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126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675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10" Type="http://schemas.openxmlformats.org/officeDocument/2006/relationships/image" Target="../media/image2.png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9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7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image" Target="../media/image4.pn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9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image" Target="../media/image6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image" Target="../media/image5.png"/><Relationship Id="rId5" Type="http://schemas.openxmlformats.org/officeDocument/2006/relationships/tags" Target="../tags/tag29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0240"/>
            <a:ext cx="9144000" cy="3223260"/>
          </a:xfrm>
          <a:prstGeom prst="rect">
            <a:avLst/>
          </a:prstGeom>
        </p:spPr>
      </p:pic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1467" y="712505"/>
            <a:ext cx="4420216" cy="817147"/>
          </a:xfrm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defRPr sz="30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9801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1467" y="1610614"/>
            <a:ext cx="4420216" cy="309626"/>
          </a:xfrm>
        </p:spPr>
        <p:txBody>
          <a:bodyPr anchor="t" anchorCtr="0">
            <a:norm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>
          <a:xfrm>
            <a:off x="501254" y="3328988"/>
            <a:ext cx="2768842" cy="243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zh-CN" altLang="en-US" dirty="0"/>
              <a:t>单击此处编辑副标题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 hasCustomPrompt="1"/>
            <p:custDataLst>
              <p:tags r:id="rId5"/>
            </p:custDataLst>
          </p:nvPr>
        </p:nvSpPr>
        <p:spPr>
          <a:xfrm>
            <a:off x="501254" y="3604722"/>
            <a:ext cx="2768842" cy="243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zh-CN" altLang="en-US" dirty="0"/>
              <a:t>单击此处编辑副标题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2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3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4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56035" y="250032"/>
            <a:ext cx="7830000" cy="4374356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Freeform 2200"/>
          <p:cNvSpPr/>
          <p:nvPr>
            <p:custDataLst>
              <p:tags r:id="rId1"/>
            </p:custDataLst>
          </p:nvPr>
        </p:nvSpPr>
        <p:spPr bwMode="auto">
          <a:xfrm>
            <a:off x="2878549" y="3607689"/>
            <a:ext cx="3386903" cy="13313"/>
          </a:xfrm>
          <a:custGeom>
            <a:avLst/>
            <a:gdLst>
              <a:gd name="T0" fmla="*/ 5940 w 5953"/>
              <a:gd name="T1" fmla="*/ 24 h 24"/>
              <a:gd name="T2" fmla="*/ 13 w 5953"/>
              <a:gd name="T3" fmla="*/ 24 h 24"/>
              <a:gd name="T4" fmla="*/ 0 w 5953"/>
              <a:gd name="T5" fmla="*/ 12 h 24"/>
              <a:gd name="T6" fmla="*/ 13 w 5953"/>
              <a:gd name="T7" fmla="*/ 0 h 24"/>
              <a:gd name="T8" fmla="*/ 5940 w 5953"/>
              <a:gd name="T9" fmla="*/ 0 h 24"/>
              <a:gd name="T10" fmla="*/ 5953 w 5953"/>
              <a:gd name="T11" fmla="*/ 12 h 24"/>
              <a:gd name="T12" fmla="*/ 5940 w 5953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53" h="24">
                <a:moveTo>
                  <a:pt x="5940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6" y="24"/>
                  <a:pt x="0" y="19"/>
                  <a:pt x="0" y="12"/>
                </a:cubicBezTo>
                <a:cubicBezTo>
                  <a:pt x="0" y="6"/>
                  <a:pt x="6" y="0"/>
                  <a:pt x="13" y="0"/>
                </a:cubicBezTo>
                <a:cubicBezTo>
                  <a:pt x="5940" y="0"/>
                  <a:pt x="5940" y="0"/>
                  <a:pt x="5940" y="0"/>
                </a:cubicBezTo>
                <a:cubicBezTo>
                  <a:pt x="5947" y="0"/>
                  <a:pt x="5953" y="6"/>
                  <a:pt x="5953" y="12"/>
                </a:cubicBezTo>
                <a:cubicBezTo>
                  <a:pt x="5953" y="19"/>
                  <a:pt x="5947" y="24"/>
                  <a:pt x="5940" y="2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8549" y="843902"/>
            <a:ext cx="3383573" cy="1696359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2707481" y="2592969"/>
            <a:ext cx="3729038" cy="98315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45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3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4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13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178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750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23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69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12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56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1"/>
            </p:custDataLst>
          </p:nvPr>
        </p:nvGrpSpPr>
        <p:grpSpPr>
          <a:xfrm>
            <a:off x="0" y="4178334"/>
            <a:ext cx="9144000" cy="965167"/>
            <a:chOff x="0" y="5571111"/>
            <a:chExt cx="12192000" cy="1286889"/>
          </a:xfrm>
        </p:grpSpPr>
        <p:pic>
          <p:nvPicPr>
            <p:cNvPr id="10" name="图片 9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9960600" y="5571111"/>
              <a:ext cx="2184535" cy="1209295"/>
            </a:xfrm>
            <a:prstGeom prst="rect">
              <a:avLst/>
            </a:prstGeom>
          </p:spPr>
        </p:pic>
        <p:sp>
          <p:nvSpPr>
            <p:cNvPr id="11" name="矩形 10"/>
            <p:cNvSpPr/>
            <p:nvPr>
              <p:custDataLst>
                <p:tags r:id="rId10"/>
              </p:custDataLst>
            </p:nvPr>
          </p:nvSpPr>
          <p:spPr>
            <a:xfrm>
              <a:off x="0" y="6780406"/>
              <a:ext cx="12192000" cy="77594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105066" y="548626"/>
            <a:ext cx="8933869" cy="8891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20" y="8198"/>
            <a:ext cx="345483" cy="5493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57000" y="251100"/>
            <a:ext cx="7830000" cy="1026000"/>
          </a:xfrm>
        </p:spPr>
        <p:txBody>
          <a:bodyPr>
            <a:normAutofit/>
          </a:bodyPr>
          <a:lstStyle>
            <a:lvl1pPr>
              <a:defRPr sz="30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57000" y="1389221"/>
            <a:ext cx="7830000" cy="3240000"/>
          </a:xfrm>
        </p:spPr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12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01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0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10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1719205" y="2711875"/>
            <a:ext cx="5705591" cy="728636"/>
            <a:chOff x="2305980" y="3602344"/>
            <a:chExt cx="7607455" cy="971515"/>
          </a:xfrm>
        </p:grpSpPr>
        <p:cxnSp>
          <p:nvCxnSpPr>
            <p:cNvPr id="4" name="直接连接符 3"/>
            <p:cNvCxnSpPr/>
            <p:nvPr>
              <p:custDataLst>
                <p:tags r:id="rId7"/>
              </p:custDataLst>
            </p:nvPr>
          </p:nvCxnSpPr>
          <p:spPr>
            <a:xfrm>
              <a:off x="2305980" y="4573859"/>
              <a:ext cx="7607455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图片 1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19748" y="4002548"/>
              <a:ext cx="1024217" cy="56697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3459" y="3602344"/>
              <a:ext cx="609653" cy="969348"/>
            </a:xfrm>
            <a:prstGeom prst="rect">
              <a:avLst/>
            </a:prstGeom>
          </p:spPr>
        </p:pic>
      </p:grpSp>
      <p:sp>
        <p:nvSpPr>
          <p:cNvPr id="11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452943" y="2860291"/>
            <a:ext cx="3953759" cy="537626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defRPr sz="270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7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2452943" y="3483105"/>
            <a:ext cx="3953759" cy="9732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单击此处编辑副标题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2" name="矩形 1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56034" y="1390651"/>
            <a:ext cx="3834000" cy="324088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950" y="1390651"/>
            <a:ext cx="3834000" cy="324088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56100" y="251100"/>
            <a:ext cx="7830000" cy="1026000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56035" y="1390724"/>
            <a:ext cx="3834000" cy="540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56034" y="2037203"/>
            <a:ext cx="3834000" cy="25920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6823" y="1390724"/>
            <a:ext cx="3834000" cy="5400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6820" y="2037203"/>
            <a:ext cx="3834001" cy="25920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56100" y="251100"/>
            <a:ext cx="3132000" cy="1215000"/>
          </a:xfr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2"/>
            </p:custDataLst>
          </p:nvPr>
        </p:nvSpPr>
        <p:spPr>
          <a:xfrm>
            <a:off x="3895144" y="251100"/>
            <a:ext cx="4590000" cy="43740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56100" y="1583605"/>
            <a:ext cx="3132000" cy="30402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2021/9/3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346932" y="250031"/>
            <a:ext cx="1134000" cy="4374000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56100" y="251100"/>
            <a:ext cx="6588000" cy="4374000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57000" y="250031"/>
            <a:ext cx="7830000" cy="1025129"/>
          </a:xfrm>
          <a:prstGeom prst="rect">
            <a:avLst/>
          </a:prstGeom>
        </p:spPr>
        <p:txBody>
          <a:bodyPr vert="horz" lIns="68580" tIns="34290" rIns="68580" bIns="3510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57000" y="1390500"/>
            <a:ext cx="7830000" cy="3240000"/>
          </a:xfrm>
          <a:prstGeom prst="rect">
            <a:avLst/>
          </a:prstGeom>
        </p:spPr>
        <p:txBody>
          <a:bodyPr vert="horz" lIns="68580" tIns="34290" rIns="68580" bIns="351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510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2021/9/3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510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510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120000"/>
        </a:lnSpc>
        <a:spcBef>
          <a:spcPct val="0"/>
        </a:spcBef>
        <a:buNone/>
        <a:defRPr sz="33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08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74469" y="693347"/>
            <a:ext cx="4911817" cy="817147"/>
          </a:xfrm>
        </p:spPr>
        <p:txBody>
          <a:bodyPr/>
          <a:lstStyle/>
          <a:p>
            <a:r>
              <a:rPr lang="en-US" altLang="zh-CN" sz="4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10 </a:t>
            </a:r>
            <a:r>
              <a:rPr lang="zh-CN" altLang="en-US" sz="41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爬山虎的脚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9821" y="1771539"/>
            <a:ext cx="4420216" cy="309626"/>
          </a:xfrm>
        </p:spPr>
        <p:txBody>
          <a:bodyPr>
            <a:normAutofit fontScale="95000"/>
          </a:bodyPr>
          <a:lstStyle/>
          <a:p>
            <a:pPr algn="ctr"/>
            <a:r>
              <a:rPr lang="zh-CN" altLang="en-US" dirty="0">
                <a:latin typeface="方正中倩简体" panose="03000509000000000000" charset="-122"/>
                <a:ea typeface="方正中倩简体" panose="03000509000000000000" charset="-122"/>
              </a:rPr>
              <a:t>叶圣陶</a:t>
            </a:r>
          </a:p>
        </p:txBody>
      </p:sp>
      <p:sp>
        <p:nvSpPr>
          <p:cNvPr id="4" name="矩形 3"/>
          <p:cNvSpPr/>
          <p:nvPr/>
        </p:nvSpPr>
        <p:spPr>
          <a:xfrm>
            <a:off x="1768868" y="3445346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6524" y="854393"/>
            <a:ext cx="7830000" cy="32400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3.爬山虎是怎样向上攀爬的?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课文巧妙地运用了“触”“巴”“拉”和“贴”这些动词,生动形象地写出了爬山虎的脚向上攀爬的过程。爬山虎的脚触着墙的时候,六七根细丝的头上就变成小圆片,巴住墙,把爬山虎的嫩茎拉一把,使它紧贴在墙上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8912" y="951548"/>
            <a:ext cx="7830000" cy="3240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dirty="0" smtClean="0"/>
              <a:t>                                  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生长环境：墙上、房顶上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                       叶子特点        颜色好看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                                             排列均匀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爬山虎的脚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                                            位置、颜色、形状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                     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  脚的特点    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爬墙过程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                                            与墙的关系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683249" y="1128041"/>
            <a:ext cx="56674" cy="249936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左大括号 4"/>
          <p:cNvSpPr/>
          <p:nvPr/>
        </p:nvSpPr>
        <p:spPr>
          <a:xfrm>
            <a:off x="4475825" y="1440908"/>
            <a:ext cx="72390" cy="782003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左大括号 5"/>
          <p:cNvSpPr/>
          <p:nvPr/>
        </p:nvSpPr>
        <p:spPr>
          <a:xfrm>
            <a:off x="4506782" y="2883106"/>
            <a:ext cx="67908" cy="1013852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4500" dirty="0">
                <a:latin typeface="方正康体简体" panose="03000509000000000000" charset="-122"/>
                <a:ea typeface="方正康体简体" panose="03000509000000000000" charset="-122"/>
              </a:rPr>
              <a:t>拓展延伸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62965" y="1759268"/>
            <a:ext cx="6215063" cy="3239929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000" b="1" dirty="0">
                <a:solidFill>
                  <a:srgbClr val="FFFF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昨日春风源上路，可怜红锦枉抛泥。</a:t>
            </a:r>
          </a:p>
          <a:p>
            <a:pPr marL="0" indent="0" algn="r">
              <a:buNone/>
            </a:pPr>
            <a:endParaRPr lang="en-US" altLang="zh-CN" sz="3000" b="1" dirty="0">
              <a:solidFill>
                <a:srgbClr val="FFFF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 algn="r">
              <a:buNone/>
            </a:pPr>
            <a:r>
              <a:rPr lang="en-US" altLang="zh-CN" sz="3000" b="1" dirty="0">
                <a:solidFill>
                  <a:srgbClr val="FFFF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——</a:t>
            </a:r>
            <a:r>
              <a:rPr lang="zh-CN" altLang="en-US" sz="3000" b="1" dirty="0">
                <a:solidFill>
                  <a:srgbClr val="FFFF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徐凝《春雨》</a:t>
            </a: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7226" y="250984"/>
            <a:ext cx="7830026" cy="831056"/>
          </a:xfrm>
        </p:spPr>
        <p:txBody>
          <a:bodyPr/>
          <a:lstStyle/>
          <a:p>
            <a:pPr algn="ctr"/>
            <a:r>
              <a:rPr lang="zh-CN" altLang="en-US" dirty="0">
                <a:latin typeface="方正康体简体" panose="03000509000000000000" charset="-122"/>
                <a:ea typeface="方正康体简体" panose="03000509000000000000" charset="-122"/>
              </a:rPr>
              <a:t>随堂演练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1852" y="1162288"/>
            <a:ext cx="8231463" cy="37742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一、多音字辨析。</a:t>
            </a:r>
          </a:p>
          <a:p>
            <a:pPr marL="0" indent="0">
              <a:buNone/>
            </a:pPr>
            <a:r>
              <a:rPr lang="en-US" altLang="zh-CN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</a:t>
            </a:r>
            <a:r>
              <a:rPr lang="en-US" altLang="zh-CN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</a:t>
            </a:r>
            <a:r>
              <a:rPr lang="en-US" altLang="zh-CN" dirty="0" err="1" smtClean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chóng</a:t>
            </a: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（重复）                          </a:t>
            </a:r>
            <a:r>
              <a:rPr lang="en-US" altLang="zh-CN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qū</a:t>
            </a: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（曲解）</a:t>
            </a:r>
            <a:endParaRPr lang="en-US" altLang="zh-CN" dirty="0">
              <a:solidFill>
                <a:srgbClr val="00B05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重                               </a:t>
            </a:r>
            <a:r>
              <a:rPr lang="zh-CN" altLang="en-US" dirty="0" smtClean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       曲</a:t>
            </a:r>
            <a:endParaRPr lang="zh-CN" altLang="en-US" dirty="0">
              <a:solidFill>
                <a:srgbClr val="00B05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  </a:t>
            </a:r>
            <a:r>
              <a:rPr lang="en-US" altLang="zh-CN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zhòng</a:t>
            </a: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（重量）                           </a:t>
            </a:r>
            <a:r>
              <a:rPr lang="en-US" altLang="zh-CN" dirty="0" err="1" smtClean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qǔ</a:t>
            </a: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（曲目）</a:t>
            </a:r>
          </a:p>
          <a:p>
            <a:pPr marL="0" indent="0">
              <a:buNone/>
            </a:pPr>
            <a:r>
              <a:rPr lang="zh-CN" altLang="en-US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二、组词填空。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嫩（嫩芽）         均（均匀）       </a:t>
            </a:r>
            <a:r>
              <a:rPr lang="zh-CN" altLang="en-US" dirty="0" smtClean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叠</a:t>
            </a: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（重叠）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柄（叶柄）         </a:t>
            </a:r>
            <a:r>
              <a:rPr lang="zh-CN" altLang="en-US" dirty="0" smtClean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隙</a:t>
            </a:r>
            <a:r>
              <a:rPr lang="zh-CN" altLang="en-US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（空隙）       固（固定）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1011409" y="1558627"/>
            <a:ext cx="215741" cy="126492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左大括号 4"/>
          <p:cNvSpPr/>
          <p:nvPr/>
        </p:nvSpPr>
        <p:spPr>
          <a:xfrm>
            <a:off x="4217563" y="1630203"/>
            <a:ext cx="97631" cy="1326833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9870" y="117750"/>
            <a:ext cx="7830000" cy="1026000"/>
          </a:xfrm>
        </p:spPr>
        <p:txBody>
          <a:bodyPr/>
          <a:lstStyle/>
          <a:p>
            <a:pPr algn="ctr"/>
            <a:r>
              <a:rPr lang="zh-CN" altLang="en-US" dirty="0">
                <a:latin typeface="方正康体简体" panose="03000509000000000000" charset="-122"/>
                <a:ea typeface="方正康体简体" panose="03000509000000000000" charset="-122"/>
              </a:rPr>
              <a:t>课后习题解答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7000" y="1143476"/>
            <a:ext cx="7830000" cy="3240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1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1.朗读课文。说说从哪些地方可以看出作者观察得特别仔细。</a:t>
            </a:r>
          </a:p>
          <a:p>
            <a:pPr marL="0" indent="0">
              <a:buNone/>
            </a:pP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参考答案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：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这就是爬山虎的脚。我们大部分人只认识爬山虎的样子</a:t>
            </a:r>
            <a:r>
              <a:rPr lang="en-US" altLang="zh-CN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,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也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不知道它是怎么向上爬的</a:t>
            </a:r>
            <a:r>
              <a:rPr lang="en-US" altLang="zh-CN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可是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作者观察得特别仔细,竟然能发现爬山虎是有脚的</a:t>
            </a:r>
            <a:r>
              <a:rPr lang="en-US" altLang="zh-CN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,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还知道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爬山虎的脚长在茎上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，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茎上长叶柄的地方,反面伸出枝状的六七根细丝,这些细丝像蜗牛的触角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，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细丝跟新叶子一样,也是嫩红的</a:t>
            </a:r>
            <a:r>
              <a:rPr lang="en-US" altLang="zh-CN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。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同时也说明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他很有耐心,经过</a:t>
            </a:r>
            <a:r>
              <a:rPr lang="zh-CN" altLang="en-US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了</a:t>
            </a:r>
            <a:r>
              <a:rPr lang="en-US" altLang="zh-CN" sz="2100" dirty="0" err="1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长期的观察</a:t>
            </a:r>
            <a:r>
              <a:rPr lang="en-US" altLang="zh-CN" sz="21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4251" y="967684"/>
            <a:ext cx="7830000" cy="32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2.根据课文内容,说一说爬山虎是怎样往上爬的。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参考答案：爬山虎的脚触着墙的时候,六七根细丝的头上就变成小圆片,巴住墙。细丝原先是直的,现在弯曲了,把爬山虎的嫩茎拉一把,使它紧贴在墙上。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4251" y="967684"/>
            <a:ext cx="7830000" cy="32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3</a:t>
            </a:r>
            <a:r>
              <a:rPr lang="zh-CN" altLang="en-US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.找出课文中你觉得写得准确、形象的句子，抄写下来。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参考答案：示例：</a:t>
            </a: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Wingdings" pitchFamily="2" charset="2"/>
              </a:rPr>
              <a:t>（</a:t>
            </a:r>
            <a:r>
              <a:rPr lang="en-US" altLang="zh-CN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Wingdings" pitchFamily="2" charset="2"/>
              </a:rPr>
              <a:t>1</a:t>
            </a: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Wingdings" pitchFamily="2" charset="2"/>
              </a:rPr>
              <a:t>）</a:t>
            </a: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爬山虎的脚要是没触着墙，不几天就萎了，后来连痕迹页没有了。（</a:t>
            </a:r>
            <a:r>
              <a:rPr lang="en-US" altLang="zh-CN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2</a:t>
            </a:r>
            <a:r>
              <a:rPr lang="zh-CN" altLang="en-US" sz="27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）爬山虎的脚触着墙的时候,六七根细丝的头上就变成小圆片,巴住墙。</a:t>
            </a:r>
            <a:endParaRPr lang="en-US" altLang="zh-CN" sz="2700" dirty="0">
              <a:solidFill>
                <a:srgbClr val="00B05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endParaRPr lang="zh-CN" altLang="en-US" sz="2700" dirty="0">
              <a:solidFill>
                <a:srgbClr val="00B05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920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0748" y="493032"/>
            <a:ext cx="7830026" cy="696754"/>
          </a:xfrm>
        </p:spPr>
        <p:txBody>
          <a:bodyPr/>
          <a:lstStyle/>
          <a:p>
            <a:r>
              <a:rPr lang="zh-CN" altLang="en-US" sz="3300" dirty="0">
                <a:latin typeface="方正康体简体" panose="03000509000000000000" charset="-122"/>
                <a:ea typeface="方正康体简体" panose="03000509000000000000" charset="-122"/>
              </a:rPr>
              <a:t>作者简介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3931" y="1577060"/>
            <a:ext cx="5170646" cy="2828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4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叶圣陶，原名叶绍钧、字秉臣、圣陶，1894年10月28日生于江苏苏州，现代作家、教育家、文学出版家和社会活动家，有“优秀的语言艺术家”之称。代表作品有 《隔膜》《线下》《倪焕之》《脚步集》《西川集》等。</a:t>
            </a:r>
          </a:p>
        </p:txBody>
      </p:sp>
      <p:pic>
        <p:nvPicPr>
          <p:cNvPr id="4" name="图片 3" descr="叶圣陶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63089" y="1348740"/>
            <a:ext cx="3290411" cy="219598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4500" dirty="0">
                <a:latin typeface="方正康体简体" panose="03000509000000000000" charset="-122"/>
                <a:ea typeface="方正康体简体" panose="03000509000000000000" charset="-122"/>
              </a:rPr>
              <a:t>我爱学字词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600" dirty="0">
                <a:solidFill>
                  <a:srgbClr val="00B050"/>
                </a:solidFill>
              </a:rPr>
              <a:t>jūn       bǐng      wō       qū        wěi</a:t>
            </a:r>
            <a:endParaRPr lang="en-US" altLang="zh-CN" sz="3600" dirty="0"/>
          </a:p>
          <a:p>
            <a:pPr marL="0" indent="0">
              <a:buNone/>
            </a:pPr>
            <a:r>
              <a:rPr lang="zh-CN" altLang="en-US" sz="54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均     柄     蜗     曲     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00934" y="4091439"/>
            <a:ext cx="2516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EEEEE"/>
                </a:solidFill>
              </a:rPr>
              <a:t>https://www.ypppt.com/</a:t>
            </a:r>
            <a:endParaRPr lang="zh-CN" altLang="en-US" dirty="0">
              <a:solidFill>
                <a:srgbClr val="EEEEEE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7226" y="250984"/>
            <a:ext cx="7830026" cy="861060"/>
          </a:xfrm>
        </p:spPr>
        <p:txBody>
          <a:bodyPr/>
          <a:lstStyle/>
          <a:p>
            <a:pPr algn="ctr"/>
            <a:r>
              <a:rPr lang="zh-CN" altLang="en-US" sz="4100" dirty="0">
                <a:latin typeface="方正康体简体" panose="03000509000000000000" charset="-122"/>
                <a:ea typeface="方正康体简体" panose="03000509000000000000" charset="-122"/>
              </a:rPr>
              <a:t>词语解释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7225" y="1112044"/>
            <a:ext cx="8118158" cy="32399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1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均匀</a:t>
            </a:r>
            <a:r>
              <a:rPr lang="zh-CN" altLang="en-US" sz="21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指分布或分配在各部分的数量相同;大小粗细、时间的间隔相等。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重叠 </a:t>
            </a:r>
            <a:r>
              <a:rPr lang="zh-CN" altLang="en-US" sz="21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指同样的东西层层堆叠，互相覆盖。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叶柄</a:t>
            </a:r>
            <a:r>
              <a:rPr lang="zh-CN" altLang="en-US" sz="21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是叶片与茎的联系部分，其上端与叶片相连，下端着生在茎上，通常叶柄位于叶片的基部。</a:t>
            </a:r>
          </a:p>
          <a:p>
            <a:pPr marL="0" indent="0">
              <a:buNone/>
            </a:pPr>
            <a:r>
              <a:rPr lang="zh-CN" altLang="en-US" sz="21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触角</a:t>
            </a:r>
            <a:r>
              <a:rPr lang="zh-CN" altLang="en-US" sz="21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    昆虫、软体动物或甲壳类动物的感觉器官之一，生在头上，也叫触须。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3600" dirty="0">
                <a:latin typeface="方正康体简体" panose="03000509000000000000" charset="-122"/>
                <a:ea typeface="方正康体简体" panose="03000509000000000000" charset="-122"/>
              </a:rPr>
              <a:t>帮你学课文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30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快速浏览课文，边读边想一想：</a:t>
            </a:r>
          </a:p>
          <a:p>
            <a:pPr marL="0" indent="0">
              <a:buNone/>
            </a:pPr>
            <a:r>
              <a:rPr lang="en-US" altLang="zh-CN" sz="30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1.</a:t>
            </a:r>
            <a:r>
              <a:rPr lang="zh-CN" altLang="en-US" sz="30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爬山虎生长在什么地方？</a:t>
            </a:r>
          </a:p>
          <a:p>
            <a:pPr marL="0" indent="0">
              <a:buNone/>
            </a:pPr>
            <a:r>
              <a:rPr lang="en-US" altLang="zh-CN" sz="30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2.</a:t>
            </a:r>
            <a:r>
              <a:rPr lang="zh-CN" altLang="en-US" sz="30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爬山虎的脚</a:t>
            </a:r>
            <a:r>
              <a:rPr lang="zh-CN" altLang="en-US" sz="30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有什么特点？</a:t>
            </a:r>
            <a:endParaRPr lang="zh-CN" altLang="en-US" dirty="0">
              <a:solidFill>
                <a:srgbClr val="C00000"/>
              </a:solidFill>
              <a:sym typeface="+mn-ea"/>
            </a:endParaRPr>
          </a:p>
          <a:p>
            <a:pPr marL="0" indent="0">
              <a:buNone/>
            </a:pPr>
            <a:endParaRPr lang="zh-CN" altLang="en-US" dirty="0">
              <a:solidFill>
                <a:srgbClr val="C0000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1738" y="710565"/>
            <a:ext cx="7830000" cy="32400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700" dirty="0">
                <a:latin typeface="方正康体简体" panose="03000509000000000000" charset="-122"/>
                <a:ea typeface="方正康体简体" panose="03000509000000000000" charset="-122"/>
                <a:cs typeface="方正中倩简体" panose="03000509000000000000" charset="-122"/>
                <a:sym typeface="+mn-ea"/>
              </a:rPr>
              <a:t>默读课文，概括每段大意：</a:t>
            </a:r>
            <a:endParaRPr lang="zh-CN" altLang="en-US" sz="2700" dirty="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  <a:sym typeface="+mn-ea"/>
            </a:endParaRPr>
          </a:p>
          <a:p>
            <a:pPr marL="0" indent="0">
              <a:buNone/>
            </a:pPr>
            <a:r>
              <a:rPr lang="zh-CN" altLang="en-US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第一部分（</a:t>
            </a:r>
            <a:r>
              <a:rPr lang="en-US" altLang="zh-CN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1</a:t>
            </a:r>
            <a:r>
              <a:rPr lang="zh-CN" altLang="en-US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）：</a:t>
            </a:r>
            <a:r>
              <a:rPr lang="zh-CN" altLang="en-US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写爬山虎长在什么地方。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第二部分（</a:t>
            </a:r>
            <a:r>
              <a:rPr lang="en-US" altLang="zh-CN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2</a:t>
            </a:r>
            <a:r>
              <a:rPr lang="zh-CN" altLang="en-US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）：</a:t>
            </a:r>
            <a:r>
              <a:rPr lang="zh-CN" altLang="en-US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写爬山虎叶子的特点。</a:t>
            </a:r>
          </a:p>
          <a:p>
            <a:pPr marL="0" indent="0">
              <a:buNone/>
            </a:pPr>
            <a:r>
              <a:rPr lang="zh-CN" altLang="en-US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第三部分（</a:t>
            </a:r>
            <a:r>
              <a:rPr lang="en-US" altLang="zh-CN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3—5</a:t>
            </a:r>
            <a:r>
              <a:rPr lang="zh-CN" altLang="en-US" sz="2700" dirty="0">
                <a:solidFill>
                  <a:srgbClr val="C00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）：</a:t>
            </a:r>
            <a:r>
              <a:rPr lang="zh-CN" altLang="en-US" sz="27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写爬山虎脚的特点。</a:t>
            </a:r>
            <a:endParaRPr lang="zh-CN" altLang="en-US" sz="2700" dirty="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endParaRPr lang="zh-CN" altLang="en-US" sz="2700" dirty="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4500">
                <a:solidFill>
                  <a:srgbClr val="C00000"/>
                </a:solidFill>
                <a:latin typeface="方正康体简体" panose="03000509000000000000" charset="-122"/>
                <a:ea typeface="方正康体简体" panose="03000509000000000000" charset="-122"/>
              </a:rPr>
              <a:t>朗读课文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7226" y="250984"/>
            <a:ext cx="7830026" cy="912971"/>
          </a:xfrm>
        </p:spPr>
        <p:txBody>
          <a:bodyPr/>
          <a:lstStyle/>
          <a:p>
            <a:pPr algn="ctr"/>
            <a:r>
              <a:rPr lang="zh-CN" altLang="en-US" sz="3600" dirty="0">
                <a:latin typeface="方正康体简体" panose="03000509000000000000" charset="-122"/>
                <a:ea typeface="方正康体简体" panose="03000509000000000000" charset="-122"/>
              </a:rPr>
              <a:t>问题提出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7225" y="1389222"/>
            <a:ext cx="8004334" cy="3239929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1爬山虎的叶子具有什么样的特点?</a:t>
            </a:r>
          </a:p>
          <a:p>
            <a:pPr marL="0" indent="0">
              <a:buNone/>
            </a:pPr>
            <a:r>
              <a:rPr lang="zh-CN" altLang="en-US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颜色好看</a:t>
            </a:r>
            <a:r>
              <a:rPr lang="zh-CN" altLang="en-US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，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排列整齐。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“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嫩绿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”“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嫩红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”“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绿得那么新鲜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”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和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“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舒服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  <a:sym typeface="+mn-ea"/>
              </a:rPr>
              <a:t>”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这些词语既写出了爬山虎的颜色好看,又表现了</a:t>
            </a:r>
            <a:r>
              <a:rPr lang="zh-CN" altLang="en-US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作者</a:t>
            </a:r>
            <a:r>
              <a:rPr lang="en-US" altLang="zh-CN" sz="24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对爬山虎的喜爱。”叶尖一顺儿朝下,在墙上铺得那么均匀,没有重叠起来的,也不留一点儿空隙。”这句话写出了爬山虎的叶子铺地均匀、排列整齐。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7000" y="782479"/>
            <a:ext cx="7830000" cy="32400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0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2.爬山虎的脚具有什么样的特点?</a:t>
            </a:r>
          </a:p>
          <a:p>
            <a:pPr marL="0" indent="0">
              <a:buNone/>
            </a:pPr>
            <a:r>
              <a:rPr lang="zh-CN" altLang="en-US" sz="30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3000" dirty="0">
                <a:solidFill>
                  <a:srgbClr val="00B05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课文从“位置”“颜色”和“形状”这三个方面来详细地描述爬山虎的脚的特点。爬山虎的脚的位置是在长叶柄地方的反面,其形状是枝状的细丝,它的颜色是嫩红的。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18661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EMPLATE_CATEGORY" val="custom"/>
  <p:tag name="KSO_WM_TEMPLATE_INDEX" val="2018661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INDEX" val="20186617"/>
  <p:tag name="KSO_WM_TEMPLATE_CATEGORY" val="custom"/>
  <p:tag name="KSO_WM_TEMPLATE_THUMBS_INDEX" val="1、2、3、4、5、6、7、8、9、10、11、12、13、14、15"/>
  <p:tag name="KSO_WM_TEMPLATE_TOPIC_ID" val="2869567"/>
  <p:tag name="KSO_WM_TEMPLATE_OUTLINE_ID" val="5"/>
  <p:tag name="KSO_WM_TEMPLATE_SCENE_ID" val="1"/>
  <p:tag name="KSO_WM_TEMPLATE_JOB_ID" val="5"/>
  <p:tag name="KSO_WM_TEMPLATE_TOPIC_DEFAULT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6617"/>
  <p:tag name="KSO_WM_SLIDE_LAYOUT" val="a_b"/>
  <p:tag name="KSO_WM_SLIDE_LAYOUT_CNT" val="1_1"/>
  <p:tag name="KSO_WM_SLIDE_MODEL_TYPE" val="cov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6617"/>
</p:tagLst>
</file>

<file path=ppt/theme/theme1.xml><?xml version="1.0" encoding="utf-8"?>
<a:theme xmlns:a="http://schemas.openxmlformats.org/drawingml/2006/main" name="第一PPT模板网-WWW.1PPT.COM​​">
  <a:themeElements>
    <a:clrScheme name="20186615">
      <a:dk1>
        <a:srgbClr val="000000"/>
      </a:dk1>
      <a:lt1>
        <a:srgbClr val="FFFFFF"/>
      </a:lt1>
      <a:dk2>
        <a:srgbClr val="0BA0BD"/>
      </a:dk2>
      <a:lt2>
        <a:srgbClr val="E6E4E4"/>
      </a:lt2>
      <a:accent1>
        <a:srgbClr val="E85955"/>
      </a:accent1>
      <a:accent2>
        <a:srgbClr val="DE9138"/>
      </a:accent2>
      <a:accent3>
        <a:srgbClr val="F8B62D"/>
      </a:accent3>
      <a:accent4>
        <a:srgbClr val="B1BE4D"/>
      </a:accent4>
      <a:accent5>
        <a:srgbClr val="559DB4"/>
      </a:accent5>
      <a:accent6>
        <a:srgbClr val="C4AF8F"/>
      </a:accent6>
      <a:hlink>
        <a:srgbClr val="0563C1"/>
      </a:hlink>
      <a:folHlink>
        <a:srgbClr val="954D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720</Words>
  <Application>Microsoft Office PowerPoint</Application>
  <PresentationFormat>全屏显示(16:9)</PresentationFormat>
  <Paragraphs>68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Meiryo</vt:lpstr>
      <vt:lpstr>方正康体简体</vt:lpstr>
      <vt:lpstr>方正中倩简体</vt:lpstr>
      <vt:lpstr>黑体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第一PPT模板网-WWW.1PPT.COM​​</vt:lpstr>
      <vt:lpstr>Office Theme</vt:lpstr>
      <vt:lpstr>10 爬山虎的脚</vt:lpstr>
      <vt:lpstr>作者简介</vt:lpstr>
      <vt:lpstr>我爱学字词</vt:lpstr>
      <vt:lpstr>词语解释</vt:lpstr>
      <vt:lpstr>帮你学课文</vt:lpstr>
      <vt:lpstr>PowerPoint 演示文稿</vt:lpstr>
      <vt:lpstr>朗读课文</vt:lpstr>
      <vt:lpstr>问题提出</vt:lpstr>
      <vt:lpstr>PowerPoint 演示文稿</vt:lpstr>
      <vt:lpstr>PowerPoint 演示文稿</vt:lpstr>
      <vt:lpstr>PowerPoint 演示文稿</vt:lpstr>
      <vt:lpstr>拓展延伸</vt:lpstr>
      <vt:lpstr>随堂演练</vt:lpstr>
      <vt:lpstr>课后习题解答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31</cp:revision>
  <dcterms:created xsi:type="dcterms:W3CDTF">2019-06-19T02:08:00Z</dcterms:created>
  <dcterms:modified xsi:type="dcterms:W3CDTF">2021-09-02T20:42:16Z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