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16" r:id="rId2"/>
  </p:sldMasterIdLst>
  <p:notesMasterIdLst>
    <p:notesMasterId r:id="rId19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>
      <p:cViewPr varScale="1">
        <p:scale>
          <a:sx n="108" d="100"/>
          <a:sy n="108" d="100"/>
        </p:scale>
        <p:origin x="67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230FF1-8F31-4338-8B80-29FDA0F9567D}" type="datetimeFigureOut">
              <a:rPr lang="zh-CN" altLang="en-US" smtClean="0"/>
              <a:t>2021/9/3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DEBE84-E332-4AD4-9736-D4A03DF36B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32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5122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512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D0880E3C-0469-4C66-9419-66499A20F0D7}" type="slidenum">
              <a:rPr lang="zh-CN" altLang="en-US">
                <a:solidFill>
                  <a:prstClr val="black"/>
                </a:solidFill>
              </a:rPr>
              <a:pPr/>
              <a:t>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313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DEBE84-E332-4AD4-9736-D4A03DF36B7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6717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DEBE84-E332-4AD4-9736-D4A03DF36B7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7502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08718-A9AF-499F-9511-644957916679}" type="slidenum">
              <a:rPr lang="zh-CN" altLang="en-US">
                <a:solidFill>
                  <a:prstClr val="black"/>
                </a:solidFill>
              </a:rPr>
              <a:pPr/>
              <a:t>15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3005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435592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4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4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4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4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4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4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4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4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63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4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4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66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4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4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tags" Target="../tags/tag72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4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tags" Target="../tags/tag75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4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tags" Target="../tags/tag78.xml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4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4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tags" Target="../tags/tag84.xml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4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tags" Target="../tags/tag87.xml"/><Relationship Id="rId2" Type="http://schemas.openxmlformats.org/officeDocument/2006/relationships/tags" Target="../tags/tag86.xml"/><Relationship Id="rId1" Type="http://schemas.openxmlformats.org/officeDocument/2006/relationships/tags" Target="../tags/tag85.xml"/><Relationship Id="rId4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tags" Target="../tags/tag88.xml"/><Relationship Id="rId4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4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tags" Target="../tags/tag96.xml"/><Relationship Id="rId2" Type="http://schemas.openxmlformats.org/officeDocument/2006/relationships/tags" Target="../tags/tag95.xml"/><Relationship Id="rId1" Type="http://schemas.openxmlformats.org/officeDocument/2006/relationships/tags" Target="../tags/tag94.xml"/><Relationship Id="rId4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tags" Target="../tags/tag99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4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4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4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4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4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B469B59-8939-4E4D-A12D-F5A35669C25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7520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6878308-66DC-420E-A356-9D5E15CF4EF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6433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D3BD11F-E8F3-454D-B6D6-19863AE192C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50484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9CCFDCC-D99E-4387-A486-001A647663C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91772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4A2DF26-0005-42C2-90C2-757042C2B8B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22609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AB493F9-1779-47EE-9298-3AB07E2EA9A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90652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CDDF149-2884-46CC-827E-934EAE3755A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77487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E50DC7D-B5B7-47BC-B5C8-2EED1EA871F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11417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B469B59-8939-4E4D-A12D-F5A35669C25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74203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5519936" y="692697"/>
            <a:ext cx="980008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A9C793E-3B0D-4B86-A292-21E6E8BE40C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79221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79E4B71-F868-4653-A050-1D9167E774E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0852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5519936" y="692697"/>
            <a:ext cx="980008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A9C793E-3B0D-4B86-A292-21E6E8BE40C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19924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5C1BD75-05B6-4F0D-AB98-98B84E590DC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77962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F506C6B-28C5-438D-A7F9-86ACBBE01FF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95443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EC8511A-9735-4CF0-929A-737D69F9906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00737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63B636D-ED4F-4E56-B307-4151691526E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504188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2253866-3071-4149-927C-7848AF40C6C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51847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AB4190D-38E0-4335-986A-4ACBAB08325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43854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6878308-66DC-420E-A356-9D5E15CF4EF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0659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D3BD11F-E8F3-454D-B6D6-19863AE192C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61802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9CCFDCC-D99E-4387-A486-001A647663C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56610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4A2DF26-0005-42C2-90C2-757042C2B8B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0690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79E4B71-F868-4653-A050-1D9167E774E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3905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AB493F9-1779-47EE-9298-3AB07E2EA9A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39224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CDDF149-2884-46CC-827E-934EAE3755A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676354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92672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93600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52267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96246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89107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62412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72355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565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5C1BD75-05B6-4F0D-AB98-98B84E590DC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471397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8602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338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91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F506C6B-28C5-438D-A7F9-86ACBBE01FF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4080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EC8511A-9735-4CF0-929A-737D69F9906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3708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63B636D-ED4F-4E56-B307-4151691526E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010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2253866-3071-4149-927C-7848AF40C6C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5466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AB4190D-38E0-4335-986A-4ACBAB08325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2772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tags" Target="../tags/tag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ags" Target="../tags/tag1.xml"/><Relationship Id="rId38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37" Type="http://schemas.openxmlformats.org/officeDocument/2006/relationships/tags" Target="../tags/tag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ags" Target="../tags/tag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33"/>
            </p:custDataLst>
          </p:nvPr>
        </p:nvSpPr>
        <p:spPr bwMode="auto">
          <a:xfrm>
            <a:off x="669926" y="431800"/>
            <a:ext cx="10852151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600" tIns="38100" rIns="762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  <p:custDataLst>
              <p:tags r:id="rId34"/>
            </p:custDataLst>
          </p:nvPr>
        </p:nvSpPr>
        <p:spPr bwMode="auto">
          <a:xfrm>
            <a:off x="669926" y="1295402"/>
            <a:ext cx="10852151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600" tIns="0" rIns="8255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35"/>
            </p:custDataLst>
          </p:nvPr>
        </p:nvSpPr>
        <p:spPr>
          <a:xfrm>
            <a:off x="879475" y="6350002"/>
            <a:ext cx="2700339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noProof="1" smtClean="0">
                <a:solidFill>
                  <a:schemeClr val="tx1">
                    <a:tint val="75000"/>
                  </a:schemeClr>
                </a:solidFill>
                <a:latin typeface="Calibri" panose="020F050202020403020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  <a:ea typeface="宋体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36"/>
            </p:custDataLst>
          </p:nvPr>
        </p:nvSpPr>
        <p:spPr>
          <a:xfrm>
            <a:off x="4116389" y="6350002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 noProof="1" dirty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37"/>
            </p:custDataLst>
          </p:nvPr>
        </p:nvSpPr>
        <p:spPr>
          <a:xfrm>
            <a:off x="8610600" y="6350002"/>
            <a:ext cx="2700339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A511F9D-4596-4F3C-B62F-127D0A21A30C}" type="slidenum">
              <a:rPr lang="zh-CN" altLang="en-US">
                <a:latin typeface="Calibri" pitchFamily="34" charset="0"/>
                <a:ea typeface="宋体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zh-CN" altLang="en-US"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7" name="KSO_TEMPLATE" hidden="1"/>
          <p:cNvSpPr/>
          <p:nvPr>
            <p:custDataLst>
              <p:tags r:id="rId3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800" noProof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471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701" r:id="rId17"/>
    <p:sldLayoutId id="2147483702" r:id="rId18"/>
    <p:sldLayoutId id="2147483703" r:id="rId19"/>
    <p:sldLayoutId id="2147483704" r:id="rId20"/>
    <p:sldLayoutId id="2147483705" r:id="rId21"/>
    <p:sldLayoutId id="2147483706" r:id="rId22"/>
    <p:sldLayoutId id="2147483707" r:id="rId23"/>
    <p:sldLayoutId id="2147483708" r:id="rId24"/>
    <p:sldLayoutId id="2147483709" r:id="rId25"/>
    <p:sldLayoutId id="2147483710" r:id="rId26"/>
    <p:sldLayoutId id="2147483711" r:id="rId27"/>
    <p:sldLayoutId id="2147483712" r:id="rId28"/>
    <p:sldLayoutId id="2147483713" r:id="rId29"/>
    <p:sldLayoutId id="2147483714" r:id="rId30"/>
    <p:sldLayoutId id="2147483715" r:id="rId31"/>
  </p:sldLayoutIdLst>
  <p:txStyles>
    <p:titleStyle>
      <a:lvl1pPr algn="l" rtl="0" fontAlgn="base">
        <a:spcBef>
          <a:spcPct val="0"/>
        </a:spcBef>
        <a:spcAft>
          <a:spcPct val="0"/>
        </a:spcAft>
        <a:defRPr sz="2800" b="1" kern="1200" spc="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9pPr>
    </p:titleStyle>
    <p:bodyStyle>
      <a:lvl1pPr marL="2286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609725" algn="l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609725" algn="l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609725" algn="l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609725" algn="l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983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1524001" y="2132014"/>
            <a:ext cx="914399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6000" b="1" noProof="1"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</a:rPr>
              <a:t>爬山虎的脚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10439400" y="7421563"/>
            <a:ext cx="825104" cy="0"/>
          </a:xfrm>
          <a:prstGeom prst="line">
            <a:avLst/>
          </a:prstGeom>
          <a:ln>
            <a:solidFill>
              <a:srgbClr val="865B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文本框 70"/>
          <p:cNvSpPr txBox="1"/>
          <p:nvPr/>
        </p:nvSpPr>
        <p:spPr>
          <a:xfrm>
            <a:off x="2388394" y="838776"/>
            <a:ext cx="3262432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noProof="1"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</a:rPr>
              <a:t>部编版小学语文四年级</a:t>
            </a:r>
          </a:p>
        </p:txBody>
      </p:sp>
      <p:sp>
        <p:nvSpPr>
          <p:cNvPr id="77" name="TextBox 76"/>
          <p:cNvSpPr txBox="1">
            <a:spLocks noChangeArrowheads="1"/>
          </p:cNvSpPr>
          <p:nvPr/>
        </p:nvSpPr>
        <p:spPr bwMode="auto">
          <a:xfrm>
            <a:off x="5092898" y="3610769"/>
            <a:ext cx="198715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385723"/>
                </a:solidFill>
                <a:latin typeface="微软雅黑" pitchFamily="34" charset="-122"/>
              </a:rPr>
              <a:t>第一课时</a:t>
            </a:r>
          </a:p>
        </p:txBody>
      </p:sp>
      <p:sp>
        <p:nvSpPr>
          <p:cNvPr id="66" name="矩形 65"/>
          <p:cNvSpPr/>
          <p:nvPr/>
        </p:nvSpPr>
        <p:spPr>
          <a:xfrm>
            <a:off x="1524001" y="5697196"/>
            <a:ext cx="9143999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7147923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45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71" grpId="0"/>
      <p:bldP spid="7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43" y="288926"/>
            <a:ext cx="182614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noProof="1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</a:rPr>
              <a:t>课文讲解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701529" y="1697038"/>
            <a:ext cx="5380434" cy="2030412"/>
          </a:xfrm>
          <a:prstGeom prst="rect">
            <a:avLst/>
          </a:prstGeom>
          <a:noFill/>
          <a:ln w="9525">
            <a:solidFill>
              <a:srgbClr val="0070C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prstClr val="black"/>
                </a:solidFill>
                <a:latin typeface="微软雅黑" pitchFamily="34" charset="-122"/>
              </a:rPr>
              <a:t>要求：读准字音，读通句子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prstClr val="black"/>
                </a:solidFill>
                <a:latin typeface="微软雅黑" pitchFamily="34" charset="-122"/>
              </a:rPr>
              <a:t>思考：你觉得爬山虎的叶子美在什么地方？这是一种什么的美？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836069" y="3519489"/>
            <a:ext cx="524589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>
                <a:solidFill>
                  <a:srgbClr val="FF0000"/>
                </a:solidFill>
                <a:latin typeface="微软雅黑" pitchFamily="34" charset="-122"/>
              </a:rPr>
              <a:t>    </a:t>
            </a:r>
            <a:endParaRPr lang="zh-CN" altLang="en-US" sz="2800">
              <a:solidFill>
                <a:srgbClr val="FF0000"/>
              </a:solidFill>
              <a:latin typeface="微软雅黑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593183" y="1000126"/>
            <a:ext cx="350281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noProof="1">
                <a:solidFill>
                  <a:srgbClr val="FFC000"/>
                </a:solidFill>
                <a:latin typeface="微软雅黑" panose="020B0503020204020204" charset="-122"/>
              </a:rPr>
              <a:t>自由读第二</a:t>
            </a:r>
            <a:r>
              <a:rPr lang="zh-CN" altLang="en-US" sz="2800" b="1" noProof="1">
                <a:solidFill>
                  <a:srgbClr val="FFC000"/>
                </a:solidFill>
                <a:latin typeface="微软雅黑" panose="020B0503020204020204" charset="-122"/>
                <a:sym typeface="+mn-ea"/>
              </a:rPr>
              <a:t>自然</a:t>
            </a:r>
            <a:r>
              <a:rPr lang="zh-CN" altLang="en-US" sz="2800" b="1" noProof="1">
                <a:solidFill>
                  <a:srgbClr val="FFC000"/>
                </a:solidFill>
                <a:latin typeface="微软雅黑" panose="020B0503020204020204" charset="-122"/>
              </a:rPr>
              <a:t>段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696767" y="4124327"/>
            <a:ext cx="6132909" cy="2031325"/>
          </a:xfrm>
          <a:prstGeom prst="rect">
            <a:avLst/>
          </a:prstGeom>
          <a:noFill/>
          <a:ln w="9525">
            <a:solidFill>
              <a:srgbClr val="0070C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srgbClr val="FF0000"/>
                </a:solidFill>
                <a:latin typeface="微软雅黑" pitchFamily="34" charset="-122"/>
              </a:rPr>
              <a:t>     一阵风拂过，一墙的叶子漾起波纹，好看得很。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srgbClr val="FF0000"/>
                </a:solidFill>
                <a:latin typeface="微软雅黑" pitchFamily="34" charset="-122"/>
              </a:rPr>
              <a:t>是一种动态美。</a:t>
            </a:r>
          </a:p>
        </p:txBody>
      </p:sp>
    </p:spTree>
    <p:extLst>
      <p:ext uri="{BB962C8B-B14F-4D97-AF65-F5344CB8AC3E}">
        <p14:creationId xmlns:p14="http://schemas.microsoft.com/office/powerpoint/2010/main" val="2117019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/>
      <p:bldP spid="6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43" y="288926"/>
            <a:ext cx="182614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noProof="1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</a:rPr>
              <a:t>课文讲解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701529" y="1697039"/>
            <a:ext cx="5380434" cy="1200329"/>
          </a:xfrm>
          <a:prstGeom prst="rect">
            <a:avLst/>
          </a:prstGeom>
          <a:noFill/>
          <a:ln w="9525">
            <a:solidFill>
              <a:srgbClr val="0070C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prstClr val="black"/>
                </a:solidFill>
                <a:latin typeface="微软雅黑" pitchFamily="34" charset="-122"/>
              </a:rPr>
              <a:t>要求：读准字音，读通句子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prstClr val="black"/>
                </a:solidFill>
                <a:latin typeface="微软雅黑" pitchFamily="34" charset="-122"/>
              </a:rPr>
              <a:t>思考：还有哪句写出了叶子的静态美？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836070" y="3519488"/>
            <a:ext cx="6512719" cy="1754326"/>
          </a:xfrm>
          <a:prstGeom prst="rect">
            <a:avLst/>
          </a:prstGeom>
          <a:noFill/>
          <a:ln w="9525">
            <a:solidFill>
              <a:srgbClr val="0070C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</a:rPr>
              <a:t>       那些叶子绿得那么新鲜，看着非常舒服。叶尖一顺儿朝下，在墙上铺得那么均匀，没有重叠起来的，不留一点儿空隙。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593183" y="1000126"/>
            <a:ext cx="350281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noProof="1">
                <a:solidFill>
                  <a:srgbClr val="FFC000"/>
                </a:solidFill>
                <a:latin typeface="微软雅黑" panose="020B0503020204020204" charset="-122"/>
              </a:rPr>
              <a:t>自由读第二</a:t>
            </a:r>
            <a:r>
              <a:rPr lang="zh-CN" altLang="en-US" sz="2800" b="1" noProof="1">
                <a:solidFill>
                  <a:srgbClr val="FFC000"/>
                </a:solidFill>
                <a:latin typeface="微软雅黑" panose="020B0503020204020204" charset="-122"/>
                <a:sym typeface="+mn-ea"/>
              </a:rPr>
              <a:t>自然</a:t>
            </a:r>
            <a:r>
              <a:rPr lang="zh-CN" altLang="en-US" sz="2800" b="1" noProof="1">
                <a:solidFill>
                  <a:srgbClr val="FFC000"/>
                </a:solidFill>
                <a:latin typeface="微软雅黑" panose="020B0503020204020204" charset="-122"/>
              </a:rPr>
              <a:t>段</a:t>
            </a:r>
          </a:p>
        </p:txBody>
      </p:sp>
    </p:spTree>
    <p:extLst>
      <p:ext uri="{BB962C8B-B14F-4D97-AF65-F5344CB8AC3E}">
        <p14:creationId xmlns:p14="http://schemas.microsoft.com/office/powerpoint/2010/main" val="26464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43" y="288926"/>
            <a:ext cx="182614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noProof="1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</a:rPr>
              <a:t>课文讲解</a:t>
            </a:r>
          </a:p>
        </p:txBody>
      </p:sp>
      <p:sp>
        <p:nvSpPr>
          <p:cNvPr id="7" name="矩形 6"/>
          <p:cNvSpPr/>
          <p:nvPr/>
        </p:nvSpPr>
        <p:spPr>
          <a:xfrm>
            <a:off x="2088137" y="1064527"/>
            <a:ext cx="2698175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noProof="1">
                <a:solidFill>
                  <a:srgbClr val="FFC000"/>
                </a:solidFill>
                <a:latin typeface="微软雅黑" panose="020B0503020204020204" charset="-122"/>
              </a:rPr>
              <a:t>自读第二</a:t>
            </a:r>
            <a:r>
              <a:rPr lang="zh-CN" altLang="en-US" sz="2800" b="1" noProof="1">
                <a:solidFill>
                  <a:srgbClr val="FFC000"/>
                </a:solidFill>
                <a:latin typeface="微软雅黑" panose="020B0503020204020204" charset="-122"/>
                <a:sym typeface="+mn-ea"/>
              </a:rPr>
              <a:t>自然</a:t>
            </a:r>
            <a:r>
              <a:rPr lang="zh-CN" altLang="en-US" sz="2800" b="1" noProof="1">
                <a:solidFill>
                  <a:srgbClr val="FFC000"/>
                </a:solidFill>
                <a:latin typeface="微软雅黑" panose="020B0503020204020204" charset="-122"/>
              </a:rPr>
              <a:t>段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306242" y="1758951"/>
            <a:ext cx="6444853" cy="1384995"/>
          </a:xfrm>
          <a:prstGeom prst="rect">
            <a:avLst/>
          </a:prstGeom>
          <a:noFill/>
          <a:ln w="12700">
            <a:solidFill>
              <a:srgbClr val="00B0F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prstClr val="black"/>
                </a:solidFill>
                <a:latin typeface="微软雅黑" pitchFamily="34" charset="-122"/>
              </a:rPr>
              <a:t>思考：</a:t>
            </a:r>
            <a:r>
              <a:rPr lang="zh-CN" altLang="zh-CN" sz="2800">
                <a:solidFill>
                  <a:prstClr val="black"/>
                </a:solidFill>
                <a:latin typeface="微软雅黑" pitchFamily="34" charset="-122"/>
              </a:rPr>
              <a:t>为什么觉得这样的叶子给人以美的享受？</a:t>
            </a: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2306242" y="3589338"/>
            <a:ext cx="7030118" cy="646112"/>
          </a:xfrm>
          <a:prstGeom prst="rect">
            <a:avLst/>
          </a:prstGeom>
          <a:noFill/>
          <a:ln w="12700">
            <a:solidFill>
              <a:srgbClr val="00B0F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zh-CN" sz="2400">
              <a:solidFill>
                <a:srgbClr val="5B9BD5"/>
              </a:solidFill>
              <a:latin typeface="微软雅黑" pitchFamily="34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306240" y="3651252"/>
            <a:ext cx="703011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 dirty="0">
                <a:solidFill>
                  <a:srgbClr val="FF0000"/>
                </a:solidFill>
                <a:latin typeface="微软雅黑" pitchFamily="34" charset="-122"/>
              </a:rPr>
              <a:t>      </a:t>
            </a:r>
            <a:r>
              <a:rPr lang="zh-CN" altLang="zh-CN" sz="2800" dirty="0">
                <a:solidFill>
                  <a:srgbClr val="FF0000"/>
                </a:solidFill>
                <a:latin typeface="微软雅黑" pitchFamily="34" charset="-122"/>
              </a:rPr>
              <a:t>绿得新鲜，铺得均匀，排列整齐不重叠。</a:t>
            </a:r>
            <a:endParaRPr lang="zh-CN" altLang="en-US" sz="2800" dirty="0">
              <a:solidFill>
                <a:srgbClr val="FF0000"/>
              </a:solidFill>
              <a:latin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1810368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43" y="288926"/>
            <a:ext cx="182614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noProof="1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</a:rPr>
              <a:t>课文讲解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301480" y="1993902"/>
            <a:ext cx="4498181" cy="2030413"/>
          </a:xfrm>
          <a:prstGeom prst="rect">
            <a:avLst/>
          </a:prstGeom>
          <a:noFill/>
          <a:ln w="12700">
            <a:solidFill>
              <a:srgbClr val="00B0F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prstClr val="black"/>
                </a:solidFill>
                <a:latin typeface="微软雅黑" pitchFamily="34" charset="-122"/>
              </a:rPr>
              <a:t>观察叶子中，叶圣陶爷爷还观察到了叶子颜色的变化，叶子的颜色是怎么变化的？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301479" y="4103688"/>
            <a:ext cx="4165997" cy="2030412"/>
          </a:xfrm>
          <a:prstGeom prst="rect">
            <a:avLst/>
          </a:prstGeom>
          <a:noFill/>
          <a:ln w="9525">
            <a:solidFill>
              <a:srgbClr val="0070C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rgbClr val="FF0000"/>
                </a:solidFill>
                <a:latin typeface="微软雅黑" pitchFamily="34" charset="-122"/>
              </a:rPr>
              <a:t>       刚长出来的叶子是嫩红的，没过几天是嫩绿的，长大的叶子绿得很新鲜。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302670" y="1069975"/>
            <a:ext cx="749617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noProof="1">
                <a:solidFill>
                  <a:srgbClr val="FFC000"/>
                </a:solidFill>
                <a:latin typeface="微软雅黑" panose="020B0503020204020204" charset="-122"/>
              </a:rPr>
              <a:t>自由读第二</a:t>
            </a:r>
            <a:r>
              <a:rPr lang="zh-CN" altLang="en-US" sz="3200" b="1" noProof="1">
                <a:solidFill>
                  <a:srgbClr val="FFC000"/>
                </a:solidFill>
                <a:latin typeface="微软雅黑" panose="020B0503020204020204" charset="-122"/>
                <a:sym typeface="+mn-ea"/>
              </a:rPr>
              <a:t>自然</a:t>
            </a:r>
            <a:r>
              <a:rPr lang="zh-CN" altLang="en-US" sz="3200" b="1" noProof="1">
                <a:solidFill>
                  <a:srgbClr val="FFC000"/>
                </a:solidFill>
                <a:latin typeface="微软雅黑" panose="020B0503020204020204" charset="-122"/>
              </a:rPr>
              <a:t>段</a:t>
            </a:r>
          </a:p>
        </p:txBody>
      </p:sp>
      <p:pic>
        <p:nvPicPr>
          <p:cNvPr id="1741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8754" y="1300165"/>
            <a:ext cx="2434828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5" descr="https://timgsa.baidu.com/timg?image&amp;quality=80&amp;size=b9999_10000&amp;sec=1525281180144&amp;di=954580243c246e930a620f33c43134b1&amp;imgtype=0&amp;src=http%3A%2F%2Fimg.zcool.cn%2Fcommunity%2F01ac84592198bea801216a3eaa0de6.png%401280w_1l_2o_100sh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0420" y="3857627"/>
            <a:ext cx="2434829" cy="236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338567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43" y="288926"/>
            <a:ext cx="182614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noProof="1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</a:rPr>
              <a:t>课文讲解</a:t>
            </a:r>
          </a:p>
        </p:txBody>
      </p:sp>
      <p:sp>
        <p:nvSpPr>
          <p:cNvPr id="7" name="矩形 6"/>
          <p:cNvSpPr/>
          <p:nvPr/>
        </p:nvSpPr>
        <p:spPr>
          <a:xfrm>
            <a:off x="1976694" y="1064527"/>
            <a:ext cx="2698175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noProof="1">
                <a:solidFill>
                  <a:srgbClr val="FFC000"/>
                </a:solidFill>
                <a:latin typeface="微软雅黑" panose="020B0503020204020204" charset="-122"/>
              </a:rPr>
              <a:t>自读第二</a:t>
            </a:r>
            <a:r>
              <a:rPr lang="zh-CN" altLang="en-US" sz="2800" b="1" noProof="1">
                <a:solidFill>
                  <a:srgbClr val="FFC000"/>
                </a:solidFill>
                <a:latin typeface="微软雅黑" panose="020B0503020204020204" charset="-122"/>
                <a:sym typeface="+mn-ea"/>
              </a:rPr>
              <a:t>自然</a:t>
            </a:r>
            <a:r>
              <a:rPr lang="zh-CN" altLang="en-US" sz="2800" b="1" noProof="1">
                <a:solidFill>
                  <a:srgbClr val="FFC000"/>
                </a:solidFill>
                <a:latin typeface="微软雅黑" panose="020B0503020204020204" charset="-122"/>
              </a:rPr>
              <a:t>段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306242" y="1758952"/>
            <a:ext cx="5769769" cy="1382713"/>
          </a:xfrm>
          <a:prstGeom prst="rect">
            <a:avLst/>
          </a:prstGeom>
          <a:noFill/>
          <a:ln w="12700">
            <a:solidFill>
              <a:srgbClr val="00B0F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prstClr val="black"/>
                </a:solidFill>
                <a:latin typeface="微软雅黑" pitchFamily="34" charset="-122"/>
              </a:rPr>
              <a:t>思考：</a:t>
            </a:r>
            <a:r>
              <a:rPr lang="zh-CN" altLang="zh-CN" sz="2800">
                <a:solidFill>
                  <a:prstClr val="black"/>
                </a:solidFill>
                <a:latin typeface="微软雅黑" pitchFamily="34" charset="-122"/>
              </a:rPr>
              <a:t>作者为什么把叶子写的这么美呢？</a:t>
            </a:r>
            <a:r>
              <a:rPr lang="zh-CN" altLang="en-US" sz="2800">
                <a:solidFill>
                  <a:prstClr val="black"/>
                </a:solidFill>
                <a:latin typeface="微软雅黑" pitchFamily="34" charset="-122"/>
              </a:rPr>
              <a:t>对你有什么启发？</a:t>
            </a:r>
            <a:endParaRPr lang="en-US" altLang="zh-CN" sz="2800">
              <a:solidFill>
                <a:prstClr val="black"/>
              </a:solidFill>
              <a:latin typeface="微软雅黑" pitchFamily="34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346723" y="3632202"/>
            <a:ext cx="5618559" cy="2031325"/>
          </a:xfrm>
          <a:prstGeom prst="rect">
            <a:avLst/>
          </a:prstGeom>
          <a:noFill/>
          <a:ln w="9525">
            <a:solidFill>
              <a:srgbClr val="0070C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rgbClr val="FF0000"/>
                </a:solidFill>
                <a:latin typeface="微软雅黑" pitchFamily="34" charset="-122"/>
              </a:rPr>
              <a:t>      认真观察，我们要学习作者认真仔细的观察事物的方法，养成良好的观察习惯。</a:t>
            </a:r>
          </a:p>
        </p:txBody>
      </p:sp>
    </p:spTree>
    <p:extLst>
      <p:ext uri="{BB962C8B-B14F-4D97-AF65-F5344CB8AC3E}">
        <p14:creationId xmlns:p14="http://schemas.microsoft.com/office/powerpoint/2010/main" val="18005137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 animBg="1"/>
      <p:bldP spid="6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文本框 1"/>
          <p:cNvSpPr txBox="1">
            <a:spLocks noChangeArrowheads="1"/>
          </p:cNvSpPr>
          <p:nvPr/>
        </p:nvSpPr>
        <p:spPr bwMode="auto">
          <a:xfrm>
            <a:off x="2721769" y="565150"/>
            <a:ext cx="2240756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prstClr val="black"/>
                </a:solidFill>
                <a:latin typeface="微软雅黑" pitchFamily="34" charset="-122"/>
              </a:rPr>
              <a:t>课堂小练</a:t>
            </a: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2396728" y="1825625"/>
            <a:ext cx="6434138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prstClr val="black"/>
                </a:solidFill>
                <a:latin typeface="微软雅黑" pitchFamily="34" charset="-122"/>
              </a:rPr>
              <a:t> </a:t>
            </a:r>
          </a:p>
        </p:txBody>
      </p:sp>
      <p:sp>
        <p:nvSpPr>
          <p:cNvPr id="19459" name="矩形 6"/>
          <p:cNvSpPr>
            <a:spLocks noChangeArrowheads="1"/>
          </p:cNvSpPr>
          <p:nvPr/>
        </p:nvSpPr>
        <p:spPr bwMode="auto">
          <a:xfrm>
            <a:off x="2628463" y="1543257"/>
            <a:ext cx="6313374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prstClr val="black"/>
                </a:solidFill>
                <a:latin typeface="微软雅黑" pitchFamily="34" charset="-122"/>
              </a:rPr>
              <a:t>       爬山虎刚长出来的叶子是（         ），不几天叶子</a:t>
            </a:r>
            <a:r>
              <a:rPr lang="zh-CN" altLang="en-US" sz="2400" dirty="0">
                <a:solidFill>
                  <a:prstClr val="black"/>
                </a:solidFill>
                <a:latin typeface="微软雅黑" pitchFamily="34" charset="-122"/>
                <a:sym typeface="宋体" pitchFamily="2" charset="-122"/>
              </a:rPr>
              <a:t>长大，就</a:t>
            </a:r>
            <a:r>
              <a:rPr lang="zh-CN" altLang="en-US" sz="2400" dirty="0">
                <a:solidFill>
                  <a:prstClr val="black"/>
                </a:solidFill>
                <a:latin typeface="微软雅黑" pitchFamily="34" charset="-122"/>
              </a:rPr>
              <a:t>变成（           ），爬山虎的嫩叶，不大（              ），引人注意的是长大了的叶子。那些叶子绿得那么（        ），看着非常（           ）。叶尖（                ），在墙上铺得那么（        ），没有（               ），也不留一点儿（     ）。 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948608" y="1695421"/>
            <a:ext cx="129182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rgbClr val="FF0000"/>
                </a:solidFill>
                <a:latin typeface="微软雅黑" pitchFamily="34" charset="-122"/>
              </a:rPr>
              <a:t>嫩红的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143569" y="2232053"/>
            <a:ext cx="13192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rgbClr val="FF0000"/>
                </a:solidFill>
                <a:latin typeface="微软雅黑" pitchFamily="34" charset="-122"/>
              </a:rPr>
              <a:t>嫩绿的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885412" y="2787561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rgbClr val="FF0000"/>
                </a:solidFill>
                <a:latin typeface="微软雅黑" pitchFamily="34" charset="-122"/>
              </a:rPr>
              <a:t>引人注意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594522" y="3362102"/>
            <a:ext cx="77390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rgbClr val="FF0000"/>
                </a:solidFill>
                <a:latin typeface="微软雅黑" pitchFamily="34" charset="-122"/>
              </a:rPr>
              <a:t>新鲜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782239" y="3907954"/>
            <a:ext cx="170616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rgbClr val="FF0000"/>
                </a:solidFill>
                <a:latin typeface="微软雅黑" pitchFamily="34" charset="-122"/>
              </a:rPr>
              <a:t>一顺儿朝下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803175" y="4981671"/>
            <a:ext cx="9001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rgbClr val="FF0000"/>
                </a:solidFill>
                <a:latin typeface="微软雅黑" pitchFamily="34" charset="-122"/>
              </a:rPr>
              <a:t>  空隙   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318398" y="3843046"/>
            <a:ext cx="77390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rgbClr val="FF0000"/>
                </a:solidFill>
                <a:latin typeface="微软雅黑" pitchFamily="34" charset="-122"/>
              </a:rPr>
              <a:t>舒服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034904" y="4951713"/>
            <a:ext cx="167044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rgbClr val="FF0000"/>
                </a:solidFill>
                <a:latin typeface="微软雅黑" pitchFamily="34" charset="-122"/>
              </a:rPr>
              <a:t>重叠起来的  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5077242" y="4392815"/>
            <a:ext cx="77390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rgbClr val="FF0000"/>
                </a:solidFill>
                <a:latin typeface="微软雅黑" pitchFamily="34" charset="-122"/>
              </a:rPr>
              <a:t> 均匀</a:t>
            </a:r>
          </a:p>
        </p:txBody>
      </p:sp>
    </p:spTree>
    <p:extLst>
      <p:ext uri="{BB962C8B-B14F-4D97-AF65-F5344CB8AC3E}">
        <p14:creationId xmlns:p14="http://schemas.microsoft.com/office/powerpoint/2010/main" val="296165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8" grpId="0"/>
      <p:bldP spid="9" grpId="0"/>
      <p:bldP spid="10" grpId="0"/>
      <p:bldP spid="11" grpId="0"/>
      <p:bldP spid="13" grpId="0"/>
      <p:bldP spid="16" grpId="0"/>
      <p:bldP spid="17" grpId="0"/>
      <p:bldP spid="18" grpId="0"/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3281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矩形 170"/>
          <p:cNvSpPr/>
          <p:nvPr/>
        </p:nvSpPr>
        <p:spPr>
          <a:xfrm>
            <a:off x="2222443" y="288926"/>
            <a:ext cx="182614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noProof="1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</a:rPr>
              <a:t>引入新课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415480" y="1497014"/>
            <a:ext cx="4774580" cy="5155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ts val="66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2400" dirty="0">
                <a:solidFill>
                  <a:prstClr val="black"/>
                </a:solidFill>
                <a:latin typeface="Calibri" pitchFamily="34" charset="0"/>
                <a:ea typeface="宋体" pitchFamily="2" charset="-122"/>
              </a:rPr>
              <a:t> </a:t>
            </a:r>
            <a:r>
              <a:rPr lang="en-US" altLang="zh-CN" sz="2400" dirty="0">
                <a:solidFill>
                  <a:prstClr val="black"/>
                </a:solidFill>
                <a:latin typeface="Calibri" pitchFamily="34" charset="0"/>
                <a:ea typeface="宋体" pitchFamily="2" charset="-122"/>
              </a:rPr>
              <a:t>      </a:t>
            </a:r>
            <a:r>
              <a:rPr lang="zh-CN" altLang="zh-CN" sz="2000" dirty="0">
                <a:solidFill>
                  <a:srgbClr val="FF0000"/>
                </a:solidFill>
                <a:latin typeface="微软雅黑" pitchFamily="34" charset="-122"/>
              </a:rPr>
              <a:t>大自然是一个奇妙的世界，日月星辰、风雨雷电、花草树木、鸟兽虫鱼，真是色彩斑斓，奇妙无穷啊</a:t>
            </a:r>
            <a:r>
              <a:rPr lang="en-US" altLang="zh-CN" sz="2000" dirty="0">
                <a:solidFill>
                  <a:srgbClr val="FF0000"/>
                </a:solidFill>
                <a:latin typeface="微软雅黑" pitchFamily="34" charset="-122"/>
              </a:rPr>
              <a:t>!</a:t>
            </a:r>
            <a:r>
              <a:rPr lang="zh-CN" altLang="zh-CN" sz="2000" dirty="0">
                <a:solidFill>
                  <a:srgbClr val="FF0000"/>
                </a:solidFill>
                <a:latin typeface="微软雅黑" pitchFamily="34" charset="-122"/>
              </a:rPr>
              <a:t>这节课老师要和大家一起走近大作家叶圣陶的《爬山虎的脚》，去了解爬山虎，欣赏爬山虎。</a:t>
            </a:r>
            <a:endParaRPr lang="zh-CN" altLang="en-US" sz="2000" dirty="0">
              <a:solidFill>
                <a:srgbClr val="FF0000"/>
              </a:solidFill>
              <a:latin typeface="微软雅黑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3600" dirty="0">
              <a:solidFill>
                <a:srgbClr val="FF0000"/>
              </a:solidFill>
              <a:latin typeface="微软雅黑" pitchFamily="34" charset="-122"/>
            </a:endParaRPr>
          </a:p>
        </p:txBody>
      </p:sp>
      <p:sp>
        <p:nvSpPr>
          <p:cNvPr id="6147" name="AutoShape 2" descr="爬山虎"/>
          <p:cNvSpPr>
            <a:spLocks noChangeAspect="1" noChangeArrowheads="1"/>
          </p:cNvSpPr>
          <p:nvPr/>
        </p:nvSpPr>
        <p:spPr bwMode="auto">
          <a:xfrm>
            <a:off x="1640681" y="-144463"/>
            <a:ext cx="2286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  <a:latin typeface="Calibri" pitchFamily="34" charset="0"/>
              <a:ea typeface="宋体" pitchFamily="2" charset="-122"/>
            </a:endParaRPr>
          </a:p>
        </p:txBody>
      </p:sp>
      <p:pic>
        <p:nvPicPr>
          <p:cNvPr id="6148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0056" y="1844824"/>
            <a:ext cx="3614738" cy="386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5375920" y="288926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84304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矩形 170"/>
          <p:cNvSpPr/>
          <p:nvPr/>
        </p:nvSpPr>
        <p:spPr>
          <a:xfrm>
            <a:off x="2222443" y="288926"/>
            <a:ext cx="182614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noProof="1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</a:rPr>
              <a:t>引入新课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869282" y="1377950"/>
            <a:ext cx="4500564" cy="5155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ts val="66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prstClr val="black"/>
                </a:solidFill>
                <a:latin typeface="微软雅黑" pitchFamily="34" charset="-122"/>
              </a:rPr>
              <a:t>      爬山虎，亦称“巴山虎”“地锦”“常青藤”，葡萄科植物。夏季开花，花小，黄绿色，浆果紫黑色。常攀缘在墙壁或岩石上，广见于我国各地。</a:t>
            </a:r>
            <a:endParaRPr lang="zh-CN" altLang="en-US" sz="2000" dirty="0">
              <a:solidFill>
                <a:prstClr val="black"/>
              </a:solidFill>
              <a:latin typeface="微软雅黑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3600" dirty="0">
              <a:solidFill>
                <a:prstClr val="black"/>
              </a:solidFill>
              <a:latin typeface="微软雅黑" pitchFamily="34" charset="-122"/>
            </a:endParaRPr>
          </a:p>
        </p:txBody>
      </p:sp>
      <p:sp>
        <p:nvSpPr>
          <p:cNvPr id="7171" name="AutoShape 2" descr="爬山虎"/>
          <p:cNvSpPr>
            <a:spLocks noChangeAspect="1" noChangeArrowheads="1"/>
          </p:cNvSpPr>
          <p:nvPr/>
        </p:nvSpPr>
        <p:spPr bwMode="auto">
          <a:xfrm>
            <a:off x="1640681" y="-144463"/>
            <a:ext cx="2286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  <a:latin typeface="Calibri" pitchFamily="34" charset="0"/>
              <a:ea typeface="宋体" pitchFamily="2" charset="-122"/>
            </a:endParaRPr>
          </a:p>
        </p:txBody>
      </p:sp>
      <p:pic>
        <p:nvPicPr>
          <p:cNvPr id="7172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1314" y="1800225"/>
            <a:ext cx="3613547" cy="386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TextBox 5"/>
          <p:cNvSpPr txBox="1">
            <a:spLocks noChangeArrowheads="1"/>
          </p:cNvSpPr>
          <p:nvPr/>
        </p:nvSpPr>
        <p:spPr bwMode="auto">
          <a:xfrm>
            <a:off x="2289572" y="979490"/>
            <a:ext cx="2313384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C000"/>
                </a:solidFill>
                <a:latin typeface="微软雅黑" pitchFamily="34" charset="-122"/>
              </a:rPr>
              <a:t>爬山虎简介</a:t>
            </a:r>
          </a:p>
        </p:txBody>
      </p:sp>
    </p:spTree>
    <p:extLst>
      <p:ext uri="{BB962C8B-B14F-4D97-AF65-F5344CB8AC3E}">
        <p14:creationId xmlns:p14="http://schemas.microsoft.com/office/powerpoint/2010/main" val="392565586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矩形 170"/>
          <p:cNvSpPr/>
          <p:nvPr/>
        </p:nvSpPr>
        <p:spPr>
          <a:xfrm>
            <a:off x="2222443" y="288926"/>
            <a:ext cx="182614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noProof="1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</a:rPr>
              <a:t>引入新课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7959330" y="2122490"/>
            <a:ext cx="639365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rgbClr val="0070C0"/>
                </a:solidFill>
                <a:latin typeface="微软雅黑" pitchFamily="34" charset="-122"/>
              </a:rPr>
              <a:t>      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5126830" y="873700"/>
            <a:ext cx="5139954" cy="517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ts val="66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dirty="0">
                <a:solidFill>
                  <a:prstClr val="black"/>
                </a:solidFill>
                <a:latin typeface="微软雅黑" pitchFamily="34" charset="-122"/>
              </a:rPr>
              <a:t>叶圣陶（1894—1988），</a:t>
            </a:r>
            <a:r>
              <a:rPr lang="en-US" altLang="zh-CN" sz="2400" dirty="0" err="1">
                <a:solidFill>
                  <a:prstClr val="black"/>
                </a:solidFill>
                <a:latin typeface="微软雅黑" pitchFamily="34" charset="-122"/>
              </a:rPr>
              <a:t>原名叶绍钧、字秉臣、圣陶，江苏苏州</a:t>
            </a:r>
            <a:r>
              <a:rPr lang="zh-CN" altLang="en-US" sz="2400" dirty="0">
                <a:solidFill>
                  <a:prstClr val="black"/>
                </a:solidFill>
                <a:latin typeface="微软雅黑" pitchFamily="34" charset="-122"/>
              </a:rPr>
              <a:t>人</a:t>
            </a:r>
            <a:r>
              <a:rPr lang="en-US" altLang="zh-CN" sz="2400" dirty="0">
                <a:solidFill>
                  <a:prstClr val="black"/>
                </a:solidFill>
                <a:latin typeface="微软雅黑" pitchFamily="34" charset="-122"/>
              </a:rPr>
              <a:t>，</a:t>
            </a:r>
            <a:r>
              <a:rPr lang="en-US" altLang="zh-CN" sz="2400" dirty="0" err="1">
                <a:solidFill>
                  <a:srgbClr val="FF0000"/>
                </a:solidFill>
                <a:latin typeface="微软雅黑" pitchFamily="34" charset="-122"/>
              </a:rPr>
              <a:t>现代作家、教育家</a:t>
            </a:r>
            <a:r>
              <a:rPr lang="en-US" altLang="zh-CN" sz="2400" dirty="0" err="1">
                <a:solidFill>
                  <a:prstClr val="black"/>
                </a:solidFill>
                <a:latin typeface="微软雅黑" pitchFamily="34" charset="-122"/>
              </a:rPr>
              <a:t>、文学出版家和社会活动家，有“优秀的语言艺术家”之称。童话故事</a:t>
            </a:r>
            <a:r>
              <a:rPr lang="en-US" altLang="zh-CN" sz="2400" dirty="0" err="1">
                <a:solidFill>
                  <a:srgbClr val="FF0000"/>
                </a:solidFill>
                <a:latin typeface="微软雅黑" pitchFamily="34" charset="-122"/>
              </a:rPr>
              <a:t>《稻草人</a:t>
            </a:r>
            <a:r>
              <a:rPr lang="en-US" altLang="zh-CN" sz="2400" dirty="0">
                <a:solidFill>
                  <a:srgbClr val="FF0000"/>
                </a:solidFill>
                <a:latin typeface="微软雅黑" pitchFamily="34" charset="-122"/>
              </a:rPr>
              <a:t>》</a:t>
            </a:r>
            <a:r>
              <a:rPr lang="zh-CN" altLang="en-US" sz="2400" dirty="0">
                <a:solidFill>
                  <a:prstClr val="black"/>
                </a:solidFill>
                <a:latin typeface="微软雅黑" pitchFamily="34" charset="-122"/>
              </a:rPr>
              <a:t>，长篇小说</a:t>
            </a:r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</a:rPr>
              <a:t>《倪焕之》</a:t>
            </a:r>
            <a:r>
              <a:rPr lang="zh-CN" altLang="en-US" sz="2400" dirty="0">
                <a:solidFill>
                  <a:prstClr val="black"/>
                </a:solidFill>
                <a:latin typeface="微软雅黑" pitchFamily="34" charset="-122"/>
              </a:rPr>
              <a:t>。</a:t>
            </a:r>
          </a:p>
        </p:txBody>
      </p:sp>
      <p:sp>
        <p:nvSpPr>
          <p:cNvPr id="8196" name="文本框 6"/>
          <p:cNvSpPr txBox="1">
            <a:spLocks noChangeArrowheads="1"/>
          </p:cNvSpPr>
          <p:nvPr/>
        </p:nvSpPr>
        <p:spPr bwMode="auto">
          <a:xfrm>
            <a:off x="2976563" y="5646739"/>
            <a:ext cx="141577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>
                <a:solidFill>
                  <a:srgbClr val="5B9BD5"/>
                </a:solidFill>
                <a:latin typeface="微软雅黑" pitchFamily="34" charset="-122"/>
                <a:sym typeface="宋体" pitchFamily="2" charset="-122"/>
              </a:rPr>
              <a:t>叶圣陶</a:t>
            </a:r>
          </a:p>
        </p:txBody>
      </p:sp>
      <p:pic>
        <p:nvPicPr>
          <p:cNvPr id="8197" name="图片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3385" y="1327150"/>
            <a:ext cx="2578894" cy="420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75739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427626" y="288926"/>
            <a:ext cx="1415773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noProof="1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</a:rPr>
              <a:t>我会认</a:t>
            </a:r>
          </a:p>
        </p:txBody>
      </p:sp>
      <p:grpSp>
        <p:nvGrpSpPr>
          <p:cNvPr id="9218" name="组合 13"/>
          <p:cNvGrpSpPr>
            <a:grpSpLocks/>
          </p:cNvGrpSpPr>
          <p:nvPr/>
        </p:nvGrpSpPr>
        <p:grpSpPr bwMode="auto">
          <a:xfrm>
            <a:off x="2563417" y="2862265"/>
            <a:ext cx="5175647" cy="1362075"/>
            <a:chOff x="1076432" y="1897149"/>
            <a:chExt cx="6900830" cy="1362771"/>
          </a:xfrm>
        </p:grpSpPr>
        <p:pic>
          <p:nvPicPr>
            <p:cNvPr id="9219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6432" y="1897151"/>
              <a:ext cx="1380166" cy="1362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0" name="图片 4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6598" y="1897150"/>
              <a:ext cx="1380166" cy="1362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1" name="图片 5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36764" y="1897149"/>
              <a:ext cx="1380166" cy="1362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2" name="图片 6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6930" y="1897149"/>
              <a:ext cx="1380166" cy="1362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3" name="图片 7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97096" y="1897149"/>
              <a:ext cx="1380166" cy="1362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9224" name="图片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73767" y="3735388"/>
            <a:ext cx="1514475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2646760" y="2901950"/>
            <a:ext cx="739378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8000">
                <a:solidFill>
                  <a:prstClr val="black"/>
                </a:solidFill>
                <a:latin typeface="微软雅黑" pitchFamily="34" charset="-122"/>
              </a:rPr>
              <a:t>均</a:t>
            </a: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3667125" y="2901950"/>
            <a:ext cx="738188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8000">
                <a:solidFill>
                  <a:prstClr val="black"/>
                </a:solidFill>
                <a:latin typeface="微软雅黑" pitchFamily="34" charset="-122"/>
              </a:rPr>
              <a:t>柄</a:t>
            </a:r>
          </a:p>
        </p:txBody>
      </p:sp>
      <p:sp>
        <p:nvSpPr>
          <p:cNvPr id="29" name="文本框 28"/>
          <p:cNvSpPr txBox="1">
            <a:spLocks noChangeArrowheads="1"/>
          </p:cNvSpPr>
          <p:nvPr/>
        </p:nvSpPr>
        <p:spPr bwMode="auto">
          <a:xfrm>
            <a:off x="4689873" y="2882900"/>
            <a:ext cx="739378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8000">
                <a:solidFill>
                  <a:prstClr val="black"/>
                </a:solidFill>
                <a:latin typeface="微软雅黑" pitchFamily="34" charset="-122"/>
              </a:rPr>
              <a:t>蜗</a:t>
            </a:r>
          </a:p>
        </p:txBody>
      </p:sp>
      <p:sp>
        <p:nvSpPr>
          <p:cNvPr id="32" name="文本框 31"/>
          <p:cNvSpPr txBox="1">
            <a:spLocks noChangeArrowheads="1"/>
          </p:cNvSpPr>
          <p:nvPr/>
        </p:nvSpPr>
        <p:spPr bwMode="auto">
          <a:xfrm>
            <a:off x="5726906" y="2862265"/>
            <a:ext cx="829866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8000">
                <a:solidFill>
                  <a:prstClr val="black"/>
                </a:solidFill>
                <a:latin typeface="微软雅黑" pitchFamily="34" charset="-122"/>
              </a:rPr>
              <a:t>曲</a:t>
            </a:r>
          </a:p>
        </p:txBody>
      </p:sp>
      <p:sp>
        <p:nvSpPr>
          <p:cNvPr id="34" name="文本框 33"/>
          <p:cNvSpPr txBox="1">
            <a:spLocks noChangeArrowheads="1"/>
          </p:cNvSpPr>
          <p:nvPr/>
        </p:nvSpPr>
        <p:spPr bwMode="auto">
          <a:xfrm>
            <a:off x="6791326" y="2882900"/>
            <a:ext cx="739379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8000">
                <a:solidFill>
                  <a:prstClr val="black"/>
                </a:solidFill>
                <a:latin typeface="微软雅黑" pitchFamily="34" charset="-122"/>
              </a:rPr>
              <a:t>萎</a:t>
            </a:r>
          </a:p>
        </p:txBody>
      </p:sp>
      <p:sp>
        <p:nvSpPr>
          <p:cNvPr id="35" name="文本框 34"/>
          <p:cNvSpPr txBox="1">
            <a:spLocks noChangeArrowheads="1"/>
          </p:cNvSpPr>
          <p:nvPr/>
        </p:nvSpPr>
        <p:spPr bwMode="auto">
          <a:xfrm>
            <a:off x="2500313" y="2101850"/>
            <a:ext cx="559712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4000" b="1">
                <a:solidFill>
                  <a:srgbClr val="FF0000"/>
                </a:solidFill>
                <a:latin typeface="GB Pinyinok-B"/>
                <a:ea typeface="GB Pinyinok-B"/>
                <a:cs typeface="GB Pinyinok-B"/>
              </a:rPr>
              <a:t>  jūn  bǐng  wō   qū   wěi</a:t>
            </a:r>
          </a:p>
        </p:txBody>
      </p:sp>
    </p:spTree>
    <p:extLst>
      <p:ext uri="{BB962C8B-B14F-4D97-AF65-F5344CB8AC3E}">
        <p14:creationId xmlns:p14="http://schemas.microsoft.com/office/powerpoint/2010/main" val="95034509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2" grpId="0"/>
      <p:bldP spid="32" grpId="0"/>
      <p:bldP spid="34" grpId="0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图片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9015412" y="3763963"/>
            <a:ext cx="1510904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2351426" y="322264"/>
            <a:ext cx="1415772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noProof="1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</a:rPr>
              <a:t>我会认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953942" y="2711450"/>
            <a:ext cx="964406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5400">
                <a:solidFill>
                  <a:prstClr val="black"/>
                </a:solidFill>
                <a:latin typeface="微软雅黑" pitchFamily="34" charset="-122"/>
              </a:rPr>
              <a:t>曲</a:t>
            </a:r>
          </a:p>
        </p:txBody>
      </p:sp>
      <p:sp>
        <p:nvSpPr>
          <p:cNvPr id="6" name="左大括号 5"/>
          <p:cNvSpPr/>
          <p:nvPr/>
        </p:nvSpPr>
        <p:spPr>
          <a:xfrm>
            <a:off x="3743326" y="1812925"/>
            <a:ext cx="588169" cy="2717800"/>
          </a:xfrm>
          <a:prstGeom prst="lef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zh-CN" altLang="en-US" noProof="1">
              <a:solidFill>
                <a:prstClr val="black"/>
              </a:solidFill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4629151" y="1682750"/>
            <a:ext cx="333905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5400" dirty="0" err="1">
                <a:solidFill>
                  <a:srgbClr val="FF0000"/>
                </a:solidFill>
                <a:latin typeface="微软雅黑" pitchFamily="34" charset="-122"/>
              </a:rPr>
              <a:t>qū</a:t>
            </a:r>
            <a:r>
              <a:rPr lang="zh-CN" altLang="en-US" sz="5400" dirty="0">
                <a:solidFill>
                  <a:srgbClr val="FF0000"/>
                </a:solidFill>
                <a:latin typeface="微软雅黑" pitchFamily="34" charset="-122"/>
              </a:rPr>
              <a:t>（曲折）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691064" y="3608389"/>
            <a:ext cx="342116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5400" dirty="0" err="1">
                <a:solidFill>
                  <a:srgbClr val="FF0000"/>
                </a:solidFill>
                <a:latin typeface="微软雅黑" pitchFamily="34" charset="-122"/>
              </a:rPr>
              <a:t>qǔ</a:t>
            </a:r>
            <a:r>
              <a:rPr lang="zh-CN" altLang="en-US" sz="5400" dirty="0">
                <a:solidFill>
                  <a:srgbClr val="FF0000"/>
                </a:solidFill>
                <a:latin typeface="微软雅黑" pitchFamily="34" charset="-122"/>
              </a:rPr>
              <a:t>（歌曲）</a:t>
            </a:r>
          </a:p>
        </p:txBody>
      </p:sp>
    </p:spTree>
    <p:extLst>
      <p:ext uri="{BB962C8B-B14F-4D97-AF65-F5344CB8AC3E}">
        <p14:creationId xmlns:p14="http://schemas.microsoft.com/office/powerpoint/2010/main" val="350554001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299098" y="1062039"/>
            <a:ext cx="6827044" cy="4260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ts val="8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dirty="0">
                <a:solidFill>
                  <a:prstClr val="black"/>
                </a:solidFill>
                <a:latin typeface="微软雅黑" pitchFamily="34" charset="-122"/>
              </a:rPr>
              <a:t>爬山</a:t>
            </a:r>
            <a:r>
              <a:rPr lang="zh-CN" altLang="en-US" sz="3600" dirty="0">
                <a:solidFill>
                  <a:srgbClr val="FF0000"/>
                </a:solidFill>
                <a:latin typeface="微软雅黑" pitchFamily="34" charset="-122"/>
              </a:rPr>
              <a:t>虎</a:t>
            </a:r>
            <a:r>
              <a:rPr lang="zh-CN" altLang="en-US" sz="3600" dirty="0">
                <a:solidFill>
                  <a:prstClr val="black"/>
                </a:solidFill>
                <a:latin typeface="微软雅黑" pitchFamily="34" charset="-122"/>
                <a:sym typeface="宋体" pitchFamily="2" charset="-122"/>
              </a:rPr>
              <a:t>   </a:t>
            </a:r>
            <a:r>
              <a:rPr lang="zh-CN" altLang="en-US" sz="3600" dirty="0">
                <a:solidFill>
                  <a:srgbClr val="FF0000"/>
                </a:solidFill>
                <a:latin typeface="微软雅黑" pitchFamily="34" charset="-122"/>
              </a:rPr>
              <a:t>操</a:t>
            </a:r>
            <a:r>
              <a:rPr lang="zh-CN" altLang="en-US" sz="3600" dirty="0">
                <a:solidFill>
                  <a:prstClr val="black"/>
                </a:solidFill>
                <a:latin typeface="微软雅黑" pitchFamily="34" charset="-122"/>
              </a:rPr>
              <a:t>场</a:t>
            </a:r>
            <a:r>
              <a:rPr lang="zh-CN" altLang="en-US" sz="3600" dirty="0">
                <a:solidFill>
                  <a:prstClr val="black"/>
                </a:solidFill>
                <a:latin typeface="微软雅黑" pitchFamily="34" charset="-122"/>
                <a:sym typeface="宋体" pitchFamily="2" charset="-122"/>
              </a:rPr>
              <a:t>      </a:t>
            </a:r>
            <a:r>
              <a:rPr lang="zh-CN" altLang="en-US" sz="3600" dirty="0">
                <a:solidFill>
                  <a:srgbClr val="FF0000"/>
                </a:solidFill>
                <a:latin typeface="微软雅黑" pitchFamily="34" charset="-122"/>
              </a:rPr>
              <a:t>占</a:t>
            </a:r>
            <a:r>
              <a:rPr lang="zh-CN" altLang="en-US" sz="3600" dirty="0">
                <a:solidFill>
                  <a:prstClr val="black"/>
                </a:solidFill>
                <a:latin typeface="微软雅黑" pitchFamily="34" charset="-122"/>
              </a:rPr>
              <a:t>领</a:t>
            </a:r>
            <a:r>
              <a:rPr lang="zh-CN" altLang="en-US" sz="3600" dirty="0">
                <a:solidFill>
                  <a:prstClr val="black"/>
                </a:solidFill>
                <a:latin typeface="微软雅黑" pitchFamily="34" charset="-122"/>
                <a:sym typeface="宋体" pitchFamily="2" charset="-122"/>
              </a:rPr>
              <a:t>      </a:t>
            </a:r>
            <a:r>
              <a:rPr lang="zh-CN" altLang="en-US" sz="3600" dirty="0">
                <a:solidFill>
                  <a:srgbClr val="FF0000"/>
                </a:solidFill>
                <a:latin typeface="微软雅黑" pitchFamily="34" charset="-122"/>
              </a:rPr>
              <a:t>嫩</a:t>
            </a:r>
            <a:r>
              <a:rPr lang="zh-CN" altLang="en-US" sz="3600" dirty="0">
                <a:solidFill>
                  <a:prstClr val="black"/>
                </a:solidFill>
                <a:latin typeface="微软雅黑" pitchFamily="34" charset="-122"/>
              </a:rPr>
              <a:t>叶</a:t>
            </a:r>
          </a:p>
          <a:p>
            <a:pPr fontAlgn="base">
              <a:lnSpc>
                <a:spcPts val="8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dirty="0">
                <a:solidFill>
                  <a:srgbClr val="FF0000"/>
                </a:solidFill>
                <a:latin typeface="微软雅黑" pitchFamily="34" charset="-122"/>
              </a:rPr>
              <a:t>顺</a:t>
            </a:r>
            <a:r>
              <a:rPr lang="zh-CN" altLang="en-US" sz="3600" dirty="0">
                <a:solidFill>
                  <a:prstClr val="black"/>
                </a:solidFill>
                <a:latin typeface="微软雅黑" pitchFamily="34" charset="-122"/>
              </a:rPr>
              <a:t>畅     </a:t>
            </a:r>
            <a:r>
              <a:rPr lang="zh-CN" altLang="en-US" sz="3600" dirty="0">
                <a:solidFill>
                  <a:srgbClr val="FF0000"/>
                </a:solidFill>
                <a:latin typeface="微软雅黑" pitchFamily="34" charset="-122"/>
              </a:rPr>
              <a:t>均</a:t>
            </a:r>
            <a:r>
              <a:rPr lang="zh-CN" altLang="en-US" sz="3600" dirty="0">
                <a:solidFill>
                  <a:prstClr val="black"/>
                </a:solidFill>
                <a:latin typeface="微软雅黑" pitchFamily="34" charset="-122"/>
              </a:rPr>
              <a:t>匀</a:t>
            </a:r>
            <a:r>
              <a:rPr lang="zh-CN" altLang="en-US" sz="3600" dirty="0">
                <a:solidFill>
                  <a:prstClr val="black"/>
                </a:solidFill>
                <a:latin typeface="微软雅黑" pitchFamily="34" charset="-122"/>
                <a:sym typeface="宋体" pitchFamily="2" charset="-122"/>
              </a:rPr>
              <a:t>      </a:t>
            </a:r>
            <a:r>
              <a:rPr lang="zh-CN" altLang="en-US" sz="3600" dirty="0">
                <a:solidFill>
                  <a:prstClr val="black"/>
                </a:solidFill>
                <a:latin typeface="微软雅黑" pitchFamily="34" charset="-122"/>
              </a:rPr>
              <a:t>重</a:t>
            </a:r>
            <a:r>
              <a:rPr lang="zh-CN" altLang="en-US" sz="3600" dirty="0">
                <a:solidFill>
                  <a:srgbClr val="FF0000"/>
                </a:solidFill>
                <a:latin typeface="微软雅黑" pitchFamily="34" charset="-122"/>
              </a:rPr>
              <a:t>叠</a:t>
            </a:r>
          </a:p>
          <a:p>
            <a:pPr fontAlgn="base">
              <a:lnSpc>
                <a:spcPts val="8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dirty="0">
                <a:solidFill>
                  <a:prstClr val="black"/>
                </a:solidFill>
                <a:latin typeface="微软雅黑" pitchFamily="34" charset="-122"/>
              </a:rPr>
              <a:t>空</a:t>
            </a:r>
            <a:r>
              <a:rPr lang="zh-CN" altLang="en-US" sz="3600" dirty="0">
                <a:solidFill>
                  <a:srgbClr val="FF0000"/>
                </a:solidFill>
                <a:latin typeface="微软雅黑" pitchFamily="34" charset="-122"/>
              </a:rPr>
              <a:t>隙</a:t>
            </a:r>
            <a:r>
              <a:rPr lang="zh-CN" altLang="en-US" sz="3600" dirty="0">
                <a:solidFill>
                  <a:prstClr val="black"/>
                </a:solidFill>
                <a:latin typeface="微软雅黑" pitchFamily="34" charset="-122"/>
                <a:sym typeface="宋体" pitchFamily="2" charset="-122"/>
              </a:rPr>
              <a:t>      </a:t>
            </a:r>
            <a:r>
              <a:rPr lang="zh-CN" altLang="en-US" sz="3600" dirty="0">
                <a:solidFill>
                  <a:srgbClr val="FF0000"/>
                </a:solidFill>
                <a:latin typeface="微软雅黑" pitchFamily="34" charset="-122"/>
              </a:rPr>
              <a:t>茎</a:t>
            </a:r>
            <a:r>
              <a:rPr lang="zh-CN" altLang="en-US" sz="3600" dirty="0">
                <a:solidFill>
                  <a:prstClr val="black"/>
                </a:solidFill>
                <a:latin typeface="微软雅黑" pitchFamily="34" charset="-122"/>
              </a:rPr>
              <a:t>叶</a:t>
            </a:r>
            <a:r>
              <a:rPr lang="zh-CN" altLang="en-US" sz="3600" dirty="0">
                <a:solidFill>
                  <a:prstClr val="black"/>
                </a:solidFill>
                <a:latin typeface="微软雅黑" pitchFamily="34" charset="-122"/>
                <a:sym typeface="宋体" pitchFamily="2" charset="-122"/>
              </a:rPr>
              <a:t>      </a:t>
            </a:r>
            <a:r>
              <a:rPr lang="zh-CN" altLang="en-US" sz="3600" dirty="0">
                <a:solidFill>
                  <a:prstClr val="black"/>
                </a:solidFill>
                <a:latin typeface="微软雅黑" pitchFamily="34" charset="-122"/>
              </a:rPr>
              <a:t>叶</a:t>
            </a:r>
            <a:r>
              <a:rPr lang="zh-CN" altLang="en-US" sz="3600" dirty="0">
                <a:solidFill>
                  <a:srgbClr val="FF0000"/>
                </a:solidFill>
                <a:latin typeface="微软雅黑" pitchFamily="34" charset="-122"/>
              </a:rPr>
              <a:t>柄</a:t>
            </a:r>
            <a:r>
              <a:rPr lang="zh-CN" altLang="en-US" sz="3600" dirty="0">
                <a:solidFill>
                  <a:prstClr val="black"/>
                </a:solidFill>
                <a:latin typeface="微软雅黑" pitchFamily="34" charset="-122"/>
                <a:sym typeface="宋体" pitchFamily="2" charset="-122"/>
              </a:rPr>
              <a:t>  </a:t>
            </a:r>
          </a:p>
          <a:p>
            <a:pPr fontAlgn="base">
              <a:lnSpc>
                <a:spcPts val="85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dirty="0">
                <a:solidFill>
                  <a:prstClr val="black"/>
                </a:solidFill>
                <a:latin typeface="微软雅黑" pitchFamily="34" charset="-122"/>
              </a:rPr>
              <a:t>枯</a:t>
            </a:r>
            <a:r>
              <a:rPr lang="zh-CN" altLang="en-US" sz="3600" dirty="0">
                <a:solidFill>
                  <a:srgbClr val="FF0000"/>
                </a:solidFill>
                <a:latin typeface="微软雅黑" pitchFamily="34" charset="-122"/>
              </a:rPr>
              <a:t>萎</a:t>
            </a:r>
            <a:r>
              <a:rPr lang="zh-CN" altLang="en-US" sz="3600" dirty="0">
                <a:solidFill>
                  <a:prstClr val="black"/>
                </a:solidFill>
                <a:latin typeface="微软雅黑" pitchFamily="34" charset="-122"/>
                <a:sym typeface="宋体" pitchFamily="2" charset="-122"/>
              </a:rPr>
              <a:t>      </a:t>
            </a:r>
            <a:r>
              <a:rPr lang="zh-CN" altLang="en-US" sz="3600" dirty="0">
                <a:solidFill>
                  <a:srgbClr val="FF0000"/>
                </a:solidFill>
                <a:latin typeface="微软雅黑" pitchFamily="34" charset="-122"/>
              </a:rPr>
              <a:t>瞧</a:t>
            </a:r>
            <a:r>
              <a:rPr lang="zh-CN" altLang="en-US" sz="3600" dirty="0">
                <a:solidFill>
                  <a:prstClr val="black"/>
                </a:solidFill>
                <a:latin typeface="微软雅黑" pitchFamily="34" charset="-122"/>
              </a:rPr>
              <a:t>不起</a:t>
            </a:r>
            <a:r>
              <a:rPr lang="zh-CN" altLang="en-US" sz="3600" dirty="0">
                <a:solidFill>
                  <a:prstClr val="black"/>
                </a:solidFill>
                <a:latin typeface="微软雅黑" pitchFamily="34" charset="-122"/>
                <a:sym typeface="宋体" pitchFamily="2" charset="-122"/>
              </a:rPr>
              <a:t>   </a:t>
            </a:r>
            <a:r>
              <a:rPr lang="zh-CN" altLang="en-US" sz="3600" dirty="0">
                <a:solidFill>
                  <a:srgbClr val="FF0000"/>
                </a:solidFill>
                <a:latin typeface="微软雅黑" pitchFamily="34" charset="-122"/>
              </a:rPr>
              <a:t>固</a:t>
            </a:r>
            <a:r>
              <a:rPr lang="zh-CN" altLang="en-US" sz="3600" dirty="0">
                <a:solidFill>
                  <a:prstClr val="black"/>
                </a:solidFill>
                <a:latin typeface="微软雅黑" pitchFamily="34" charset="-122"/>
              </a:rPr>
              <a:t>定</a:t>
            </a:r>
            <a:r>
              <a:rPr lang="zh-CN" altLang="en-US" sz="3600" dirty="0">
                <a:solidFill>
                  <a:srgbClr val="FF0000"/>
                </a:solidFill>
                <a:latin typeface="微软雅黑" pitchFamily="34" charset="-122"/>
              </a:rPr>
              <a:t> </a:t>
            </a:r>
          </a:p>
        </p:txBody>
      </p:sp>
      <p:pic>
        <p:nvPicPr>
          <p:cNvPr id="11266" name="图片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9015412" y="3763963"/>
            <a:ext cx="1510904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2427626" y="288926"/>
            <a:ext cx="1415773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noProof="1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</a:rPr>
              <a:t>我会写</a:t>
            </a:r>
          </a:p>
        </p:txBody>
      </p:sp>
    </p:spTree>
    <p:extLst>
      <p:ext uri="{BB962C8B-B14F-4D97-AF65-F5344CB8AC3E}">
        <p14:creationId xmlns:p14="http://schemas.microsoft.com/office/powerpoint/2010/main" val="326932714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43" y="288926"/>
            <a:ext cx="182614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noProof="1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</a:rPr>
              <a:t>课文讲解</a:t>
            </a:r>
          </a:p>
        </p:txBody>
      </p:sp>
      <p:sp>
        <p:nvSpPr>
          <p:cNvPr id="3" name="矩形 2"/>
          <p:cNvSpPr/>
          <p:nvPr/>
        </p:nvSpPr>
        <p:spPr>
          <a:xfrm>
            <a:off x="2013430" y="1134337"/>
            <a:ext cx="3877985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noProof="1">
                <a:solidFill>
                  <a:srgbClr val="FFC000"/>
                </a:solidFill>
                <a:latin typeface="微软雅黑" panose="020B0503020204020204" charset="-122"/>
              </a:rPr>
              <a:t>自读课文第一自然段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533651" y="1895477"/>
            <a:ext cx="5993606" cy="1015663"/>
          </a:xfrm>
          <a:prstGeom prst="rect">
            <a:avLst/>
          </a:prstGeom>
          <a:noFill/>
          <a:ln w="9525">
            <a:solidFill>
              <a:srgbClr val="0070C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  <a:sym typeface="宋体" pitchFamily="2" charset="-122"/>
              </a:rPr>
              <a:t>要求：读准字音，读通句子。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</a:rPr>
              <a:t>思考：你读出了什么？从什么地方可以看出来？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533651" y="3479801"/>
            <a:ext cx="6050756" cy="1477328"/>
          </a:xfrm>
          <a:prstGeom prst="rect">
            <a:avLst/>
          </a:prstGeom>
          <a:noFill/>
          <a:ln w="9525">
            <a:solidFill>
              <a:srgbClr val="0070C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rgbClr val="FF0000"/>
                </a:solidFill>
                <a:latin typeface="微软雅黑" pitchFamily="34" charset="-122"/>
              </a:rPr>
              <a:t>       爬山虎的生长位置，分布广泛。</a:t>
            </a:r>
            <a:endParaRPr lang="en-US" altLang="zh-CN" sz="2000" dirty="0">
              <a:solidFill>
                <a:srgbClr val="FF0000"/>
              </a:solidFill>
              <a:latin typeface="微软雅黑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rgbClr val="FF0000"/>
                </a:solidFill>
                <a:latin typeface="微软雅黑" pitchFamily="34" charset="-122"/>
              </a:rPr>
              <a:t>       </a:t>
            </a: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</a:rPr>
              <a:t>位置</a:t>
            </a:r>
            <a:r>
              <a:rPr lang="zh-CN" altLang="en-US" sz="2000" dirty="0">
                <a:solidFill>
                  <a:srgbClr val="FF0000"/>
                </a:solidFill>
                <a:latin typeface="微软雅黑" pitchFamily="34" charset="-122"/>
              </a:rPr>
              <a:t>：操场上；我家</a:t>
            </a:r>
            <a:endParaRPr lang="en-US" altLang="zh-CN" sz="2000" dirty="0">
              <a:solidFill>
                <a:srgbClr val="FF0000"/>
              </a:solidFill>
              <a:latin typeface="微软雅黑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rgbClr val="FF0000"/>
                </a:solidFill>
                <a:latin typeface="微软雅黑" pitchFamily="34" charset="-122"/>
              </a:rPr>
              <a:t>       </a:t>
            </a: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</a:rPr>
              <a:t>分布</a:t>
            </a:r>
            <a:r>
              <a:rPr lang="zh-CN" altLang="en-US" sz="2000" dirty="0">
                <a:solidFill>
                  <a:srgbClr val="FF0000"/>
                </a:solidFill>
                <a:latin typeface="微软雅黑" pitchFamily="34" charset="-122"/>
              </a:rPr>
              <a:t>：满是；也有</a:t>
            </a:r>
          </a:p>
        </p:txBody>
      </p:sp>
    </p:spTree>
    <p:extLst>
      <p:ext uri="{BB962C8B-B14F-4D97-AF65-F5344CB8AC3E}">
        <p14:creationId xmlns:p14="http://schemas.microsoft.com/office/powerpoint/2010/main" val="231110495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ldLvl="0" animBg="1"/>
      <p:bldP spid="6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43" y="288926"/>
            <a:ext cx="182614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noProof="1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</a:rPr>
              <a:t>课文讲解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701529" y="1697038"/>
            <a:ext cx="5380434" cy="1754326"/>
          </a:xfrm>
          <a:prstGeom prst="rect">
            <a:avLst/>
          </a:prstGeom>
          <a:noFill/>
          <a:ln w="9525">
            <a:solidFill>
              <a:srgbClr val="0070C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prstClr val="black"/>
                </a:solidFill>
                <a:latin typeface="微软雅黑" pitchFamily="34" charset="-122"/>
              </a:rPr>
              <a:t>要求：读准字音，读通句子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prstClr val="black"/>
                </a:solidFill>
                <a:latin typeface="微软雅黑" pitchFamily="34" charset="-122"/>
              </a:rPr>
              <a:t>思考：作者从哪几个方面介绍爬山虎的叶？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836069" y="3519489"/>
            <a:ext cx="5245894" cy="646331"/>
          </a:xfrm>
          <a:prstGeom prst="rect">
            <a:avLst/>
          </a:prstGeom>
          <a:noFill/>
          <a:ln w="9525">
            <a:solidFill>
              <a:srgbClr val="0070C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</a:rPr>
              <a:t>       颜色、分布密、匀称。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593182" y="1000125"/>
            <a:ext cx="371742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noProof="1">
                <a:solidFill>
                  <a:srgbClr val="FFC000"/>
                </a:solidFill>
                <a:latin typeface="微软雅黑" panose="020B0503020204020204" charset="-122"/>
              </a:rPr>
              <a:t>自由读第二</a:t>
            </a:r>
            <a:r>
              <a:rPr lang="zh-CN" altLang="en-US" sz="2800" b="1" noProof="1">
                <a:solidFill>
                  <a:srgbClr val="FFC000"/>
                </a:solidFill>
                <a:latin typeface="微软雅黑" panose="020B0503020204020204" charset="-122"/>
                <a:sym typeface="+mn-ea"/>
              </a:rPr>
              <a:t>自然</a:t>
            </a:r>
            <a:r>
              <a:rPr lang="zh-CN" altLang="en-US" sz="2800" b="1" noProof="1">
                <a:solidFill>
                  <a:srgbClr val="FFC000"/>
                </a:solidFill>
                <a:latin typeface="微软雅黑" panose="020B0503020204020204" charset="-122"/>
              </a:rPr>
              <a:t>段</a:t>
            </a:r>
          </a:p>
        </p:txBody>
      </p:sp>
    </p:spTree>
    <p:extLst>
      <p:ext uri="{BB962C8B-B14F-4D97-AF65-F5344CB8AC3E}">
        <p14:creationId xmlns:p14="http://schemas.microsoft.com/office/powerpoint/2010/main" val="3868888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2、3、6、8、10、11、12、15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717</Words>
  <Application>Microsoft Office PowerPoint</Application>
  <PresentationFormat>宽屏</PresentationFormat>
  <Paragraphs>92</Paragraphs>
  <Slides>16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GB Pinyinok-B</vt:lpstr>
      <vt:lpstr>Meiryo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5</cp:revision>
  <dcterms:created xsi:type="dcterms:W3CDTF">2019-08-08T06:59:01Z</dcterms:created>
  <dcterms:modified xsi:type="dcterms:W3CDTF">2021-09-02T20:26:53Z</dcterms:modified>
</cp:coreProperties>
</file>