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  <p:sldMasterId id="2147483750" r:id="rId2"/>
  </p:sldMasterIdLst>
  <p:notesMasterIdLst>
    <p:notesMasterId r:id="rId26"/>
  </p:notesMasterIdLst>
  <p:sldIdLst>
    <p:sldId id="303" r:id="rId3"/>
    <p:sldId id="304" r:id="rId4"/>
    <p:sldId id="305" r:id="rId5"/>
    <p:sldId id="307" r:id="rId6"/>
    <p:sldId id="281" r:id="rId7"/>
    <p:sldId id="285" r:id="rId8"/>
    <p:sldId id="266" r:id="rId9"/>
    <p:sldId id="289" r:id="rId10"/>
    <p:sldId id="291" r:id="rId11"/>
    <p:sldId id="292" r:id="rId12"/>
    <p:sldId id="293" r:id="rId13"/>
    <p:sldId id="300" r:id="rId14"/>
    <p:sldId id="301" r:id="rId15"/>
    <p:sldId id="268" r:id="rId16"/>
    <p:sldId id="294" r:id="rId17"/>
    <p:sldId id="295" r:id="rId18"/>
    <p:sldId id="302" r:id="rId19"/>
    <p:sldId id="271" r:id="rId20"/>
    <p:sldId id="272" r:id="rId21"/>
    <p:sldId id="308" r:id="rId22"/>
    <p:sldId id="310" r:id="rId23"/>
    <p:sldId id="313" r:id="rId24"/>
    <p:sldId id="314" r:id="rId25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  <a:srgbClr val="33CC33"/>
    <a:srgbClr val="FF00FF"/>
    <a:srgbClr val="D60093"/>
    <a:srgbClr val="FFFF00"/>
    <a:srgbClr val="FFFFCC"/>
    <a:srgbClr val="FF0000"/>
    <a:srgbClr val="FF6600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182" autoAdjust="0"/>
  </p:normalViewPr>
  <p:slideViewPr>
    <p:cSldViewPr>
      <p:cViewPr varScale="1">
        <p:scale>
          <a:sx n="108" d="100"/>
          <a:sy n="108" d="100"/>
        </p:scale>
        <p:origin x="678" y="108"/>
      </p:cViewPr>
      <p:guideLst>
        <p:guide orient="horz" pos="2152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fld id="{87C3EC19-4B94-40E6-81A3-7ECF097AC2C0}" type="datetimeFigureOut">
              <a:rPr lang="zh-CN" altLang="en-US"/>
              <a:pPr>
                <a:defRPr/>
              </a:pPr>
              <a:t>2021/9/2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CBC408F-E563-4F15-BD52-69B7DD13130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74910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3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099" name="页脚占位符 1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endParaRPr lang="zh-CN" altLang="zh-CN" smtClean="0">
              <a:solidFill>
                <a:srgbClr val="000000"/>
              </a:solidFill>
            </a:endParaRPr>
          </a:p>
        </p:txBody>
      </p:sp>
      <p:sp>
        <p:nvSpPr>
          <p:cNvPr id="4100" name="页眉占位符 2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endParaRPr lang="zh-CN" altLang="zh-CN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577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147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zh-CN" altLang="zh-CN" smtClean="0">
                <a:solidFill>
                  <a:srgbClr val="000000"/>
                </a:solidFill>
              </a:rPr>
              <a:t>绿色圃中小学教育网http://www.lspjy.com</a:t>
            </a:r>
          </a:p>
        </p:txBody>
      </p:sp>
      <p:sp>
        <p:nvSpPr>
          <p:cNvPr id="6148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zh-CN" altLang="zh-CN" smtClean="0">
                <a:solidFill>
                  <a:srgbClr val="000000"/>
                </a:solidFill>
              </a:rPr>
              <a:t>绿色圃中小学教育网http://www.lspjy.com</a:t>
            </a:r>
          </a:p>
        </p:txBody>
      </p:sp>
      <p:sp>
        <p:nvSpPr>
          <p:cNvPr id="6149" name="灯片编号占位符 5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fld id="{852613B5-5307-4C7C-AD31-D3DE0BDBDE94}" type="slidenum">
              <a:rPr lang="zh-CN" altLang="en-US">
                <a:solidFill>
                  <a:srgbClr val="000000"/>
                </a:solidFill>
              </a:rPr>
              <a:pPr>
                <a:buFont typeface="Arial" pitchFamily="34" charset="0"/>
                <a:buNone/>
              </a:pPr>
              <a:t>2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7685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819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fld id="{CAEC40BC-B146-4DDF-8517-6F253BA703B2}" type="slidenum">
              <a:rPr lang="zh-CN" altLang="en-US">
                <a:solidFill>
                  <a:srgbClr val="000000"/>
                </a:solidFill>
              </a:rPr>
              <a:pPr>
                <a:buFont typeface="Arial" pitchFamily="34" charset="0"/>
                <a:buNone/>
              </a:pPr>
              <a:t>3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4512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10243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6" tIns="45719" rIns="91436" bIns="45719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zh-CN" altLang="zh-CN" smtClean="0">
                <a:solidFill>
                  <a:srgbClr val="000000"/>
                </a:solidFill>
              </a:rPr>
              <a:t>绿色圃中小学教育网</a:t>
            </a:r>
            <a:r>
              <a:rPr lang="en-US" altLang="zh-CN" smtClean="0">
                <a:solidFill>
                  <a:srgbClr val="000000"/>
                </a:solidFill>
              </a:rPr>
              <a:t>http://www.lspjy.com</a:t>
            </a:r>
          </a:p>
        </p:txBody>
      </p:sp>
      <p:sp>
        <p:nvSpPr>
          <p:cNvPr id="10244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6" tIns="45719" rIns="91436" bIns="45719" numCol="1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zh-CN" altLang="zh-CN" smtClean="0">
                <a:solidFill>
                  <a:srgbClr val="000000"/>
                </a:solidFill>
              </a:rPr>
              <a:t>绿色圃中小学教育网</a:t>
            </a:r>
            <a:r>
              <a:rPr lang="en-US" altLang="zh-CN" smtClean="0">
                <a:solidFill>
                  <a:srgbClr val="000000"/>
                </a:solidFill>
              </a:rPr>
              <a:t>http://www.lspjy.com</a:t>
            </a:r>
          </a:p>
        </p:txBody>
      </p:sp>
      <p:sp>
        <p:nvSpPr>
          <p:cNvPr id="10245" name="灯片编号占位符 5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fld id="{F924928C-EBBA-4E66-829B-C391956AEC03}" type="slidenum">
              <a:rPr lang="zh-CN" altLang="en-US">
                <a:solidFill>
                  <a:srgbClr val="000000"/>
                </a:solidFill>
              </a:rPr>
              <a:pPr>
                <a:buFont typeface="Arial" pitchFamily="34" charset="0"/>
                <a:buNone/>
              </a:pPr>
              <a:t>4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9073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C408F-E563-4F15-BD52-69B7DD13130F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23226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5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6" tIns="45719" rIns="91436" bIns="45719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zh-CN" altLang="zh-CN" smtClean="0">
                <a:solidFill>
                  <a:srgbClr val="000000"/>
                </a:solidFill>
              </a:rPr>
              <a:t>绿色圃中小学教育网</a:t>
            </a:r>
            <a:r>
              <a:rPr lang="en-US" altLang="zh-CN" smtClean="0">
                <a:solidFill>
                  <a:srgbClr val="000000"/>
                </a:solidFill>
              </a:rPr>
              <a:t>http://www.lspjy.com</a:t>
            </a:r>
          </a:p>
        </p:txBody>
      </p:sp>
      <p:sp>
        <p:nvSpPr>
          <p:cNvPr id="28676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6" tIns="45719" rIns="91436" bIns="45719" numCol="1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zh-CN" altLang="zh-CN" smtClean="0">
                <a:solidFill>
                  <a:srgbClr val="000000"/>
                </a:solidFill>
              </a:rPr>
              <a:t>绿色圃中小学教育网</a:t>
            </a:r>
            <a:r>
              <a:rPr lang="en-US" altLang="zh-CN" smtClean="0">
                <a:solidFill>
                  <a:srgbClr val="000000"/>
                </a:solidFill>
              </a:rPr>
              <a:t>http://www.lspjy.com</a:t>
            </a:r>
          </a:p>
        </p:txBody>
      </p:sp>
      <p:sp>
        <p:nvSpPr>
          <p:cNvPr id="28677" name="灯片编号占位符 5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fld id="{BE590315-CA97-4B26-A2C9-40E492B8D3DD}" type="slidenum">
              <a:rPr lang="zh-CN" altLang="en-US">
                <a:solidFill>
                  <a:srgbClr val="000000"/>
                </a:solidFill>
              </a:rPr>
              <a:pPr>
                <a:buFont typeface="Arial" pitchFamily="34" charset="0"/>
                <a:buNone/>
              </a:pPr>
              <a:t>20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2480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2771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6" tIns="45719" rIns="91436" bIns="45719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zh-CN" altLang="zh-CN" smtClean="0">
                <a:solidFill>
                  <a:srgbClr val="000000"/>
                </a:solidFill>
              </a:rPr>
              <a:t>绿色圃中小学教育网</a:t>
            </a:r>
            <a:r>
              <a:rPr lang="en-US" altLang="zh-CN" smtClean="0">
                <a:solidFill>
                  <a:srgbClr val="000000"/>
                </a:solidFill>
              </a:rPr>
              <a:t>http://www.lspjy.com</a:t>
            </a:r>
          </a:p>
        </p:txBody>
      </p:sp>
      <p:sp>
        <p:nvSpPr>
          <p:cNvPr id="32772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6" tIns="45719" rIns="91436" bIns="45719" numCol="1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zh-CN" altLang="zh-CN" smtClean="0">
                <a:solidFill>
                  <a:srgbClr val="000000"/>
                </a:solidFill>
              </a:rPr>
              <a:t>绿色圃中小学教育网</a:t>
            </a:r>
            <a:r>
              <a:rPr lang="en-US" altLang="zh-CN" smtClean="0">
                <a:solidFill>
                  <a:srgbClr val="000000"/>
                </a:solidFill>
              </a:rPr>
              <a:t>http://www.lspjy.com</a:t>
            </a:r>
          </a:p>
        </p:txBody>
      </p:sp>
      <p:sp>
        <p:nvSpPr>
          <p:cNvPr id="32773" name="灯片编号占位符 5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fld id="{472754E0-74F6-4CAB-8B7D-43AFA9B3BC49}" type="slidenum">
              <a:rPr lang="zh-CN" altLang="en-US">
                <a:solidFill>
                  <a:srgbClr val="000000"/>
                </a:solidFill>
              </a:rPr>
              <a:pPr>
                <a:buFont typeface="Arial" pitchFamily="34" charset="0"/>
                <a:buNone/>
              </a:pPr>
              <a:t>21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8462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1074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4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4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4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4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4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04F103A-D5FD-4E18-B79E-B5000A8D9B2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0540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93AE1E0-615D-4C9F-8A29-20048E78C68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0839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BCEAA23-D74A-49EE-A354-23DC0B8C141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0691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D055D67-4314-4D28-82A6-28726FE1D4D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19446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93AE1E0-615D-4C9F-8A29-20048E78C68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42832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4368845" y="685873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51F2C4E-2AC3-4436-8C0C-8B17B1F2238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76152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51EBC17-9FF3-4189-AF1B-A853D3078B9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65852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7DE68A8-B8FD-4338-8CF1-E72DF582449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23324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3096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1115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678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4368845" y="685873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51F2C4E-2AC3-4436-8C0C-8B17B1F2238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61805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711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888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4838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4229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827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0241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330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425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C4050CE-1183-433F-B385-96CA2F70F06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3104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51EBC17-9FF3-4189-AF1B-A853D3078B9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824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0B09D8B-9BEA-4A3E-A939-567DC6BD74F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2434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7DE68A8-B8FD-4338-8CF1-E72DF582449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3779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48DD278-A253-47EA-B6BE-3D5C0F81161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2858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BCEAA23-D74A-49EE-A354-23DC0B8C141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1187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D055D67-4314-4D28-82A6-28726FE1D4D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3964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6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18"/>
            </p:custDataLst>
          </p:nvPr>
        </p:nvSpPr>
        <p:spPr bwMode="auto">
          <a:xfrm>
            <a:off x="668867" y="431800"/>
            <a:ext cx="1085426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38100" rIns="762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  <p:custDataLst>
              <p:tags r:id="rId19"/>
            </p:custDataLst>
          </p:nvPr>
        </p:nvSpPr>
        <p:spPr bwMode="auto">
          <a:xfrm>
            <a:off x="668867" y="1295401"/>
            <a:ext cx="10854267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0" rIns="8255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0"/>
            </p:custDataLst>
          </p:nvPr>
        </p:nvSpPr>
        <p:spPr>
          <a:xfrm>
            <a:off x="880534" y="6350001"/>
            <a:ext cx="26987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/>
              <a:pPr/>
              <a:t>2021/9/2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1"/>
            </p:custDataLst>
          </p:nvPr>
        </p:nvSpPr>
        <p:spPr>
          <a:xfrm>
            <a:off x="4116918" y="6350001"/>
            <a:ext cx="39581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 noProof="1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2"/>
            </p:custDataLst>
          </p:nvPr>
        </p:nvSpPr>
        <p:spPr>
          <a:xfrm>
            <a:off x="8610600" y="6350001"/>
            <a:ext cx="2700867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F1E2A4AE-49C8-45CB-8499-6222872C17E7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0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0" r:id="rId2"/>
    <p:sldLayoutId id="2147483729" r:id="rId3"/>
    <p:sldLayoutId id="2147483728" r:id="rId4"/>
    <p:sldLayoutId id="2147483727" r:id="rId5"/>
    <p:sldLayoutId id="2147483726" r:id="rId6"/>
    <p:sldLayoutId id="2147483725" r:id="rId7"/>
    <p:sldLayoutId id="2147483724" r:id="rId8"/>
    <p:sldLayoutId id="2147483723" r:id="rId9"/>
    <p:sldLayoutId id="2147483722" r:id="rId10"/>
    <p:sldLayoutId id="2147483744" r:id="rId11"/>
    <p:sldLayoutId id="2147483745" r:id="rId12"/>
    <p:sldLayoutId id="2147483746" r:id="rId13"/>
    <p:sldLayoutId id="2147483747" r:id="rId14"/>
    <p:sldLayoutId id="2147483748" r:id="rId15"/>
    <p:sldLayoutId id="2147483749" r:id="rId16"/>
  </p:sldLayoutIdLst>
  <p:txStyles>
    <p:titleStyle>
      <a:lvl1pPr algn="l" defTabSz="685800" rtl="0" fontAlgn="base">
        <a:spcBef>
          <a:spcPct val="0"/>
        </a:spcBef>
        <a:spcAft>
          <a:spcPct val="0"/>
        </a:spcAft>
        <a:defRPr sz="2100" b="1" kern="1200" spc="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809642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14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Box 1"/>
          <p:cNvSpPr>
            <a:spLocks noChangeArrowheads="1"/>
          </p:cNvSpPr>
          <p:nvPr/>
        </p:nvSpPr>
        <p:spPr bwMode="auto">
          <a:xfrm>
            <a:off x="1514501" y="914466"/>
            <a:ext cx="9144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5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黑体" pitchFamily="49" charset="-122"/>
              </a:rPr>
              <a:t>蝴 蝶 的 家</a:t>
            </a:r>
          </a:p>
        </p:txBody>
      </p:sp>
      <p:sp>
        <p:nvSpPr>
          <p:cNvPr id="3074" name="直线连接符 21"/>
          <p:cNvSpPr>
            <a:spLocks noChangeShapeType="1"/>
          </p:cNvSpPr>
          <p:nvPr/>
        </p:nvSpPr>
        <p:spPr bwMode="auto">
          <a:xfrm>
            <a:off x="3746526" y="2133634"/>
            <a:ext cx="4679950" cy="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076" name="Picture 5" descr="21 蝴蝶的家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9628" y="2209800"/>
            <a:ext cx="4893746" cy="3657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1524001" y="6045897"/>
            <a:ext cx="9134501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图片 45057" descr="6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2313" y="620714"/>
            <a:ext cx="7777162" cy="623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6" name="文本框 45058"/>
          <p:cNvSpPr txBox="1">
            <a:spLocks noChangeArrowheads="1"/>
          </p:cNvSpPr>
          <p:nvPr/>
        </p:nvSpPr>
        <p:spPr bwMode="auto">
          <a:xfrm>
            <a:off x="1992314" y="1341439"/>
            <a:ext cx="5399087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4000" b="1">
                <a:ea typeface="楷体_GB2312"/>
                <a:cs typeface="楷体_GB2312"/>
              </a:rPr>
              <a:t>   </a:t>
            </a:r>
            <a:r>
              <a:rPr lang="zh-CN" altLang="en-US" sz="4000" b="1">
                <a:solidFill>
                  <a:srgbClr val="FF0066"/>
                </a:solidFill>
                <a:ea typeface="楷体_GB2312"/>
                <a:cs typeface="楷体_GB2312"/>
              </a:rPr>
              <a:t>想到这里</a:t>
            </a:r>
            <a:r>
              <a:rPr lang="en-US" altLang="zh-CN" sz="4000" b="1">
                <a:solidFill>
                  <a:srgbClr val="FF0066"/>
                </a:solidFill>
                <a:ea typeface="楷体_GB2312"/>
                <a:cs typeface="楷体_GB2312"/>
              </a:rPr>
              <a:t>,</a:t>
            </a:r>
            <a:r>
              <a:rPr lang="zh-CN" altLang="en-US" sz="4000" b="1">
                <a:solidFill>
                  <a:srgbClr val="FF0066"/>
                </a:solidFill>
                <a:ea typeface="楷体_GB2312"/>
                <a:cs typeface="楷体_GB2312"/>
              </a:rPr>
              <a:t>我简直没法再想下去了</a:t>
            </a:r>
            <a:r>
              <a:rPr lang="en-US" altLang="zh-CN" sz="4000" b="1">
                <a:solidFill>
                  <a:srgbClr val="FF0066"/>
                </a:solidFill>
                <a:ea typeface="楷体_GB2312"/>
                <a:cs typeface="楷体_GB2312"/>
              </a:rPr>
              <a:t>,</a:t>
            </a:r>
            <a:r>
              <a:rPr lang="zh-CN" altLang="en-US" sz="4000" b="1">
                <a:solidFill>
                  <a:srgbClr val="FF0066"/>
                </a:solidFill>
                <a:ea typeface="楷体_GB2312"/>
                <a:cs typeface="楷体_GB2312"/>
              </a:rPr>
              <a:t>心里是那样的着急</a:t>
            </a:r>
            <a:r>
              <a:rPr lang="zh-CN" altLang="en-US" sz="4000">
                <a:solidFill>
                  <a:srgbClr val="FF0066"/>
                </a:solidFill>
              </a:rPr>
              <a:t>。</a:t>
            </a:r>
            <a:endParaRPr lang="en-US" altLang="zh-CN" sz="4000">
              <a:solidFill>
                <a:srgbClr val="FF0066"/>
              </a:solidFill>
            </a:endParaRPr>
          </a:p>
        </p:txBody>
      </p:sp>
      <p:pic>
        <p:nvPicPr>
          <p:cNvPr id="16387" name="图片 45059" descr="动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4825" y="2924175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文本框 46082"/>
          <p:cNvSpPr txBox="1">
            <a:spLocks noChangeArrowheads="1"/>
          </p:cNvSpPr>
          <p:nvPr/>
        </p:nvSpPr>
        <p:spPr bwMode="auto">
          <a:xfrm>
            <a:off x="1828801" y="838200"/>
            <a:ext cx="8532813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buFont typeface="Arial" pitchFamily="34" charset="0"/>
              <a:buNone/>
            </a:pPr>
            <a:r>
              <a:rPr lang="zh-CN" altLang="en-US" sz="4000" b="1" dirty="0"/>
              <a:t>它们的身体是那样轻盈，载不动一个水点；它们身上的彩粉是那样素洁，一点儿水都不能玷污上的；它们是那样的柔弱，比一片树叶还无力，怎么禁得起这猛烈的风雨呢？</a:t>
            </a:r>
            <a:endParaRPr lang="en-US" altLang="zh-CN" sz="4000" b="1" dirty="0">
              <a:ea typeface="楷体_GB2312"/>
              <a:cs typeface="楷体_GB2312"/>
            </a:endParaRPr>
          </a:p>
        </p:txBody>
      </p:sp>
      <p:pic>
        <p:nvPicPr>
          <p:cNvPr id="17410" name="图片 46083" descr="d51b016c4ea9eeda4216940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1763" y="4076700"/>
            <a:ext cx="1143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图片 46084" descr="2db1913501efea96d1a2d3e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2313" y="5084763"/>
            <a:ext cx="74295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图片 46085" descr="2006112712594477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8075" y="4581526"/>
            <a:ext cx="9334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9" name="文本框 46088"/>
          <p:cNvSpPr txBox="1">
            <a:spLocks noChangeArrowheads="1"/>
          </p:cNvSpPr>
          <p:nvPr/>
        </p:nvSpPr>
        <p:spPr bwMode="auto">
          <a:xfrm>
            <a:off x="3352800" y="5410201"/>
            <a:ext cx="4648200" cy="70167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zh-CN" altLang="en-US" sz="4000" b="1">
                <a:solidFill>
                  <a:srgbClr val="FF0000"/>
                </a:solidFill>
              </a:rPr>
              <a:t>轻盈   素洁   柔弱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6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文本框 53250"/>
          <p:cNvSpPr txBox="1">
            <a:spLocks noChangeArrowheads="1"/>
          </p:cNvSpPr>
          <p:nvPr/>
        </p:nvSpPr>
        <p:spPr bwMode="auto">
          <a:xfrm>
            <a:off x="1677988" y="533401"/>
            <a:ext cx="8990012" cy="409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buFont typeface="Arial" pitchFamily="34" charset="0"/>
              <a:buNone/>
            </a:pPr>
            <a:r>
              <a:rPr lang="zh-CN" altLang="en-US" sz="4000" b="1">
                <a:solidFill>
                  <a:srgbClr val="FF0000"/>
                </a:solidFill>
              </a:rPr>
              <a:t>比较：</a:t>
            </a:r>
          </a:p>
          <a:p>
            <a:pPr algn="just">
              <a:buFont typeface="Arial" pitchFamily="34" charset="0"/>
              <a:buNone/>
            </a:pPr>
            <a:r>
              <a:rPr lang="zh-CN" altLang="en-US" sz="4000" b="1"/>
              <a:t>   它们的身体是那样轻盈；它们身上的彩粉是那样素洁；它们是那样的柔 弱，禁不起这猛烈的风雨。</a:t>
            </a:r>
          </a:p>
          <a:p>
            <a:pPr algn="just">
              <a:buFont typeface="Arial" pitchFamily="34" charset="0"/>
              <a:buNone/>
            </a:pPr>
            <a:endParaRPr lang="en-US" altLang="zh-CN" sz="4400" b="1"/>
          </a:p>
          <a:p>
            <a:pPr algn="just">
              <a:buFont typeface="Arial" pitchFamily="34" charset="0"/>
              <a:buNone/>
            </a:pPr>
            <a:r>
              <a:rPr lang="zh-CN" altLang="en-US" sz="2800" b="1">
                <a:solidFill>
                  <a:srgbClr val="FF0000"/>
                </a:solidFill>
                <a:ea typeface="楷体_GB2312"/>
                <a:cs typeface="楷体_GB2312"/>
              </a:rPr>
              <a:t>读一读，和原文进行一下比较，哪一种表达方式更好，为什么？</a:t>
            </a:r>
          </a:p>
        </p:txBody>
      </p:sp>
      <p:pic>
        <p:nvPicPr>
          <p:cNvPr id="18434" name="图片 53251" descr="d51b016c4ea9eeda4216940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1763" y="4076700"/>
            <a:ext cx="1143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图片 53252" descr="2db1913501efea96d1a2d3e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2313" y="5084763"/>
            <a:ext cx="74295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图片 53253" descr="2006112712594477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8075" y="4581526"/>
            <a:ext cx="9334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文本框 54274"/>
          <p:cNvSpPr txBox="1">
            <a:spLocks noChangeArrowheads="1"/>
          </p:cNvSpPr>
          <p:nvPr/>
        </p:nvSpPr>
        <p:spPr bwMode="auto">
          <a:xfrm>
            <a:off x="1828801" y="838200"/>
            <a:ext cx="8532813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buFont typeface="Arial" pitchFamily="34" charset="0"/>
              <a:buNone/>
            </a:pPr>
            <a:r>
              <a:rPr lang="zh-CN" altLang="en-US" sz="4000" b="1"/>
              <a:t>它们的身体是那样轻盈，载不动一个水点；它们身上的彩粉是那样素洁，一点儿水都不能玷污上的；它们是那样的柔弱，比一片树叶还无力，怎么禁得起这猛烈的风雨呢？</a:t>
            </a:r>
            <a:endParaRPr lang="en-US" altLang="zh-CN" sz="4000" b="1">
              <a:ea typeface="楷体_GB2312"/>
              <a:cs typeface="楷体_GB2312"/>
            </a:endParaRPr>
          </a:p>
        </p:txBody>
      </p:sp>
      <p:pic>
        <p:nvPicPr>
          <p:cNvPr id="19458" name="图片 54275" descr="d51b016c4ea9eeda4216940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1763" y="4076700"/>
            <a:ext cx="1143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图片 54276" descr="2db1913501efea96d1a2d3e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2313" y="5084763"/>
            <a:ext cx="74295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图片 54277" descr="2006112712594477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8075" y="4581526"/>
            <a:ext cx="9334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4"/>
          <p:cNvSpPr>
            <a:spLocks noChangeArrowheads="1"/>
          </p:cNvSpPr>
          <p:nvPr/>
        </p:nvSpPr>
        <p:spPr bwMode="auto">
          <a:xfrm>
            <a:off x="6477000" y="2984500"/>
            <a:ext cx="4191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>
              <a:buFont typeface="Arial" pitchFamily="34" charset="0"/>
              <a:buNone/>
            </a:pPr>
            <a:r>
              <a:rPr lang="en-US" altLang="zh-CN" sz="3200" b="1">
                <a:solidFill>
                  <a:srgbClr val="0000FF"/>
                </a:solidFill>
                <a:ea typeface="楷体_GB2312"/>
                <a:cs typeface="楷体_GB2312"/>
              </a:rPr>
              <a:t>       </a:t>
            </a:r>
            <a:endParaRPr lang="zh-CN" altLang="en-US"/>
          </a:p>
        </p:txBody>
      </p:sp>
      <p:pic>
        <p:nvPicPr>
          <p:cNvPr id="20482" name="Picture 5" descr="SC2009032409173690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601" y="914401"/>
            <a:ext cx="4449763" cy="482917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文本框 15363"/>
          <p:cNvSpPr txBox="1">
            <a:spLocks noChangeArrowheads="1"/>
          </p:cNvSpPr>
          <p:nvPr/>
        </p:nvSpPr>
        <p:spPr bwMode="auto">
          <a:xfrm>
            <a:off x="6400800" y="914400"/>
            <a:ext cx="4038600" cy="286232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zh-CN" altLang="en-US" sz="3600"/>
              <a:t>这样轻盈、素洁、柔弱的蝴蝶，在这样猛烈的风雨中，会遇到哪些危险呢？谁来想象一下啊？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4"/>
          <p:cNvSpPr>
            <a:spLocks noChangeArrowheads="1"/>
          </p:cNvSpPr>
          <p:nvPr/>
        </p:nvSpPr>
        <p:spPr bwMode="auto">
          <a:xfrm>
            <a:off x="1828800" y="1281114"/>
            <a:ext cx="464820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>
              <a:buFont typeface="Arial" pitchFamily="34" charset="0"/>
              <a:buNone/>
            </a:pPr>
            <a:r>
              <a:rPr lang="zh-CN" altLang="en-US" sz="4000">
                <a:solidFill>
                  <a:srgbClr val="FF0000"/>
                </a:solidFill>
              </a:rPr>
              <a:t>     蝴蝶的家到底在哪里呢？我真为蝴蝶着急了 。</a:t>
            </a:r>
          </a:p>
        </p:txBody>
      </p:sp>
      <p:pic>
        <p:nvPicPr>
          <p:cNvPr id="21506" name="Picture 5" descr="21 蝴蝶的家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1" y="609601"/>
            <a:ext cx="4030663" cy="530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图片 48129" descr="边框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838200"/>
            <a:ext cx="91440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文本框 48130"/>
          <p:cNvSpPr txBox="1">
            <a:spLocks noChangeArrowheads="1"/>
          </p:cNvSpPr>
          <p:nvPr/>
        </p:nvSpPr>
        <p:spPr bwMode="auto">
          <a:xfrm>
            <a:off x="2279650" y="641350"/>
            <a:ext cx="7704138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zh-CN" altLang="en-US">
                <a:solidFill>
                  <a:srgbClr val="FF00FF"/>
                </a:solidFill>
              </a:rPr>
              <a:t>         </a:t>
            </a:r>
            <a:r>
              <a:rPr lang="zh-CN" altLang="en-US" sz="4000">
                <a:solidFill>
                  <a:srgbClr val="FF00FF"/>
                </a:solidFill>
              </a:rPr>
              <a:t>作者都为蝴蝶找了哪些家，哪些地方，勾画出来，体会一下作者每一次猜想，每一次探寻后的心情怎样？</a:t>
            </a:r>
            <a:endParaRPr lang="zh-CN" altLang="en-US" sz="4000" b="1">
              <a:solidFill>
                <a:srgbClr val="A50021"/>
              </a:solidFill>
              <a:ea typeface="楷体_GB2312"/>
              <a:cs typeface="楷体_GB2312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文本框 55298"/>
          <p:cNvSpPr txBox="1">
            <a:spLocks noChangeArrowheads="1"/>
          </p:cNvSpPr>
          <p:nvPr/>
        </p:nvSpPr>
        <p:spPr bwMode="auto">
          <a:xfrm>
            <a:off x="2279650" y="620713"/>
            <a:ext cx="770413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zh-CN" altLang="en-US">
                <a:solidFill>
                  <a:srgbClr val="FF00FF"/>
                </a:solidFill>
              </a:rPr>
              <a:t>         </a:t>
            </a:r>
            <a:endParaRPr lang="zh-CN" altLang="en-US" sz="4000" b="1">
              <a:solidFill>
                <a:srgbClr val="A50021"/>
              </a:solidFill>
              <a:ea typeface="楷体_GB2312"/>
              <a:cs typeface="楷体_GB2312"/>
            </a:endParaRPr>
          </a:p>
        </p:txBody>
      </p:sp>
      <p:graphicFrame>
        <p:nvGraphicFramePr>
          <p:cNvPr id="55395" name="表格 55394"/>
          <p:cNvGraphicFramePr/>
          <p:nvPr/>
        </p:nvGraphicFramePr>
        <p:xfrm>
          <a:off x="2209800" y="352425"/>
          <a:ext cx="7620000" cy="6127750"/>
        </p:xfrm>
        <a:graphic>
          <a:graphicData uri="http://schemas.openxmlformats.org/drawingml/2006/table">
            <a:tbl>
              <a:tblPr/>
              <a:tblGrid>
                <a:gridCol w="2438400"/>
                <a:gridCol w="2438400"/>
                <a:gridCol w="2743200"/>
              </a:tblGrid>
              <a:tr h="942975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dirty="0"/>
                        <a:t>寻找地点</a:t>
                      </a: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dirty="0"/>
                        <a:t>寻找后的结果</a:t>
                      </a: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8"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58420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60960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661988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735012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661988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661987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5345" name="文本框 55344"/>
          <p:cNvSpPr txBox="1">
            <a:spLocks noChangeArrowheads="1"/>
          </p:cNvSpPr>
          <p:nvPr/>
        </p:nvSpPr>
        <p:spPr bwMode="auto">
          <a:xfrm>
            <a:off x="2667000" y="1600201"/>
            <a:ext cx="869950" cy="3667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/>
              <a:t>屋宇里</a:t>
            </a:r>
          </a:p>
        </p:txBody>
      </p:sp>
      <p:sp>
        <p:nvSpPr>
          <p:cNvPr id="55346" name="文本框 55345"/>
          <p:cNvSpPr txBox="1">
            <a:spLocks noChangeArrowheads="1"/>
          </p:cNvSpPr>
          <p:nvPr/>
        </p:nvSpPr>
        <p:spPr bwMode="auto">
          <a:xfrm>
            <a:off x="4800600" y="1524001"/>
            <a:ext cx="2286000" cy="3667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zh-CN" altLang="en-US"/>
              <a:t>从没见过蝴蝶来避雨</a:t>
            </a:r>
          </a:p>
        </p:txBody>
      </p:sp>
      <p:sp>
        <p:nvSpPr>
          <p:cNvPr id="55347" name="文本框 55346"/>
          <p:cNvSpPr txBox="1">
            <a:spLocks noChangeArrowheads="1"/>
          </p:cNvSpPr>
          <p:nvPr/>
        </p:nvSpPr>
        <p:spPr bwMode="auto">
          <a:xfrm>
            <a:off x="2590800" y="2286001"/>
            <a:ext cx="869950" cy="3667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/>
              <a:t>麦田里</a:t>
            </a:r>
          </a:p>
        </p:txBody>
      </p:sp>
      <p:sp>
        <p:nvSpPr>
          <p:cNvPr id="55348" name="文本框 55347"/>
          <p:cNvSpPr txBox="1">
            <a:spLocks noChangeArrowheads="1"/>
          </p:cNvSpPr>
          <p:nvPr/>
        </p:nvSpPr>
        <p:spPr bwMode="auto">
          <a:xfrm>
            <a:off x="4876800" y="2209801"/>
            <a:ext cx="1327150" cy="3667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/>
              <a:t>也不能避雨</a:t>
            </a:r>
          </a:p>
        </p:txBody>
      </p:sp>
      <p:sp>
        <p:nvSpPr>
          <p:cNvPr id="55349" name="文本框 55348"/>
          <p:cNvSpPr txBox="1">
            <a:spLocks noChangeArrowheads="1"/>
          </p:cNvSpPr>
          <p:nvPr/>
        </p:nvSpPr>
        <p:spPr bwMode="auto">
          <a:xfrm>
            <a:off x="2590800" y="2819401"/>
            <a:ext cx="869950" cy="3667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/>
              <a:t>松林里</a:t>
            </a:r>
          </a:p>
        </p:txBody>
      </p:sp>
      <p:sp>
        <p:nvSpPr>
          <p:cNvPr id="55350" name="文本框 55349"/>
          <p:cNvSpPr txBox="1">
            <a:spLocks noChangeArrowheads="1"/>
          </p:cNvSpPr>
          <p:nvPr/>
        </p:nvSpPr>
        <p:spPr bwMode="auto">
          <a:xfrm>
            <a:off x="4800600" y="2819401"/>
            <a:ext cx="1981200" cy="3667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zh-CN" altLang="en-US"/>
              <a:t>到处是水珠滚坠</a:t>
            </a:r>
          </a:p>
        </p:txBody>
      </p:sp>
      <p:sp>
        <p:nvSpPr>
          <p:cNvPr id="55351" name="文本框 55350"/>
          <p:cNvSpPr txBox="1">
            <a:spLocks noChangeArrowheads="1"/>
          </p:cNvSpPr>
          <p:nvPr/>
        </p:nvSpPr>
        <p:spPr bwMode="auto">
          <a:xfrm>
            <a:off x="2590800" y="3429001"/>
            <a:ext cx="1447800" cy="3667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zh-CN" altLang="en-US"/>
              <a:t>园里的花</a:t>
            </a:r>
          </a:p>
        </p:txBody>
      </p:sp>
      <p:sp>
        <p:nvSpPr>
          <p:cNvPr id="55352" name="文本框 55351"/>
          <p:cNvSpPr txBox="1">
            <a:spLocks noChangeArrowheads="1"/>
          </p:cNvSpPr>
          <p:nvPr/>
        </p:nvSpPr>
        <p:spPr bwMode="auto">
          <a:xfrm>
            <a:off x="4724400" y="3352801"/>
            <a:ext cx="2057400" cy="3667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zh-CN" altLang="en-US"/>
              <a:t>不能容它们藏身</a:t>
            </a:r>
          </a:p>
        </p:txBody>
      </p:sp>
      <p:sp>
        <p:nvSpPr>
          <p:cNvPr id="55353" name="文本框 55352"/>
          <p:cNvSpPr txBox="1">
            <a:spLocks noChangeArrowheads="1"/>
          </p:cNvSpPr>
          <p:nvPr/>
        </p:nvSpPr>
        <p:spPr bwMode="auto">
          <a:xfrm>
            <a:off x="2514600" y="4038601"/>
            <a:ext cx="2057400" cy="3667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zh-CN" altLang="en-US"/>
              <a:t>老树干的底面</a:t>
            </a:r>
          </a:p>
        </p:txBody>
      </p:sp>
      <p:sp>
        <p:nvSpPr>
          <p:cNvPr id="55354" name="文本框 55353"/>
          <p:cNvSpPr txBox="1">
            <a:spLocks noChangeArrowheads="1"/>
          </p:cNvSpPr>
          <p:nvPr/>
        </p:nvSpPr>
        <p:spPr bwMode="auto">
          <a:xfrm>
            <a:off x="4724400" y="4038601"/>
            <a:ext cx="2362200" cy="3667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zh-CN" altLang="en-US"/>
              <a:t>湿漉漉的，不能藏身</a:t>
            </a:r>
          </a:p>
        </p:txBody>
      </p:sp>
      <p:sp>
        <p:nvSpPr>
          <p:cNvPr id="55355" name="文本框 55354"/>
          <p:cNvSpPr txBox="1">
            <a:spLocks noChangeArrowheads="1"/>
          </p:cNvSpPr>
          <p:nvPr/>
        </p:nvSpPr>
        <p:spPr bwMode="auto">
          <a:xfrm>
            <a:off x="2667000" y="4724401"/>
            <a:ext cx="990600" cy="3667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zh-CN" altLang="en-US"/>
              <a:t>桥下面</a:t>
            </a:r>
          </a:p>
        </p:txBody>
      </p:sp>
      <p:sp>
        <p:nvSpPr>
          <p:cNvPr id="55356" name="文本框 55355"/>
          <p:cNvSpPr txBox="1">
            <a:spLocks noChangeArrowheads="1"/>
          </p:cNvSpPr>
          <p:nvPr/>
        </p:nvSpPr>
        <p:spPr bwMode="auto">
          <a:xfrm>
            <a:off x="2438400" y="5410201"/>
            <a:ext cx="1905000" cy="3667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zh-CN" altLang="en-US"/>
              <a:t>树叶下面</a:t>
            </a:r>
          </a:p>
        </p:txBody>
      </p:sp>
      <p:sp>
        <p:nvSpPr>
          <p:cNvPr id="55358" name="文本框 55357"/>
          <p:cNvSpPr txBox="1">
            <a:spLocks noChangeArrowheads="1"/>
          </p:cNvSpPr>
          <p:nvPr/>
        </p:nvSpPr>
        <p:spPr bwMode="auto">
          <a:xfrm>
            <a:off x="4876800" y="4724401"/>
            <a:ext cx="1828800" cy="3667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zh-CN" altLang="en-US"/>
              <a:t>没有见过</a:t>
            </a:r>
          </a:p>
        </p:txBody>
      </p:sp>
      <p:sp>
        <p:nvSpPr>
          <p:cNvPr id="55359" name="文本框 55358"/>
          <p:cNvSpPr txBox="1">
            <a:spLocks noChangeArrowheads="1"/>
          </p:cNvSpPr>
          <p:nvPr/>
        </p:nvSpPr>
        <p:spPr bwMode="auto">
          <a:xfrm>
            <a:off x="4876800" y="5334001"/>
            <a:ext cx="1600200" cy="3667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zh-CN" altLang="en-US"/>
              <a:t>没有见过</a:t>
            </a:r>
          </a:p>
        </p:txBody>
      </p:sp>
      <p:sp>
        <p:nvSpPr>
          <p:cNvPr id="23604" name="文本框 55368"/>
          <p:cNvSpPr txBox="1">
            <a:spLocks noChangeArrowheads="1"/>
          </p:cNvSpPr>
          <p:nvPr/>
        </p:nvSpPr>
        <p:spPr bwMode="auto">
          <a:xfrm>
            <a:off x="7086600" y="3124201"/>
            <a:ext cx="2667000" cy="3667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23605" name="文本框 55369"/>
          <p:cNvSpPr txBox="1">
            <a:spLocks noChangeArrowheads="1"/>
          </p:cNvSpPr>
          <p:nvPr/>
        </p:nvSpPr>
        <p:spPr bwMode="auto">
          <a:xfrm>
            <a:off x="7315200" y="2209800"/>
            <a:ext cx="1981200" cy="242728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endParaRPr lang="zh-CN" altLang="en-US"/>
          </a:p>
          <a:p>
            <a:pPr>
              <a:buFont typeface="Arial" pitchFamily="34" charset="0"/>
              <a:buNone/>
            </a:pPr>
            <a:endParaRPr lang="zh-CN" altLang="en-US"/>
          </a:p>
          <a:p>
            <a:pPr>
              <a:buFont typeface="Arial" pitchFamily="34" charset="0"/>
              <a:buNone/>
            </a:pPr>
            <a:endParaRPr lang="zh-CN" altLang="en-US"/>
          </a:p>
          <a:p>
            <a:pPr>
              <a:buFont typeface="Arial" pitchFamily="34" charset="0"/>
              <a:buNone/>
            </a:pPr>
            <a:endParaRPr lang="zh-CN" altLang="en-US"/>
          </a:p>
          <a:p>
            <a:pPr>
              <a:buFont typeface="Arial" pitchFamily="34" charset="0"/>
              <a:buNone/>
            </a:pPr>
            <a:endParaRPr lang="zh-CN" altLang="en-US"/>
          </a:p>
          <a:p>
            <a:pPr>
              <a:buFont typeface="Arial" pitchFamily="34" charset="0"/>
              <a:buNone/>
            </a:pPr>
            <a:endParaRPr lang="zh-CN" altLang="en-US"/>
          </a:p>
          <a:p>
            <a:pPr>
              <a:buFont typeface="Arial" pitchFamily="34" charset="0"/>
              <a:buNone/>
            </a:pPr>
            <a:endParaRPr lang="zh-CN" altLang="en-US"/>
          </a:p>
          <a:p>
            <a:pPr>
              <a:spcBef>
                <a:spcPct val="50000"/>
              </a:spcBef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23606" name="文本框 55370"/>
          <p:cNvSpPr txBox="1">
            <a:spLocks noChangeArrowheads="1"/>
          </p:cNvSpPr>
          <p:nvPr/>
        </p:nvSpPr>
        <p:spPr bwMode="auto">
          <a:xfrm>
            <a:off x="7239000" y="2895601"/>
            <a:ext cx="1752600" cy="3667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55396" name="文本框 55395"/>
          <p:cNvSpPr txBox="1">
            <a:spLocks noChangeArrowheads="1"/>
          </p:cNvSpPr>
          <p:nvPr/>
        </p:nvSpPr>
        <p:spPr bwMode="auto">
          <a:xfrm>
            <a:off x="7162800" y="381001"/>
            <a:ext cx="2514600" cy="5191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zh-CN" altLang="en-US" sz="2800"/>
              <a:t>寻找后的心情</a:t>
            </a:r>
          </a:p>
        </p:txBody>
      </p:sp>
      <p:sp>
        <p:nvSpPr>
          <p:cNvPr id="55397" name="文本框 55396"/>
          <p:cNvSpPr txBox="1">
            <a:spLocks noChangeArrowheads="1"/>
          </p:cNvSpPr>
          <p:nvPr/>
        </p:nvSpPr>
        <p:spPr bwMode="auto">
          <a:xfrm>
            <a:off x="8210590" y="1600200"/>
            <a:ext cx="553998" cy="41910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zh-CN" altLang="en-US" sz="2400">
                <a:solidFill>
                  <a:srgbClr val="FF0000"/>
                </a:solidFill>
              </a:rPr>
              <a:t>越来越着急          越来越担心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5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5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5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5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5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5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5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5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5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5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5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5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5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5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5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5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5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5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5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5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55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55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000" fill="hold"/>
                                        <p:tgtEl>
                                          <p:spTgt spid="55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000" fill="hold"/>
                                        <p:tgtEl>
                                          <p:spTgt spid="55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45" grpId="0"/>
      <p:bldP spid="55346" grpId="0"/>
      <p:bldP spid="55347" grpId="0"/>
      <p:bldP spid="55348" grpId="0"/>
      <p:bldP spid="55349" grpId="0"/>
      <p:bldP spid="55350" grpId="0"/>
      <p:bldP spid="55351" grpId="0"/>
      <p:bldP spid="55352" grpId="0"/>
      <p:bldP spid="55353" grpId="0"/>
      <p:bldP spid="55354" grpId="0"/>
      <p:bldP spid="55355" grpId="0"/>
      <p:bldP spid="55356" grpId="0"/>
      <p:bldP spid="55358" grpId="0"/>
      <p:bldP spid="55359" grpId="0"/>
      <p:bldP spid="55396" grpId="0"/>
      <p:bldP spid="5539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"/>
          <p:cNvSpPr>
            <a:spLocks noChangeArrowheads="1"/>
          </p:cNvSpPr>
          <p:nvPr/>
        </p:nvSpPr>
        <p:spPr bwMode="auto">
          <a:xfrm>
            <a:off x="6324600" y="1734334"/>
            <a:ext cx="403860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>
              <a:buFont typeface="Arial" pitchFamily="34" charset="0"/>
              <a:buNone/>
            </a:pPr>
            <a:r>
              <a:rPr lang="en-US" altLang="zh-CN" sz="2400" b="1" dirty="0">
                <a:solidFill>
                  <a:srgbClr val="33CC33"/>
                </a:solidFill>
                <a:ea typeface="楷体_GB2312"/>
                <a:cs typeface="楷体_GB2312"/>
              </a:rPr>
              <a:t>        </a:t>
            </a:r>
            <a:r>
              <a:rPr lang="zh-CN" altLang="en-US" sz="2400" b="1" dirty="0">
                <a:ea typeface="楷体_GB2312"/>
                <a:cs typeface="楷体_GB2312"/>
              </a:rPr>
              <a:t>一个女孩儿对我说：“雨后，蝴蝶就会重新出来，在阳光里飞。它们是那么高兴，那么鲜艳。我想，它们一定是藏在一个秘密的家里。它们的家一定美丽而香甜，不像家雀儿似的，一下雨就飞到人们冒着炊烟的屋檐下避雨。一定是这样的。”</a:t>
            </a:r>
          </a:p>
        </p:txBody>
      </p:sp>
      <p:pic>
        <p:nvPicPr>
          <p:cNvPr id="24578" name="Picture 5" descr="SC2009032409173651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601" y="381000"/>
            <a:ext cx="4379913" cy="577215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4"/>
          <p:cNvSpPr>
            <a:spLocks noChangeArrowheads="1"/>
          </p:cNvSpPr>
          <p:nvPr/>
        </p:nvSpPr>
        <p:spPr bwMode="auto">
          <a:xfrm>
            <a:off x="1905000" y="1287302"/>
            <a:ext cx="8153296" cy="2653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3200" b="1" dirty="0">
                <a:ea typeface="楷体_GB2312"/>
                <a:cs typeface="楷体_GB2312"/>
              </a:rPr>
              <a:t>拓展延伸：</a:t>
            </a:r>
          </a:p>
          <a:p>
            <a:pPr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3200" b="1" dirty="0">
                <a:ea typeface="楷体_GB2312"/>
                <a:cs typeface="楷体_GB2312"/>
              </a:rPr>
              <a:t>      雨中的蝴蝶是那么让人牵挂，那么蝴蝶的家到底在哪里呢？张开你想象的翅膀，让我们也来找一找。</a:t>
            </a:r>
            <a:endParaRPr lang="zh-CN" altLang="en-US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5"/>
          <p:cNvSpPr txBox="1">
            <a:spLocks noChangeArrowheads="1"/>
          </p:cNvSpPr>
          <p:nvPr/>
        </p:nvSpPr>
        <p:spPr bwMode="auto">
          <a:xfrm>
            <a:off x="1828800" y="2209801"/>
            <a:ext cx="80010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  <a:ea typeface="黑体" pitchFamily="49" charset="-122"/>
              </a:rPr>
              <a:t>1.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ea typeface="黑体" pitchFamily="49" charset="-122"/>
              </a:rPr>
              <a:t>认识“避、撼”等</a:t>
            </a: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  <a:ea typeface="黑体" pitchFamily="49" charset="-122"/>
              </a:rPr>
              <a:t>7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ea typeface="黑体" pitchFamily="49" charset="-122"/>
              </a:rPr>
              <a:t>个生字，读准多音字“雀”。</a:t>
            </a:r>
          </a:p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  <a:ea typeface="黑体" pitchFamily="49" charset="-122"/>
              </a:rPr>
              <a:t>2.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ea typeface="黑体" pitchFamily="49" charset="-122"/>
              </a:rPr>
              <a:t>正确、流利、有感情地朗读课文。感受文章的语言美、意境美。</a:t>
            </a:r>
          </a:p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  <a:ea typeface="黑体" pitchFamily="49" charset="-122"/>
              </a:rPr>
              <a:t>3.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ea typeface="黑体" pitchFamily="49" charset="-122"/>
              </a:rPr>
              <a:t>了解课文内容，提出自己的问题，筛选出最有价值的三个问题，并尝试解决。</a:t>
            </a:r>
          </a:p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  <a:ea typeface="黑体" pitchFamily="49" charset="-122"/>
              </a:rPr>
              <a:t>4.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ea typeface="黑体" pitchFamily="49" charset="-122"/>
              </a:rPr>
              <a:t>抓住重点语句体会作者对弱小生命的关爱之情。</a:t>
            </a:r>
            <a:endParaRPr lang="en-US" altLang="zh-CN" sz="2400" b="1" dirty="0">
              <a:solidFill>
                <a:srgbClr val="FF0000"/>
              </a:solidFill>
              <a:latin typeface="宋体" pitchFamily="2" charset="-122"/>
              <a:ea typeface="黑体" pitchFamily="49" charset="-122"/>
            </a:endParaRPr>
          </a:p>
        </p:txBody>
      </p:sp>
      <p:sp>
        <p:nvSpPr>
          <p:cNvPr id="3" name="同侧圆角矩形 2"/>
          <p:cNvSpPr/>
          <p:nvPr/>
        </p:nvSpPr>
        <p:spPr>
          <a:xfrm>
            <a:off x="1776414" y="981076"/>
            <a:ext cx="2008187" cy="536575"/>
          </a:xfrm>
          <a:prstGeom prst="round2SameRect">
            <a:avLst/>
          </a:prstGeom>
          <a:pattFill prst="pct5">
            <a:fgClr>
              <a:schemeClr val="accent5">
                <a:lumMod val="40000"/>
                <a:lumOff val="60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prstClr val="black"/>
                </a:solidFill>
              </a:rPr>
              <a:t>学习目标</a:t>
            </a:r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1951" y="1628776"/>
            <a:ext cx="2371725" cy="4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6553188" y="609674"/>
            <a:ext cx="3200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EFEFE"/>
                </a:solidFill>
              </a:rPr>
              <a:t>https://www.ypppt.com/</a:t>
            </a:r>
            <a:endParaRPr lang="zh-CN" altLang="en-US" dirty="0">
              <a:solidFill>
                <a:srgbClr val="FEFEFE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1776413" y="981076"/>
            <a:ext cx="2374900" cy="536575"/>
          </a:xfrm>
          <a:prstGeom prst="round2SameRect">
            <a:avLst/>
          </a:prstGeom>
          <a:pattFill prst="pct5">
            <a:fgClr>
              <a:schemeClr val="accent5">
                <a:lumMod val="40000"/>
                <a:lumOff val="60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3200" b="1" dirty="0">
                <a:solidFill>
                  <a:prstClr val="black"/>
                </a:solidFill>
              </a:rPr>
              <a:t>思考并交流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1951" y="1628776"/>
            <a:ext cx="2951163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0" y="3048000"/>
            <a:ext cx="1066800" cy="18288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375D80">
                <a:alpha val="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矩形 3"/>
          <p:cNvSpPr>
            <a:spLocks noChangeArrowheads="1"/>
          </p:cNvSpPr>
          <p:nvPr/>
        </p:nvSpPr>
        <p:spPr bwMode="auto">
          <a:xfrm>
            <a:off x="1846263" y="1770063"/>
            <a:ext cx="86407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</a:rPr>
              <a:t>下大雨时候的环境如何？作者为什么浓墨重彩地刻画雷雨时的自然环境？</a:t>
            </a:r>
          </a:p>
        </p:txBody>
      </p:sp>
      <p:sp>
        <p:nvSpPr>
          <p:cNvPr id="16390" name="矩形 4"/>
          <p:cNvSpPr>
            <a:spLocks noChangeArrowheads="1"/>
          </p:cNvSpPr>
          <p:nvPr/>
        </p:nvSpPr>
        <p:spPr bwMode="auto">
          <a:xfrm>
            <a:off x="3214688" y="2978150"/>
            <a:ext cx="6769100" cy="1938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400" dirty="0">
                <a:solidFill>
                  <a:schemeClr val="accent3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大雨的时候，环境十分恶劣，风雨交加，电闪雷鸣，到处都湿漉漉的。恶劣的自然环境与蝴蝶柔弱的生命之间形成了强烈的对比，使得作者的想法、疑问更为合理，担忧与关爱更为合情，更易化为读者的所思、所感。 </a:t>
            </a:r>
          </a:p>
        </p:txBody>
      </p:sp>
    </p:spTree>
  </p:cSld>
  <p:clrMapOvr>
    <a:masterClrMapping/>
  </p:clrMapOvr>
  <p:transition spd="slow">
    <p:rand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直线连接符 21"/>
          <p:cNvSpPr>
            <a:spLocks noChangeShapeType="1"/>
          </p:cNvSpPr>
          <p:nvPr/>
        </p:nvSpPr>
        <p:spPr bwMode="auto">
          <a:xfrm flipV="1">
            <a:off x="1847851" y="1627189"/>
            <a:ext cx="2073275" cy="9525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174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438" y="1052513"/>
            <a:ext cx="20193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063751" y="2709863"/>
            <a:ext cx="79232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altLang="en-US" sz="3600" b="1">
                <a:solidFill>
                  <a:srgbClr val="FFFFFF"/>
                </a:solidFill>
              </a:rPr>
              <a:t>　　</a:t>
            </a:r>
            <a:endParaRPr lang="zh-CN" altLang="zh-CN" sz="3200" b="1">
              <a:solidFill>
                <a:srgbClr val="FFFFFF"/>
              </a:solidFill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560513" y="1916113"/>
            <a:ext cx="9144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FFFFFF"/>
                </a:solidFill>
                <a:latin typeface="宋体" pitchFamily="2" charset="-122"/>
              </a:rPr>
              <a:t>    </a:t>
            </a:r>
          </a:p>
        </p:txBody>
      </p:sp>
      <p:sp>
        <p:nvSpPr>
          <p:cNvPr id="31749" name="矩形 2"/>
          <p:cNvSpPr>
            <a:spLocks noChangeArrowheads="1"/>
          </p:cNvSpPr>
          <p:nvPr/>
        </p:nvSpPr>
        <p:spPr bwMode="auto">
          <a:xfrm>
            <a:off x="2063750" y="2058989"/>
            <a:ext cx="80645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3200">
                <a:solidFill>
                  <a:srgbClr val="FFFFFF"/>
                </a:solidFill>
                <a:latin typeface="宋体" pitchFamily="2" charset="-122"/>
              </a:rPr>
              <a:t>    </a:t>
            </a:r>
            <a:endParaRPr lang="zh-CN" altLang="en-US" sz="3200">
              <a:solidFill>
                <a:srgbClr val="FFFFFF"/>
              </a:solidFill>
              <a:latin typeface="宋体" pitchFamily="2" charset="-122"/>
            </a:endParaRPr>
          </a:p>
        </p:txBody>
      </p:sp>
      <p:sp>
        <p:nvSpPr>
          <p:cNvPr id="31750" name="矩形 3"/>
          <p:cNvSpPr>
            <a:spLocks noChangeArrowheads="1"/>
          </p:cNvSpPr>
          <p:nvPr/>
        </p:nvSpPr>
        <p:spPr bwMode="auto">
          <a:xfrm>
            <a:off x="2063750" y="2057400"/>
            <a:ext cx="80645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3200" dirty="0">
                <a:solidFill>
                  <a:srgbClr val="2E2E00"/>
                </a:solidFill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en-US" sz="3200" dirty="0">
                <a:solidFill>
                  <a:srgbClr val="2E2E00"/>
                </a:solidFill>
                <a:latin typeface="宋体" pitchFamily="2" charset="-122"/>
              </a:rPr>
              <a:t>课文描写了下大雨时恶劣的自然环境和蝴蝶的轻盈、柔弱，并一次次对蝴蝶的家进行猜想与寻找，真切地表达了作者对幼小生命的关爱之情。</a:t>
            </a:r>
          </a:p>
          <a:p>
            <a:pPr>
              <a:buFont typeface="Arial" pitchFamily="34" charset="0"/>
              <a:buNone/>
            </a:pPr>
            <a:endParaRPr lang="zh-CN" altLang="en-US" sz="3200" dirty="0">
              <a:solidFill>
                <a:srgbClr val="2C0C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/>
      <p:bldP spid="2" grpId="1" bldLvl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5200" y="127000"/>
            <a:ext cx="20193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8" name="直线连接符 21"/>
          <p:cNvSpPr>
            <a:spLocks noChangeShapeType="1"/>
          </p:cNvSpPr>
          <p:nvPr/>
        </p:nvSpPr>
        <p:spPr bwMode="auto">
          <a:xfrm flipV="1">
            <a:off x="3505201" y="914400"/>
            <a:ext cx="2073275" cy="7938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19" name="矩形 3"/>
          <p:cNvSpPr>
            <a:spLocks noChangeArrowheads="1"/>
          </p:cNvSpPr>
          <p:nvPr/>
        </p:nvSpPr>
        <p:spPr bwMode="auto">
          <a:xfrm>
            <a:off x="1905000" y="990665"/>
            <a:ext cx="8064500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800" dirty="0">
                <a:solidFill>
                  <a:srgbClr val="2E2E00"/>
                </a:solidFill>
                <a:latin typeface="宋体" pitchFamily="2" charset="-122"/>
              </a:rPr>
              <a:t>按要求改写句子。</a:t>
            </a:r>
            <a:endParaRPr lang="en-US" altLang="zh-CN" sz="2800" dirty="0">
              <a:solidFill>
                <a:srgbClr val="2E2E00"/>
              </a:solidFill>
              <a:latin typeface="宋体" pitchFamily="2" charset="-122"/>
            </a:endParaRP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 dirty="0">
                <a:solidFill>
                  <a:srgbClr val="2E2E00"/>
                </a:solidFill>
                <a:latin typeface="宋体" pitchFamily="2" charset="-122"/>
              </a:rPr>
              <a:t>1.</a:t>
            </a:r>
            <a:r>
              <a:rPr lang="zh-CN" altLang="en-US" sz="2800" dirty="0">
                <a:solidFill>
                  <a:srgbClr val="2E2E00"/>
                </a:solidFill>
                <a:latin typeface="宋体" pitchFamily="2" charset="-122"/>
              </a:rPr>
              <a:t>风将银色的雨幕斜挂起来。（改为“被”字句）</a:t>
            </a:r>
            <a:endParaRPr lang="en-US" altLang="zh-CN" sz="2800" dirty="0">
              <a:solidFill>
                <a:srgbClr val="2E2E00"/>
              </a:solidFill>
              <a:latin typeface="宋体" pitchFamily="2" charset="-122"/>
            </a:endParaRP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 dirty="0">
                <a:solidFill>
                  <a:srgbClr val="2E2E00"/>
                </a:solidFill>
                <a:latin typeface="宋体" pitchFamily="2" charset="-122"/>
              </a:rPr>
              <a:t>  </a:t>
            </a:r>
            <a:r>
              <a:rPr lang="en-US" altLang="zh-CN" sz="2800" u="sng" dirty="0">
                <a:solidFill>
                  <a:srgbClr val="2E2E00"/>
                </a:solidFill>
                <a:latin typeface="宋体" pitchFamily="2" charset="-122"/>
              </a:rPr>
              <a:t>                                  </a:t>
            </a:r>
            <a:r>
              <a:rPr lang="en-US" altLang="zh-CN" sz="2800" dirty="0">
                <a:solidFill>
                  <a:srgbClr val="2E2E00"/>
                </a:solidFill>
                <a:latin typeface="宋体" pitchFamily="2" charset="-122"/>
              </a:rPr>
              <a:t>    </a:t>
            </a: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 dirty="0">
                <a:solidFill>
                  <a:srgbClr val="2E2E00"/>
                </a:solidFill>
                <a:latin typeface="宋体" pitchFamily="2" charset="-122"/>
              </a:rPr>
              <a:t>2.</a:t>
            </a:r>
            <a:r>
              <a:rPr lang="zh-CN" altLang="en-US" sz="2800" dirty="0">
                <a:solidFill>
                  <a:srgbClr val="2E2E00"/>
                </a:solidFill>
                <a:latin typeface="宋体" pitchFamily="2" charset="-122"/>
              </a:rPr>
              <a:t>它们身上的彩粉是那样素洁。（改为感叹句）</a:t>
            </a:r>
            <a:endParaRPr lang="en-US" altLang="zh-CN" sz="2800" dirty="0">
              <a:solidFill>
                <a:srgbClr val="2E2E00"/>
              </a:solidFill>
              <a:latin typeface="宋体" pitchFamily="2" charset="-122"/>
            </a:endParaRP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 dirty="0">
                <a:solidFill>
                  <a:srgbClr val="2E2E00"/>
                </a:solidFill>
                <a:latin typeface="宋体" pitchFamily="2" charset="-122"/>
              </a:rPr>
              <a:t>                                      </a:t>
            </a: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 dirty="0">
                <a:solidFill>
                  <a:srgbClr val="2E2E00"/>
                </a:solidFill>
                <a:latin typeface="宋体" pitchFamily="2" charset="-122"/>
              </a:rPr>
              <a:t>3.</a:t>
            </a:r>
            <a:r>
              <a:rPr lang="zh-CN" altLang="en-US" sz="2800" dirty="0">
                <a:solidFill>
                  <a:srgbClr val="2E2E00"/>
                </a:solidFill>
                <a:latin typeface="宋体" pitchFamily="2" charset="-122"/>
              </a:rPr>
              <a:t>花儿自己已经被雨点打得抖个不停了，怎能容它们藏身呢？（改为陈述句） </a:t>
            </a: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endParaRPr lang="zh-CN" altLang="en-US" sz="2800" dirty="0">
              <a:solidFill>
                <a:srgbClr val="2C0C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" name="矩形 3"/>
          <p:cNvSpPr>
            <a:spLocks noChangeArrowheads="1"/>
          </p:cNvSpPr>
          <p:nvPr/>
        </p:nvSpPr>
        <p:spPr bwMode="auto">
          <a:xfrm>
            <a:off x="2114610" y="2362228"/>
            <a:ext cx="52117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u="sng" dirty="0">
                <a:solidFill>
                  <a:srgbClr val="FF0000"/>
                </a:solidFill>
              </a:rPr>
              <a:t>银色的雨幕被风斜挂起来。</a:t>
            </a:r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2143246" y="3590709"/>
            <a:ext cx="6477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u="sng" dirty="0">
                <a:solidFill>
                  <a:srgbClr val="FF0000"/>
                </a:solidFill>
              </a:rPr>
              <a:t>它们身上的彩粉是多么素洁啊！</a:t>
            </a:r>
          </a:p>
        </p:txBody>
      </p:sp>
      <p:sp>
        <p:nvSpPr>
          <p:cNvPr id="8" name="矩形 3"/>
          <p:cNvSpPr>
            <a:spLocks noChangeArrowheads="1"/>
          </p:cNvSpPr>
          <p:nvPr/>
        </p:nvSpPr>
        <p:spPr bwMode="auto">
          <a:xfrm>
            <a:off x="1828800" y="5486401"/>
            <a:ext cx="89152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u="sng" dirty="0">
                <a:solidFill>
                  <a:srgbClr val="FF0000"/>
                </a:solidFill>
              </a:rPr>
              <a:t>花儿自己已经被雨点打得抖个不停了，不能容它们藏身。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3237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997075" y="908050"/>
            <a:ext cx="8420100" cy="5689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50">
              <a:solidFill>
                <a:prstClr val="white"/>
              </a:solidFill>
            </a:endParaRPr>
          </a:p>
        </p:txBody>
      </p:sp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2133600" y="1524001"/>
            <a:ext cx="8147050" cy="4595813"/>
            <a:chOff x="626990" y="1188113"/>
            <a:chExt cx="6611625" cy="4680520"/>
          </a:xfrm>
        </p:grpSpPr>
        <p:sp>
          <p:nvSpPr>
            <p:cNvPr id="4" name="矩形 3"/>
            <p:cNvSpPr/>
            <p:nvPr/>
          </p:nvSpPr>
          <p:spPr>
            <a:xfrm>
              <a:off x="626990" y="1188113"/>
              <a:ext cx="6611625" cy="4680520"/>
            </a:xfrm>
            <a:prstGeom prst="rect">
              <a:avLst/>
            </a:prstGeom>
            <a:solidFill>
              <a:srgbClr val="FFFF00">
                <a:alpha val="45098"/>
              </a:srgb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7172" name="Rectangle 7"/>
            <p:cNvSpPr>
              <a:spLocks noChangeArrowheads="1"/>
            </p:cNvSpPr>
            <p:nvPr/>
          </p:nvSpPr>
          <p:spPr bwMode="auto">
            <a:xfrm>
              <a:off x="883280" y="1442801"/>
              <a:ext cx="6336703" cy="4175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just">
                <a:lnSpc>
                  <a:spcPct val="120000"/>
                </a:lnSpc>
                <a:buFont typeface="Arial" pitchFamily="34" charset="0"/>
                <a:buNone/>
              </a:pPr>
              <a:r>
                <a:rPr lang="zh-CN" altLang="en-US" sz="2800" b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  <a:sym typeface="+mn-ea"/>
                </a:rPr>
                <a:t>    燕志俊</a:t>
              </a:r>
              <a:r>
                <a:rPr lang="zh-CN" altLang="en-US" sz="2800" dirty="0">
                  <a:solidFill>
                    <a:srgbClr val="002060"/>
                  </a:solidFill>
                  <a:ea typeface="黑体" pitchFamily="49" charset="-122"/>
                  <a:sym typeface="+mn-ea"/>
                </a:rPr>
                <a:t>（</a:t>
              </a:r>
              <a:r>
                <a:rPr lang="en-US" altLang="zh-CN" sz="2800" dirty="0">
                  <a:solidFill>
                    <a:srgbClr val="002060"/>
                  </a:solidFill>
                  <a:ea typeface="黑体" pitchFamily="49" charset="-122"/>
                  <a:sym typeface="+mn-ea"/>
                </a:rPr>
                <a:t>1907—1982</a:t>
              </a:r>
              <a:r>
                <a:rPr lang="zh-CN" altLang="en-US" sz="2800" dirty="0">
                  <a:solidFill>
                    <a:srgbClr val="002060"/>
                  </a:solidFill>
                  <a:ea typeface="黑体" pitchFamily="49" charset="-122"/>
                  <a:sym typeface="+mn-ea"/>
                </a:rPr>
                <a:t>），又名燕遇明，曾任山东省文学艺术界联合会副主席，著名作家。他酷爱文学，常在</a:t>
              </a:r>
              <a:r>
                <a:rPr lang="en-US" altLang="zh-CN" sz="2800" dirty="0">
                  <a:solidFill>
                    <a:srgbClr val="002060"/>
                  </a:solidFill>
                  <a:ea typeface="黑体" pitchFamily="49" charset="-122"/>
                  <a:sym typeface="+mn-ea"/>
                </a:rPr>
                <a:t>《</a:t>
              </a:r>
              <a:r>
                <a:rPr lang="zh-CN" altLang="en-US" sz="2800" dirty="0">
                  <a:solidFill>
                    <a:srgbClr val="002060"/>
                  </a:solidFill>
                  <a:ea typeface="黑体" pitchFamily="49" charset="-122"/>
                  <a:sym typeface="+mn-ea"/>
                </a:rPr>
                <a:t>小说月报</a:t>
              </a:r>
              <a:r>
                <a:rPr lang="en-US" altLang="zh-CN" sz="2800" dirty="0">
                  <a:solidFill>
                    <a:srgbClr val="002060"/>
                  </a:solidFill>
                  <a:ea typeface="黑体" pitchFamily="49" charset="-122"/>
                  <a:sym typeface="+mn-ea"/>
                </a:rPr>
                <a:t>》《</a:t>
              </a:r>
              <a:r>
                <a:rPr lang="zh-CN" altLang="en-US" sz="2800" dirty="0">
                  <a:solidFill>
                    <a:srgbClr val="002060"/>
                  </a:solidFill>
                  <a:ea typeface="黑体" pitchFamily="49" charset="-122"/>
                  <a:sym typeface="+mn-ea"/>
                </a:rPr>
                <a:t>新女性</a:t>
              </a:r>
              <a:r>
                <a:rPr lang="en-US" altLang="zh-CN" sz="2800" dirty="0">
                  <a:solidFill>
                    <a:srgbClr val="002060"/>
                  </a:solidFill>
                  <a:ea typeface="黑体" pitchFamily="49" charset="-122"/>
                  <a:sym typeface="+mn-ea"/>
                </a:rPr>
                <a:t>》《</a:t>
              </a:r>
              <a:r>
                <a:rPr lang="zh-CN" altLang="en-US" sz="2800" dirty="0">
                  <a:solidFill>
                    <a:srgbClr val="002060"/>
                  </a:solidFill>
                  <a:ea typeface="黑体" pitchFamily="49" charset="-122"/>
                  <a:sym typeface="+mn-ea"/>
                </a:rPr>
                <a:t>语丝</a:t>
              </a:r>
              <a:r>
                <a:rPr lang="en-US" altLang="zh-CN" sz="2800" dirty="0">
                  <a:solidFill>
                    <a:srgbClr val="002060"/>
                  </a:solidFill>
                  <a:ea typeface="黑体" pitchFamily="49" charset="-122"/>
                  <a:sym typeface="+mn-ea"/>
                </a:rPr>
                <a:t>》</a:t>
              </a:r>
              <a:r>
                <a:rPr lang="zh-CN" altLang="en-US" sz="2800" dirty="0">
                  <a:solidFill>
                    <a:srgbClr val="002060"/>
                  </a:solidFill>
                  <a:ea typeface="黑体" pitchFamily="49" charset="-122"/>
                  <a:sym typeface="+mn-ea"/>
                </a:rPr>
                <a:t>等杂志发表新诗、散文等，得到沈尹默和郑振铎的赏识。他从事写作五十余年，著有</a:t>
              </a:r>
              <a:r>
                <a:rPr lang="en-US" altLang="zh-CN" sz="2800" dirty="0">
                  <a:solidFill>
                    <a:srgbClr val="002060"/>
                  </a:solidFill>
                  <a:ea typeface="黑体" pitchFamily="49" charset="-122"/>
                  <a:sym typeface="+mn-ea"/>
                </a:rPr>
                <a:t>《</a:t>
              </a:r>
              <a:r>
                <a:rPr lang="zh-CN" altLang="en-US" sz="2800" dirty="0">
                  <a:solidFill>
                    <a:srgbClr val="002060"/>
                  </a:solidFill>
                  <a:ea typeface="黑体" pitchFamily="49" charset="-122"/>
                  <a:sym typeface="+mn-ea"/>
                </a:rPr>
                <a:t>苦女翻身记</a:t>
              </a:r>
              <a:r>
                <a:rPr lang="en-US" altLang="zh-CN" sz="2800" dirty="0">
                  <a:solidFill>
                    <a:srgbClr val="002060"/>
                  </a:solidFill>
                  <a:ea typeface="黑体" pitchFamily="49" charset="-122"/>
                  <a:sym typeface="+mn-ea"/>
                </a:rPr>
                <a:t>》《</a:t>
              </a:r>
              <a:r>
                <a:rPr lang="zh-CN" altLang="en-US" sz="2800" dirty="0">
                  <a:solidFill>
                    <a:srgbClr val="002060"/>
                  </a:solidFill>
                  <a:ea typeface="黑体" pitchFamily="49" charset="-122"/>
                  <a:sym typeface="+mn-ea"/>
                </a:rPr>
                <a:t>枯树开花</a:t>
              </a:r>
              <a:r>
                <a:rPr lang="en-US" altLang="zh-CN" sz="2800" dirty="0">
                  <a:solidFill>
                    <a:srgbClr val="002060"/>
                  </a:solidFill>
                  <a:ea typeface="黑体" pitchFamily="49" charset="-122"/>
                  <a:sym typeface="+mn-ea"/>
                </a:rPr>
                <a:t>》《</a:t>
              </a:r>
              <a:r>
                <a:rPr lang="zh-CN" altLang="en-US" sz="2800" dirty="0">
                  <a:solidFill>
                    <a:srgbClr val="002060"/>
                  </a:solidFill>
                  <a:ea typeface="黑体" pitchFamily="49" charset="-122"/>
                  <a:sym typeface="+mn-ea"/>
                </a:rPr>
                <a:t>山乡女儿</a:t>
              </a:r>
              <a:r>
                <a:rPr lang="en-US" altLang="zh-CN" sz="2800" dirty="0">
                  <a:solidFill>
                    <a:srgbClr val="002060"/>
                  </a:solidFill>
                  <a:ea typeface="黑体" pitchFamily="49" charset="-122"/>
                  <a:sym typeface="+mn-ea"/>
                </a:rPr>
                <a:t>》</a:t>
              </a:r>
              <a:r>
                <a:rPr lang="zh-CN" altLang="en-US" sz="2800" dirty="0">
                  <a:solidFill>
                    <a:srgbClr val="002060"/>
                  </a:solidFill>
                  <a:ea typeface="黑体" pitchFamily="49" charset="-122"/>
                  <a:sym typeface="+mn-ea"/>
                </a:rPr>
                <a:t>和</a:t>
              </a:r>
              <a:r>
                <a:rPr lang="en-US" altLang="zh-CN" sz="2800" dirty="0">
                  <a:solidFill>
                    <a:srgbClr val="002060"/>
                  </a:solidFill>
                  <a:ea typeface="黑体" pitchFamily="49" charset="-122"/>
                  <a:sym typeface="+mn-ea"/>
                </a:rPr>
                <a:t>《</a:t>
              </a:r>
              <a:r>
                <a:rPr lang="zh-CN" altLang="en-US" sz="2800" dirty="0">
                  <a:solidFill>
                    <a:srgbClr val="002060"/>
                  </a:solidFill>
                  <a:ea typeface="黑体" pitchFamily="49" charset="-122"/>
                  <a:sym typeface="+mn-ea"/>
                </a:rPr>
                <a:t>碧叶集</a:t>
              </a:r>
              <a:r>
                <a:rPr lang="en-US" altLang="zh-CN" sz="2800" dirty="0">
                  <a:solidFill>
                    <a:srgbClr val="002060"/>
                  </a:solidFill>
                  <a:ea typeface="黑体" pitchFamily="49" charset="-122"/>
                  <a:sym typeface="+mn-ea"/>
                </a:rPr>
                <a:t>》</a:t>
              </a:r>
              <a:r>
                <a:rPr lang="zh-CN" altLang="en-US" sz="2800" dirty="0">
                  <a:solidFill>
                    <a:srgbClr val="002060"/>
                  </a:solidFill>
                  <a:ea typeface="黑体" pitchFamily="49" charset="-122"/>
                  <a:sym typeface="+mn-ea"/>
                </a:rPr>
                <a:t>等。</a:t>
              </a:r>
            </a:p>
            <a:p>
              <a:pPr algn="just">
                <a:lnSpc>
                  <a:spcPct val="120000"/>
                </a:lnSpc>
                <a:buFont typeface="Arial" pitchFamily="34" charset="0"/>
                <a:buNone/>
              </a:pPr>
              <a:endParaRPr lang="zh-CN" altLang="en-US" sz="2100" dirty="0">
                <a:solidFill>
                  <a:srgbClr val="002060"/>
                </a:solidFill>
                <a:latin typeface="楷体" pitchFamily="49" charset="-122"/>
                <a:ea typeface="楷体" pitchFamily="49" charset="-122"/>
                <a:sym typeface="+mn-ea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0213" y="908050"/>
            <a:ext cx="20193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8" name="组合 5"/>
          <p:cNvGrpSpPr>
            <a:grpSpLocks/>
          </p:cNvGrpSpPr>
          <p:nvPr/>
        </p:nvGrpSpPr>
        <p:grpSpPr bwMode="auto">
          <a:xfrm>
            <a:off x="1643064" y="908050"/>
            <a:ext cx="2073275" cy="661988"/>
            <a:chOff x="0" y="0"/>
            <a:chExt cx="2071702" cy="661806"/>
          </a:xfrm>
        </p:grpSpPr>
        <p:sp>
          <p:nvSpPr>
            <p:cNvPr id="9219" name="直线连接符 21"/>
            <p:cNvSpPr>
              <a:spLocks noChangeShapeType="1"/>
            </p:cNvSpPr>
            <p:nvPr/>
          </p:nvSpPr>
          <p:spPr bwMode="auto">
            <a:xfrm flipV="1">
              <a:off x="0" y="656052"/>
              <a:ext cx="2071702" cy="5754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4583833" y="1370080"/>
            <a:ext cx="2880122" cy="70788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noProof="1">
                <a:ln w="22225">
                  <a:solidFill>
                    <a:srgbClr val="F07474"/>
                  </a:solidFill>
                  <a:prstDash val="solid"/>
                </a:ln>
                <a:solidFill>
                  <a:srgbClr val="F07474">
                    <a:lumMod val="40000"/>
                    <a:lumOff val="60000"/>
                  </a:srgbClr>
                </a:solidFill>
                <a:ea typeface="微软雅黑" panose="020B0503020204020204" pitchFamily="34" charset="-122"/>
                <a:cs typeface="+mn-ea"/>
              </a:rPr>
              <a:t>我会读</a:t>
            </a:r>
            <a:endParaRPr lang="zh-CN" altLang="en-US" sz="4000" noProof="1">
              <a:ln w="22225">
                <a:solidFill>
                  <a:srgbClr val="F07474"/>
                </a:solidFill>
                <a:prstDash val="solid"/>
              </a:ln>
              <a:solidFill>
                <a:srgbClr val="F07474">
                  <a:lumMod val="40000"/>
                  <a:lumOff val="60000"/>
                </a:srgbClr>
              </a:solidFill>
              <a:ea typeface="微软雅黑" panose="020B0503020204020204" pitchFamily="34" charset="-122"/>
            </a:endParaRPr>
          </a:p>
        </p:txBody>
      </p:sp>
      <p:sp>
        <p:nvSpPr>
          <p:cNvPr id="9221" name="文本框 9"/>
          <p:cNvSpPr txBox="1">
            <a:spLocks noChangeArrowheads="1"/>
          </p:cNvSpPr>
          <p:nvPr/>
        </p:nvSpPr>
        <p:spPr bwMode="auto">
          <a:xfrm>
            <a:off x="1947863" y="2249488"/>
            <a:ext cx="14366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altLang="zh-CN" sz="2000">
                <a:solidFill>
                  <a:srgbClr val="000000"/>
                </a:solidFill>
                <a:latin typeface="方正中等线简体"/>
                <a:ea typeface="方正中等线简体"/>
                <a:cs typeface="方正中等线简体"/>
              </a:rPr>
              <a:t> duǒ   bì</a:t>
            </a:r>
          </a:p>
        </p:txBody>
      </p:sp>
      <p:sp>
        <p:nvSpPr>
          <p:cNvPr id="9222" name="TextBox 1"/>
          <p:cNvSpPr txBox="1">
            <a:spLocks noChangeArrowheads="1"/>
          </p:cNvSpPr>
          <p:nvPr/>
        </p:nvSpPr>
        <p:spPr bwMode="auto">
          <a:xfrm>
            <a:off x="2019301" y="2752726"/>
            <a:ext cx="14398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躲 避</a:t>
            </a:r>
          </a:p>
        </p:txBody>
      </p:sp>
      <p:sp>
        <p:nvSpPr>
          <p:cNvPr id="9223" name="TextBox 20"/>
          <p:cNvSpPr txBox="1">
            <a:spLocks noChangeArrowheads="1"/>
          </p:cNvSpPr>
          <p:nvPr/>
        </p:nvSpPr>
        <p:spPr bwMode="auto">
          <a:xfrm>
            <a:off x="2185989" y="3543300"/>
            <a:ext cx="16541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000">
                <a:solidFill>
                  <a:srgbClr val="000000"/>
                </a:solidFill>
                <a:latin typeface="方正中等线简体"/>
                <a:ea typeface="方正中等线简体"/>
                <a:cs typeface="方正中等线简体"/>
              </a:rPr>
              <a:t> zhān wū</a:t>
            </a:r>
          </a:p>
        </p:txBody>
      </p:sp>
      <p:sp>
        <p:nvSpPr>
          <p:cNvPr id="9224" name="TextBox 24"/>
          <p:cNvSpPr txBox="1">
            <a:spLocks noChangeArrowheads="1"/>
          </p:cNvSpPr>
          <p:nvPr/>
        </p:nvSpPr>
        <p:spPr bwMode="auto">
          <a:xfrm>
            <a:off x="2039939" y="4048126"/>
            <a:ext cx="1493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沾 污</a:t>
            </a:r>
          </a:p>
        </p:txBody>
      </p:sp>
      <p:sp>
        <p:nvSpPr>
          <p:cNvPr id="9225" name="TextBox 5"/>
          <p:cNvSpPr txBox="1">
            <a:spLocks noChangeArrowheads="1"/>
          </p:cNvSpPr>
          <p:nvPr/>
        </p:nvSpPr>
        <p:spPr bwMode="auto">
          <a:xfrm>
            <a:off x="3459163" y="2682876"/>
            <a:ext cx="15113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震 撼</a:t>
            </a:r>
          </a:p>
        </p:txBody>
      </p:sp>
      <p:sp>
        <p:nvSpPr>
          <p:cNvPr id="9226" name="TextBox 5"/>
          <p:cNvSpPr txBox="1">
            <a:spLocks noChangeArrowheads="1"/>
          </p:cNvSpPr>
          <p:nvPr/>
        </p:nvSpPr>
        <p:spPr bwMode="auto">
          <a:xfrm>
            <a:off x="5549900" y="2662239"/>
            <a:ext cx="15113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喧 嚷</a:t>
            </a:r>
          </a:p>
        </p:txBody>
      </p:sp>
      <p:sp>
        <p:nvSpPr>
          <p:cNvPr id="9227" name="TextBox 2"/>
          <p:cNvSpPr txBox="1">
            <a:spLocks noChangeArrowheads="1"/>
          </p:cNvSpPr>
          <p:nvPr/>
        </p:nvSpPr>
        <p:spPr bwMode="auto">
          <a:xfrm>
            <a:off x="3624263" y="3543300"/>
            <a:ext cx="2305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000">
                <a:solidFill>
                  <a:srgbClr val="FF0000"/>
                </a:solidFill>
                <a:latin typeface="方正中等线简体"/>
                <a:ea typeface="方正中等线简体"/>
                <a:cs typeface="方正中等线简体"/>
              </a:rPr>
              <a:t>  jiā qiǎo </a:t>
            </a:r>
          </a:p>
        </p:txBody>
      </p:sp>
      <p:sp>
        <p:nvSpPr>
          <p:cNvPr id="9228" name="TextBox 5"/>
          <p:cNvSpPr txBox="1">
            <a:spLocks noChangeArrowheads="1"/>
          </p:cNvSpPr>
          <p:nvPr/>
        </p:nvSpPr>
        <p:spPr bwMode="auto">
          <a:xfrm>
            <a:off x="3624264" y="4029076"/>
            <a:ext cx="2447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家 雀</a:t>
            </a:r>
          </a:p>
        </p:txBody>
      </p:sp>
      <p:sp>
        <p:nvSpPr>
          <p:cNvPr id="9229" name="TextBox 2"/>
          <p:cNvSpPr txBox="1">
            <a:spLocks noChangeArrowheads="1"/>
          </p:cNvSpPr>
          <p:nvPr/>
        </p:nvSpPr>
        <p:spPr bwMode="auto">
          <a:xfrm>
            <a:off x="5495926" y="3543300"/>
            <a:ext cx="18002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000">
                <a:solidFill>
                  <a:srgbClr val="000000"/>
                </a:solidFill>
                <a:latin typeface="方正中等线简体"/>
                <a:ea typeface="方正中等线简体"/>
                <a:cs typeface="方正中等线简体"/>
              </a:rPr>
              <a:t> chuī yān </a:t>
            </a:r>
          </a:p>
        </p:txBody>
      </p:sp>
      <p:sp>
        <p:nvSpPr>
          <p:cNvPr id="9230" name="TextBox 2"/>
          <p:cNvSpPr txBox="1">
            <a:spLocks noChangeArrowheads="1"/>
          </p:cNvSpPr>
          <p:nvPr/>
        </p:nvSpPr>
        <p:spPr bwMode="auto">
          <a:xfrm>
            <a:off x="7512050" y="3543300"/>
            <a:ext cx="2089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000">
                <a:solidFill>
                  <a:srgbClr val="FF0000"/>
                </a:solidFill>
                <a:latin typeface="方正中等线简体"/>
                <a:ea typeface="方正中等线简体"/>
                <a:cs typeface="方正中等线简体"/>
              </a:rPr>
              <a:t>wū yán</a:t>
            </a:r>
          </a:p>
        </p:txBody>
      </p:sp>
      <p:sp>
        <p:nvSpPr>
          <p:cNvPr id="9231" name="TextBox 5"/>
          <p:cNvSpPr txBox="1">
            <a:spLocks noChangeArrowheads="1"/>
          </p:cNvSpPr>
          <p:nvPr/>
        </p:nvSpPr>
        <p:spPr bwMode="auto">
          <a:xfrm>
            <a:off x="5424489" y="4029075"/>
            <a:ext cx="19446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炊 烟</a:t>
            </a:r>
          </a:p>
        </p:txBody>
      </p:sp>
      <p:sp>
        <p:nvSpPr>
          <p:cNvPr id="9232" name="TextBox 5"/>
          <p:cNvSpPr txBox="1">
            <a:spLocks noChangeArrowheads="1"/>
          </p:cNvSpPr>
          <p:nvPr/>
        </p:nvSpPr>
        <p:spPr bwMode="auto">
          <a:xfrm>
            <a:off x="7405689" y="4029076"/>
            <a:ext cx="14747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屋 檐</a:t>
            </a:r>
          </a:p>
        </p:txBody>
      </p:sp>
      <p:sp>
        <p:nvSpPr>
          <p:cNvPr id="9233" name="TextBox 18"/>
          <p:cNvSpPr txBox="1">
            <a:spLocks noChangeArrowheads="1"/>
          </p:cNvSpPr>
          <p:nvPr/>
        </p:nvSpPr>
        <p:spPr bwMode="auto">
          <a:xfrm>
            <a:off x="7491414" y="2681289"/>
            <a:ext cx="17287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素 洁</a:t>
            </a:r>
          </a:p>
        </p:txBody>
      </p:sp>
      <p:sp>
        <p:nvSpPr>
          <p:cNvPr id="9234" name="文本框 9"/>
          <p:cNvSpPr txBox="1">
            <a:spLocks noChangeArrowheads="1"/>
          </p:cNvSpPr>
          <p:nvPr/>
        </p:nvSpPr>
        <p:spPr bwMode="auto">
          <a:xfrm>
            <a:off x="3608388" y="2247900"/>
            <a:ext cx="152317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000" dirty="0">
                <a:solidFill>
                  <a:srgbClr val="000000"/>
                </a:solidFill>
                <a:latin typeface="方正中等线简体"/>
                <a:ea typeface="方正中等线简体"/>
                <a:cs typeface="方正中等线简体"/>
              </a:rPr>
              <a:t> </a:t>
            </a:r>
            <a:r>
              <a:rPr lang="en-US" altLang="zh-CN" sz="2000" dirty="0" err="1">
                <a:solidFill>
                  <a:srgbClr val="000000"/>
                </a:solidFill>
                <a:latin typeface="方正中等线简体"/>
                <a:ea typeface="方正中等线简体"/>
                <a:cs typeface="方正中等线简体"/>
              </a:rPr>
              <a:t>zhèn</a:t>
            </a:r>
            <a:r>
              <a:rPr lang="en-US" altLang="zh-CN" sz="2000" dirty="0">
                <a:solidFill>
                  <a:srgbClr val="000000"/>
                </a:solidFill>
                <a:latin typeface="方正中等线简体"/>
                <a:ea typeface="方正中等线简体"/>
                <a:cs typeface="方正中等线简体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方正中等线简体"/>
                <a:ea typeface="方正中等线简体"/>
                <a:cs typeface="方正中等线简体"/>
              </a:rPr>
              <a:t>hàn</a:t>
            </a:r>
            <a:endParaRPr lang="en-US" altLang="zh-CN" sz="2000" dirty="0">
              <a:solidFill>
                <a:srgbClr val="000000"/>
              </a:solidFill>
              <a:latin typeface="方正中等线简体"/>
              <a:ea typeface="方正中等线简体"/>
              <a:cs typeface="方正中等线简体"/>
            </a:endParaRPr>
          </a:p>
        </p:txBody>
      </p:sp>
      <p:sp>
        <p:nvSpPr>
          <p:cNvPr id="9235" name="文本框 9"/>
          <p:cNvSpPr txBox="1">
            <a:spLocks noChangeArrowheads="1"/>
          </p:cNvSpPr>
          <p:nvPr/>
        </p:nvSpPr>
        <p:spPr bwMode="auto">
          <a:xfrm>
            <a:off x="5553076" y="2247900"/>
            <a:ext cx="17491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altLang="zh-CN" sz="2000">
                <a:solidFill>
                  <a:srgbClr val="000000"/>
                </a:solidFill>
                <a:latin typeface="方正中等线简体"/>
                <a:ea typeface="方正中等线简体"/>
                <a:cs typeface="方正中等线简体"/>
              </a:rPr>
              <a:t>   xuān rǎng</a:t>
            </a:r>
          </a:p>
        </p:txBody>
      </p:sp>
      <p:sp>
        <p:nvSpPr>
          <p:cNvPr id="9236" name="文本框 9"/>
          <p:cNvSpPr txBox="1">
            <a:spLocks noChangeArrowheads="1"/>
          </p:cNvSpPr>
          <p:nvPr/>
        </p:nvSpPr>
        <p:spPr bwMode="auto">
          <a:xfrm>
            <a:off x="7353300" y="2208213"/>
            <a:ext cx="11913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altLang="zh-CN" sz="2000">
                <a:solidFill>
                  <a:srgbClr val="000000"/>
                </a:solidFill>
                <a:latin typeface="方正中等线简体"/>
                <a:ea typeface="方正中等线简体"/>
                <a:cs typeface="方正中等线简体"/>
              </a:rPr>
              <a:t>   sù jié</a:t>
            </a:r>
          </a:p>
        </p:txBody>
      </p:sp>
    </p:spTree>
  </p:cSld>
  <p:clrMapOvr>
    <a:masterClrMapping/>
  </p:clrMapOvr>
  <p:transition spd="slow"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5"/>
          <p:cNvSpPr txBox="1">
            <a:spLocks noChangeArrowheads="1"/>
          </p:cNvSpPr>
          <p:nvPr/>
        </p:nvSpPr>
        <p:spPr bwMode="auto">
          <a:xfrm>
            <a:off x="1905000" y="914400"/>
            <a:ext cx="7010400" cy="7620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4400" dirty="0"/>
              <a:t>说说课文讲了一件什么事？</a:t>
            </a:r>
            <a:endParaRPr lang="en-US" altLang="zh-CN" sz="4400" dirty="0"/>
          </a:p>
        </p:txBody>
      </p:sp>
      <p:sp>
        <p:nvSpPr>
          <p:cNvPr id="10248" name="文本框 10247"/>
          <p:cNvSpPr txBox="1">
            <a:spLocks noChangeArrowheads="1"/>
          </p:cNvSpPr>
          <p:nvPr/>
        </p:nvSpPr>
        <p:spPr bwMode="auto">
          <a:xfrm>
            <a:off x="1524000" y="2438400"/>
            <a:ext cx="9144000" cy="144655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zh-CN" altLang="en-US" sz="4400" dirty="0"/>
              <a:t>在为蝴蝶找家的过程中，你体会到作者的心情是怎样的？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图片 37889" descr="06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0" y="838201"/>
            <a:ext cx="8382000" cy="588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文本框 37890"/>
          <p:cNvSpPr txBox="1">
            <a:spLocks noChangeArrowheads="1"/>
          </p:cNvSpPr>
          <p:nvPr/>
        </p:nvSpPr>
        <p:spPr bwMode="auto">
          <a:xfrm>
            <a:off x="2282825" y="1595438"/>
            <a:ext cx="7602538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zh-CN" altLang="en-US" sz="9600" dirty="0">
                <a:solidFill>
                  <a:srgbClr val="FF00FF"/>
                </a:solidFill>
                <a:latin typeface="楷体_GB2312"/>
                <a:ea typeface="楷体_GB2312"/>
                <a:cs typeface="楷体_GB2312"/>
              </a:rPr>
              <a:t> </a:t>
            </a:r>
            <a:r>
              <a:rPr lang="zh-CN" altLang="en-US" sz="3600" dirty="0">
                <a:latin typeface="楷体_GB2312"/>
                <a:ea typeface="楷体_GB2312"/>
                <a:cs typeface="楷体_GB2312"/>
              </a:rPr>
              <a:t>从课文中的哪些语句能感受到作者为蝴蝶着急、担心呢？请同学们细读课文，用心体会，用笔画出有关的语句，并简单写出自己的感受。</a:t>
            </a:r>
          </a:p>
        </p:txBody>
      </p:sp>
      <p:sp>
        <p:nvSpPr>
          <p:cNvPr id="12291" name="文本框 37891"/>
          <p:cNvSpPr txBox="1">
            <a:spLocks noChangeArrowheads="1"/>
          </p:cNvSpPr>
          <p:nvPr/>
        </p:nvSpPr>
        <p:spPr bwMode="auto">
          <a:xfrm>
            <a:off x="8802986" y="1989139"/>
            <a:ext cx="461665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endParaRPr lang="zh-CN" altLang="en-US"/>
          </a:p>
        </p:txBody>
      </p:sp>
      <p:pic>
        <p:nvPicPr>
          <p:cNvPr id="12292" name="图片 37892" descr="1814023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7713" y="4508501"/>
            <a:ext cx="9715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图片 37893" descr="171556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7851" y="4724400"/>
            <a:ext cx="75247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图片 37894" descr="467559397917a70296ddd8b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8525" y="5013325"/>
            <a:ext cx="9525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图片 37895" descr="动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7213" y="836613"/>
            <a:ext cx="6096000" cy="358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6" name="文本框 37896"/>
          <p:cNvSpPr txBox="1">
            <a:spLocks noChangeArrowheads="1"/>
          </p:cNvSpPr>
          <p:nvPr/>
        </p:nvSpPr>
        <p:spPr bwMode="auto">
          <a:xfrm>
            <a:off x="4267200" y="3810000"/>
            <a:ext cx="1841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endParaRPr lang="zh-CN" altLang="en-US" sz="3200" b="1">
              <a:solidFill>
                <a:srgbClr val="A50021"/>
              </a:solidFill>
              <a:ea typeface="楷体" pitchFamily="49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5" descr="21 蝴蝶的家2-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0" y="762000"/>
            <a:ext cx="83820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Rectangle 4"/>
          <p:cNvSpPr>
            <a:spLocks noChangeArrowheads="1"/>
          </p:cNvSpPr>
          <p:nvPr/>
        </p:nvSpPr>
        <p:spPr bwMode="auto">
          <a:xfrm>
            <a:off x="2514600" y="2652940"/>
            <a:ext cx="68580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>
              <a:buFont typeface="Arial" pitchFamily="34" charset="0"/>
              <a:buNone/>
            </a:pPr>
            <a:r>
              <a:rPr lang="en-US" altLang="zh-CN" sz="2400" b="1" dirty="0">
                <a:solidFill>
                  <a:srgbClr val="D60093"/>
                </a:solidFill>
                <a:ea typeface="楷体_GB2312"/>
                <a:cs typeface="楷体_GB2312"/>
              </a:rPr>
              <a:t>      </a:t>
            </a:r>
            <a:r>
              <a:rPr lang="zh-CN" altLang="en-US" sz="2400" b="1" dirty="0">
                <a:ea typeface="楷体_GB2312"/>
                <a:cs typeface="楷体_GB2312"/>
              </a:rPr>
              <a:t>我常想：下大雨的时候，青鸟、麻雀这些鸟都要躲避起来，蝴蝶怎么办呢？天是那样的低沉，云是那样的黑，雷、电、雨、风，吼叫着，震撼着，雨点密集地喧嚷着，风将银色的雨幕斜挂起来</a:t>
            </a:r>
            <a:r>
              <a:rPr lang="en-US" altLang="zh-CN" sz="2400" b="1" dirty="0">
                <a:ea typeface="楷体_GB2312"/>
                <a:cs typeface="楷体_GB2312"/>
              </a:rPr>
              <a:t>,</a:t>
            </a:r>
            <a:r>
              <a:rPr lang="zh-CN" altLang="en-US" sz="2400" b="1" dirty="0">
                <a:ea typeface="楷体_GB2312"/>
                <a:cs typeface="楷体_GB2312"/>
              </a:rPr>
              <a:t>世界几乎都被冲洗遍了，就连树林内也黑压压的、水淋淋的，到处都是湿的。这不是难为蝴蝶吗？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5" descr="21 蝴蝶的家2-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0" y="533400"/>
            <a:ext cx="8382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2667000" y="2762478"/>
            <a:ext cx="68580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>
              <a:buFont typeface="Arial" pitchFamily="34" charset="0"/>
              <a:buNone/>
            </a:pPr>
            <a:r>
              <a:rPr lang="en-US" altLang="zh-CN" sz="2400" b="1" dirty="0">
                <a:solidFill>
                  <a:srgbClr val="D60093"/>
                </a:solidFill>
                <a:ea typeface="楷体_GB2312"/>
                <a:cs typeface="楷体_GB2312"/>
              </a:rPr>
              <a:t>      </a:t>
            </a:r>
            <a:r>
              <a:rPr lang="zh-CN" altLang="en-US" sz="2400" b="1" dirty="0">
                <a:ea typeface="楷体_GB2312"/>
                <a:cs typeface="楷体_GB2312"/>
              </a:rPr>
              <a:t>我常想：下大雨的时候，青鸟、麻雀这些鸟都要躲避起来，蝴蝶怎么办呢？天是那样的低沉，云是那样的黑，雷、电、雨、风，</a:t>
            </a:r>
            <a:r>
              <a:rPr lang="zh-CN" altLang="en-US" sz="2400" b="1" dirty="0">
                <a:solidFill>
                  <a:srgbClr val="FF0000"/>
                </a:solidFill>
                <a:ea typeface="楷体_GB2312"/>
                <a:cs typeface="楷体_GB2312"/>
              </a:rPr>
              <a:t>吼叫</a:t>
            </a:r>
            <a:r>
              <a:rPr lang="zh-CN" altLang="en-US" sz="2400" b="1" dirty="0">
                <a:ea typeface="楷体_GB2312"/>
                <a:cs typeface="楷体_GB2312"/>
              </a:rPr>
              <a:t>着，</a:t>
            </a:r>
            <a:r>
              <a:rPr lang="zh-CN" altLang="en-US" sz="2400" b="1" dirty="0">
                <a:solidFill>
                  <a:srgbClr val="FF0000"/>
                </a:solidFill>
                <a:ea typeface="楷体_GB2312"/>
                <a:cs typeface="楷体_GB2312"/>
              </a:rPr>
              <a:t>震撼</a:t>
            </a:r>
            <a:r>
              <a:rPr lang="zh-CN" altLang="en-US" sz="2400" b="1" dirty="0">
                <a:ea typeface="楷体_GB2312"/>
                <a:cs typeface="楷体_GB2312"/>
              </a:rPr>
              <a:t>着，雨点密集地</a:t>
            </a:r>
            <a:r>
              <a:rPr lang="zh-CN" altLang="en-US" sz="2400" b="1" dirty="0">
                <a:solidFill>
                  <a:srgbClr val="FF0000"/>
                </a:solidFill>
                <a:ea typeface="楷体_GB2312"/>
                <a:cs typeface="楷体_GB2312"/>
              </a:rPr>
              <a:t>喧嚷</a:t>
            </a:r>
            <a:r>
              <a:rPr lang="zh-CN" altLang="en-US" sz="2400" b="1" dirty="0">
                <a:ea typeface="楷体_GB2312"/>
                <a:cs typeface="楷体_GB2312"/>
              </a:rPr>
              <a:t>着，风将银色的</a:t>
            </a:r>
            <a:r>
              <a:rPr lang="zh-CN" altLang="en-US" sz="2400" b="1" dirty="0">
                <a:solidFill>
                  <a:srgbClr val="FF0000"/>
                </a:solidFill>
                <a:ea typeface="楷体_GB2312"/>
                <a:cs typeface="楷体_GB2312"/>
              </a:rPr>
              <a:t>雨幕</a:t>
            </a:r>
            <a:r>
              <a:rPr lang="zh-CN" altLang="en-US" sz="2400" b="1" dirty="0">
                <a:ea typeface="楷体_GB2312"/>
                <a:cs typeface="楷体_GB2312"/>
              </a:rPr>
              <a:t>斜挂起来</a:t>
            </a:r>
            <a:r>
              <a:rPr lang="en-US" altLang="zh-CN" sz="2400" b="1" dirty="0">
                <a:ea typeface="楷体_GB2312"/>
                <a:cs typeface="楷体_GB2312"/>
              </a:rPr>
              <a:t>,</a:t>
            </a:r>
            <a:r>
              <a:rPr lang="zh-CN" altLang="en-US" sz="2400" b="1" dirty="0">
                <a:ea typeface="楷体_GB2312"/>
                <a:cs typeface="楷体_GB2312"/>
              </a:rPr>
              <a:t>世界</a:t>
            </a:r>
            <a:r>
              <a:rPr lang="zh-CN" altLang="en-US" sz="2400" b="1" dirty="0">
                <a:solidFill>
                  <a:srgbClr val="FF0000"/>
                </a:solidFill>
                <a:ea typeface="楷体_GB2312"/>
                <a:cs typeface="楷体_GB2312"/>
              </a:rPr>
              <a:t>几乎</a:t>
            </a:r>
            <a:r>
              <a:rPr lang="zh-CN" altLang="en-US" sz="2400" b="1" dirty="0">
                <a:ea typeface="楷体_GB2312"/>
                <a:cs typeface="楷体_GB2312"/>
              </a:rPr>
              <a:t>都被冲洗遍了，就连树林内也黑压压的，水淋淋的，</a:t>
            </a:r>
            <a:r>
              <a:rPr lang="zh-CN" altLang="en-US" sz="2400" b="1" dirty="0">
                <a:solidFill>
                  <a:srgbClr val="FF0000"/>
                </a:solidFill>
                <a:ea typeface="楷体_GB2312"/>
                <a:cs typeface="楷体_GB2312"/>
              </a:rPr>
              <a:t>到处</a:t>
            </a:r>
            <a:r>
              <a:rPr lang="zh-CN" altLang="en-US" sz="2400" b="1" dirty="0">
                <a:ea typeface="楷体_GB2312"/>
                <a:cs typeface="楷体_GB2312"/>
              </a:rPr>
              <a:t>都是湿的。这不是难为蝴蝶吗？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5" descr="21 蝴蝶的家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30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1600318" y="2514624"/>
            <a:ext cx="57910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2400" dirty="0">
                <a:solidFill>
                  <a:srgbClr val="FF0000"/>
                </a:solidFill>
              </a:rPr>
              <a:t>“幕”在字典中的几种解释：</a:t>
            </a:r>
          </a:p>
          <a:p>
            <a:pPr>
              <a:buFont typeface="Arial" pitchFamily="34" charset="0"/>
              <a:buNone/>
            </a:pPr>
            <a:r>
              <a:rPr lang="en-US" altLang="zh-CN" sz="2400" dirty="0">
                <a:solidFill>
                  <a:srgbClr val="FF0000"/>
                </a:solidFill>
              </a:rPr>
              <a:t>1.</a:t>
            </a:r>
            <a:r>
              <a:rPr lang="zh-CN" altLang="en-US" sz="2400" dirty="0">
                <a:solidFill>
                  <a:srgbClr val="FF0000"/>
                </a:solidFill>
              </a:rPr>
              <a:t>覆盖在上面的大块的布、绸、毡子等；</a:t>
            </a:r>
          </a:p>
          <a:p>
            <a:pPr>
              <a:buFont typeface="Arial" pitchFamily="34" charset="0"/>
              <a:buNone/>
            </a:pPr>
            <a:r>
              <a:rPr lang="en-US" altLang="zh-CN" sz="2400" dirty="0">
                <a:solidFill>
                  <a:srgbClr val="FF0000"/>
                </a:solidFill>
              </a:rPr>
              <a:t>2.</a:t>
            </a:r>
            <a:r>
              <a:rPr lang="zh-CN" altLang="en-US" sz="2400" dirty="0">
                <a:solidFill>
                  <a:srgbClr val="FF0000"/>
                </a:solidFill>
              </a:rPr>
              <a:t>挂着的大块的布，绸，丝绒等；</a:t>
            </a:r>
          </a:p>
          <a:p>
            <a:pPr>
              <a:buFont typeface="Arial" pitchFamily="34" charset="0"/>
              <a:buNone/>
            </a:pPr>
            <a:r>
              <a:rPr lang="en-US" altLang="zh-CN" sz="2400" dirty="0">
                <a:solidFill>
                  <a:srgbClr val="FF0000"/>
                </a:solidFill>
              </a:rPr>
              <a:t>3.</a:t>
            </a:r>
            <a:r>
              <a:rPr lang="zh-CN" altLang="en-US" sz="2400" dirty="0">
                <a:solidFill>
                  <a:srgbClr val="FF0000"/>
                </a:solidFill>
              </a:rPr>
              <a:t>古代战争时将帅办公的地方；</a:t>
            </a:r>
          </a:p>
          <a:p>
            <a:pPr>
              <a:buFont typeface="Arial" pitchFamily="34" charset="0"/>
              <a:buNone/>
            </a:pPr>
            <a:r>
              <a:rPr lang="en-US" altLang="zh-CN" sz="2400" dirty="0">
                <a:solidFill>
                  <a:srgbClr val="FF0000"/>
                </a:solidFill>
              </a:rPr>
              <a:t>4.</a:t>
            </a:r>
            <a:r>
              <a:rPr lang="zh-CN" altLang="en-US" sz="2400" dirty="0">
                <a:solidFill>
                  <a:srgbClr val="FF0000"/>
                </a:solidFill>
              </a:rPr>
              <a:t>戏剧较完整的段落，每幕可以分若干场。</a:t>
            </a:r>
          </a:p>
          <a:p>
            <a:pPr>
              <a:buFont typeface="Arial" pitchFamily="34" charset="0"/>
              <a:buNone/>
            </a:pPr>
            <a:endParaRPr lang="zh-CN" altLang="en-US" sz="2400" b="1" dirty="0">
              <a:ea typeface="楷体_GB2312"/>
              <a:cs typeface="楷体_GB2312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Pages>0</Pages>
  <Words>1327</Words>
  <Characters>0</Characters>
  <Application>Microsoft Office PowerPoint</Application>
  <DocSecurity>0</DocSecurity>
  <PresentationFormat>宽屏</PresentationFormat>
  <Lines>0</Lines>
  <Paragraphs>116</Paragraphs>
  <Slides>23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5" baseType="lpstr">
      <vt:lpstr>Meiryo</vt:lpstr>
      <vt:lpstr>方正中等线简体</vt:lpstr>
      <vt:lpstr>黑体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6</cp:revision>
  <dcterms:created xsi:type="dcterms:W3CDTF">2016-05-05T22:27:20Z</dcterms:created>
  <dcterms:modified xsi:type="dcterms:W3CDTF">2021-09-01T19:39:52Z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2052-11.1.0.8661</vt:lpwstr>
  </property>
</Properties>
</file>