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4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78" r:id="rId1"/>
    <p:sldMasterId id="2147483681" r:id="rId2"/>
    <p:sldMasterId id="2147483718" r:id="rId3"/>
    <p:sldMasterId id="2147483731" r:id="rId4"/>
    <p:sldMasterId id="2147483744" r:id="rId5"/>
  </p:sldMasterIdLst>
  <p:notesMasterIdLst>
    <p:notesMasterId r:id="rId27"/>
  </p:notesMasterIdLst>
  <p:sldIdLst>
    <p:sldId id="278" r:id="rId6"/>
    <p:sldId id="258" r:id="rId7"/>
    <p:sldId id="259" r:id="rId8"/>
    <p:sldId id="261" r:id="rId9"/>
    <p:sldId id="262" r:id="rId10"/>
    <p:sldId id="260" r:id="rId11"/>
    <p:sldId id="263" r:id="rId12"/>
    <p:sldId id="264" r:id="rId13"/>
    <p:sldId id="267" r:id="rId14"/>
    <p:sldId id="268" r:id="rId15"/>
    <p:sldId id="265" r:id="rId16"/>
    <p:sldId id="266" r:id="rId17"/>
    <p:sldId id="269" r:id="rId18"/>
    <p:sldId id="271" r:id="rId19"/>
    <p:sldId id="270" r:id="rId20"/>
    <p:sldId id="272" r:id="rId21"/>
    <p:sldId id="273" r:id="rId22"/>
    <p:sldId id="275" r:id="rId23"/>
    <p:sldId id="277" r:id="rId24"/>
    <p:sldId id="276" r:id="rId25"/>
    <p:sldId id="279" r:id="rId26"/>
  </p:sldIdLst>
  <p:sldSz cx="10160000" cy="5715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 userDrawn="1">
          <p15:clr>
            <a:srgbClr val="A4A3A4"/>
          </p15:clr>
        </p15:guide>
        <p15:guide id="2" pos="320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17" clrIdx="0"/>
  <p:cmAuthor id="2" name="User" initials="U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78" autoAdjust="0"/>
    <p:restoredTop sz="96314" autoAdjust="0"/>
  </p:normalViewPr>
  <p:slideViewPr>
    <p:cSldViewPr snapToGrid="0">
      <p:cViewPr varScale="1">
        <p:scale>
          <a:sx n="129" d="100"/>
          <a:sy n="129" d="100"/>
        </p:scale>
        <p:origin x="798" y="126"/>
      </p:cViewPr>
      <p:guideLst>
        <p:guide orient="horz" pos="1800"/>
        <p:guide pos="320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commentAuthors" Target="commentAuthor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A47830-417D-4240-BE8D-6609C154F9D7}" type="datetimeFigureOut">
              <a:rPr lang="zh-CN" altLang="en-US" smtClean="0"/>
              <a:t>2021/9/2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7BB8A2-799F-4DDD-8207-A02D8F888D5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11528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7BB8A2-799F-4DDD-8207-A02D8F888D5C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01191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243197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1521354"/>
            <a:ext cx="4318000" cy="362611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1521354"/>
            <a:ext cx="4318000" cy="362611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805036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304271"/>
            <a:ext cx="8763000" cy="110463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400969"/>
            <a:ext cx="4298156" cy="686593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087563"/>
            <a:ext cx="4298156" cy="307049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0" y="1400969"/>
            <a:ext cx="4319323" cy="686593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0" y="2087563"/>
            <a:ext cx="4319323" cy="307049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7572523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749232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7620852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381000"/>
            <a:ext cx="3276864" cy="13335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822855"/>
            <a:ext cx="5143500" cy="4061354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1714500"/>
            <a:ext cx="3276864" cy="3176323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1732661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381000"/>
            <a:ext cx="3276864" cy="13335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319323" y="822855"/>
            <a:ext cx="5143500" cy="4061354"/>
          </a:xfrm>
        </p:spPr>
        <p:txBody>
          <a:bodyPr anchor="t"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1714500"/>
            <a:ext cx="3276864" cy="3176323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6457299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706078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304271"/>
            <a:ext cx="2190750" cy="484319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304271"/>
            <a:ext cx="6445250" cy="484319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251021"/>
      </p:ext>
    </p:extLst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56725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935302"/>
            <a:ext cx="7620000" cy="1989667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3001698"/>
            <a:ext cx="7620000" cy="1379802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2695886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3532390"/>
      </p:ext>
    </p:extLst>
  </p:cSld>
  <p:clrMapOvr>
    <a:masterClrMapping/>
  </p:clrMapOvr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424782"/>
            <a:ext cx="8763000" cy="2377281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3824553"/>
            <a:ext cx="8763000" cy="1250156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0300945"/>
      </p:ext>
    </p:extLst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1521354"/>
            <a:ext cx="4318000" cy="362611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1521354"/>
            <a:ext cx="4318000" cy="362611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5394889"/>
      </p:ext>
    </p:extLst>
  </p:cSld>
  <p:clrMapOvr>
    <a:masterClrMapping/>
  </p:clrMapOvr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304271"/>
            <a:ext cx="8763000" cy="110463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400969"/>
            <a:ext cx="4298156" cy="686593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087563"/>
            <a:ext cx="4298156" cy="307049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0" y="1400969"/>
            <a:ext cx="4319323" cy="686593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0" y="2087563"/>
            <a:ext cx="4319323" cy="307049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5228434"/>
      </p:ext>
    </p:extLst>
  </p:cSld>
  <p:clrMapOvr>
    <a:masterClrMapping/>
  </p:clrMapOvr>
  <p:hf sldNum="0"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7649781"/>
      </p:ext>
    </p:extLst>
  </p:cSld>
  <p:clrMapOvr>
    <a:masterClrMapping/>
  </p:clrMapOvr>
  <p:hf sldNum="0"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4049555"/>
      </p:ext>
    </p:extLst>
  </p:cSld>
  <p:clrMapOvr>
    <a:masterClrMapping/>
  </p:clrMapOvr>
  <p:hf sldNum="0"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381000"/>
            <a:ext cx="3276864" cy="13335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822855"/>
            <a:ext cx="5143500" cy="4061354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1714500"/>
            <a:ext cx="3276864" cy="3176323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698672"/>
      </p:ext>
    </p:extLst>
  </p:cSld>
  <p:clrMapOvr>
    <a:masterClrMapping/>
  </p:clrMapOvr>
  <p:hf sldNum="0"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381000"/>
            <a:ext cx="3276864" cy="13335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319323" y="822855"/>
            <a:ext cx="5143500" cy="4061354"/>
          </a:xfrm>
        </p:spPr>
        <p:txBody>
          <a:bodyPr anchor="t"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1714500"/>
            <a:ext cx="3276864" cy="3176323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8594331"/>
      </p:ext>
    </p:extLst>
  </p:cSld>
  <p:clrMapOvr>
    <a:masterClrMapping/>
  </p:clrMapOvr>
  <p:hf sldNum="0"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7699452"/>
      </p:ext>
    </p:extLst>
  </p:cSld>
  <p:clrMapOvr>
    <a:masterClrMapping/>
  </p:clrMapOvr>
  <p:hf sldNum="0"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304271"/>
            <a:ext cx="2190750" cy="484319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304271"/>
            <a:ext cx="6445250" cy="484319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1884786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checker dir="vert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340497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935302"/>
            <a:ext cx="7620000" cy="1989667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3001698"/>
            <a:ext cx="7620000" cy="1379802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146141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638506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424782"/>
            <a:ext cx="8763000" cy="2377281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3824553"/>
            <a:ext cx="8763000" cy="1250156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922178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1521354"/>
            <a:ext cx="4318000" cy="362611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1521354"/>
            <a:ext cx="4318000" cy="362611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073297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304271"/>
            <a:ext cx="8763000" cy="110463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400969"/>
            <a:ext cx="4298156" cy="686593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087563"/>
            <a:ext cx="4298156" cy="307049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0" y="1400969"/>
            <a:ext cx="4319323" cy="686593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0" y="2087563"/>
            <a:ext cx="4319323" cy="307049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544608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170098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024730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381000"/>
            <a:ext cx="3276864" cy="13335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822855"/>
            <a:ext cx="5143500" cy="4061354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1714500"/>
            <a:ext cx="3276864" cy="3176323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672976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381000"/>
            <a:ext cx="3276864" cy="13335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319323" y="822855"/>
            <a:ext cx="5143500" cy="4061354"/>
          </a:xfrm>
        </p:spPr>
        <p:txBody>
          <a:bodyPr anchor="t"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1714500"/>
            <a:ext cx="3276864" cy="3176323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2788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8776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827653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304271"/>
            <a:ext cx="2190750" cy="484319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304271"/>
            <a:ext cx="6445250" cy="484319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5908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935302"/>
            <a:ext cx="7620000" cy="1989667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3001698"/>
            <a:ext cx="7620000" cy="1379802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0917892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2428694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424782"/>
            <a:ext cx="8763000" cy="2377281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3824553"/>
            <a:ext cx="8763000" cy="1250156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9993026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8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704" r:id="rId3"/>
    <p:sldLayoutId id="2147483717" r:id="rId4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5pPr>
      <a:lvl6pPr marL="457196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6pPr>
      <a:lvl7pPr marL="914391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7pPr>
      <a:lvl8pPr marL="1371587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8pPr>
      <a:lvl9pPr marL="1828782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9pPr>
    </p:titleStyle>
    <p:bodyStyle>
      <a:lvl1pPr marL="342896" indent="-342896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 b="1" kern="1200">
          <a:solidFill>
            <a:schemeClr val="tx1"/>
          </a:solidFill>
          <a:latin typeface="+mj-lt"/>
          <a:ea typeface="+mn-ea"/>
          <a:cs typeface="+mn-cs"/>
        </a:defRPr>
      </a:lvl1pPr>
      <a:lvl2pPr marL="742943" indent="-285747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88" indent="-228597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84" indent="-228597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79" indent="-228597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75" indent="-228597" algn="l" defTabSz="914391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70" indent="-228597" algn="l" defTabSz="914391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66" indent="-228597" algn="l" defTabSz="914391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61" indent="-228597" algn="l" defTabSz="914391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96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91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87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82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78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73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68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63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5pPr>
      <a:lvl6pPr marL="457196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6pPr>
      <a:lvl7pPr marL="914391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7pPr>
      <a:lvl8pPr marL="1371587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8pPr>
      <a:lvl9pPr marL="1828782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9pPr>
    </p:titleStyle>
    <p:bodyStyle>
      <a:lvl1pPr marL="342896" indent="-342896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 b="1" kern="1200">
          <a:solidFill>
            <a:schemeClr val="tx1"/>
          </a:solidFill>
          <a:latin typeface="+mj-lt"/>
          <a:ea typeface="+mn-ea"/>
          <a:cs typeface="+mn-cs"/>
        </a:defRPr>
      </a:lvl1pPr>
      <a:lvl2pPr marL="742943" indent="-285747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88" indent="-228597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84" indent="-228597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79" indent="-228597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75" indent="-228597" algn="l" defTabSz="914391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70" indent="-228597" algn="l" defTabSz="914391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66" indent="-228597" algn="l" defTabSz="914391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61" indent="-228597" algn="l" defTabSz="914391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96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91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87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82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78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73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68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63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304271"/>
            <a:ext cx="8763000" cy="1104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1521354"/>
            <a:ext cx="8763000" cy="3626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5296959"/>
            <a:ext cx="22860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9/2/2021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5296959"/>
            <a:ext cx="34290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5296959"/>
            <a:ext cx="22860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674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  <p:sldLayoutId id="2147483730" r:id="rId12"/>
  </p:sldLayoutIdLst>
  <p:hf sldNum="0" hdr="0" ftr="0" dt="0"/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304271"/>
            <a:ext cx="8763000" cy="1104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1521354"/>
            <a:ext cx="8763000" cy="3626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5296959"/>
            <a:ext cx="22860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9/2/2021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5296959"/>
            <a:ext cx="34290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5296959"/>
            <a:ext cx="22860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5742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  <p:sldLayoutId id="2147483743" r:id="rId12"/>
  </p:sldLayoutIdLst>
  <p:hf sldNum="0" hdr="0" ftr="0" dt="0"/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304271"/>
            <a:ext cx="8763000" cy="1104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1521354"/>
            <a:ext cx="8763000" cy="3626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5296959"/>
            <a:ext cx="22860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5296959"/>
            <a:ext cx="34290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5296959"/>
            <a:ext cx="22860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0738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8.GI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28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7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2.png"/><Relationship Id="rId4" Type="http://schemas.openxmlformats.org/officeDocument/2006/relationships/image" Target="../media/image15.G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文本框 1"/>
          <p:cNvSpPr txBox="1">
            <a:spLocks noChangeArrowheads="1"/>
          </p:cNvSpPr>
          <p:nvPr/>
        </p:nvSpPr>
        <p:spPr bwMode="auto">
          <a:xfrm>
            <a:off x="508000" y="1461666"/>
            <a:ext cx="91440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zh-CN" sz="5400" b="1" dirty="0"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r>
              <a: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rPr>
              <a:t>、蝴蝶的家</a:t>
            </a:r>
          </a:p>
        </p:txBody>
      </p:sp>
      <p:sp>
        <p:nvSpPr>
          <p:cNvPr id="3" name="矩形 2"/>
          <p:cNvSpPr/>
          <p:nvPr/>
        </p:nvSpPr>
        <p:spPr>
          <a:xfrm>
            <a:off x="508000" y="4940209"/>
            <a:ext cx="9144000" cy="407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896" indent="-342896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</a:t>
            </a: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品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矩形 1"/>
          <p:cNvSpPr/>
          <p:nvPr/>
        </p:nvSpPr>
        <p:spPr>
          <a:xfrm>
            <a:off x="1106488" y="1892302"/>
            <a:ext cx="7835900" cy="245605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solidFill>
                  <a:srgbClr val="0033CC"/>
                </a:solidFill>
                <a:latin typeface="宋体" panose="02010600030101010101" pitchFamily="2" charset="-122"/>
              </a:rPr>
              <a:t>    这段话表现了蝴蝶轻盈、斑斓、柔弱的形象，不由得让人心生怜爱之情；排比句和反问句的运用，更让这种情感层层推进，将作者的关切与担忧之情染到了极致。</a:t>
            </a:r>
          </a:p>
        </p:txBody>
      </p:sp>
      <p:pic>
        <p:nvPicPr>
          <p:cNvPr id="21507" name="图片 3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CE9F1"/>
              </a:clrFrom>
              <a:clrTo>
                <a:srgbClr val="FCE9F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847" y="1154197"/>
            <a:ext cx="1671638" cy="11858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6"/>
          <p:cNvSpPr txBox="1">
            <a:spLocks noChangeArrowheads="1"/>
          </p:cNvSpPr>
          <p:nvPr/>
        </p:nvSpPr>
        <p:spPr bwMode="auto">
          <a:xfrm>
            <a:off x="883616" y="399189"/>
            <a:ext cx="2481884" cy="5847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391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品读课文</a:t>
            </a:r>
          </a:p>
        </p:txBody>
      </p:sp>
      <p:pic>
        <p:nvPicPr>
          <p:cNvPr id="21509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94650" y="3595688"/>
            <a:ext cx="1238250" cy="17145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411290" y="1685927"/>
            <a:ext cx="7323137" cy="245605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just" eaLnBrk="1" hangingPunct="1">
              <a:lnSpc>
                <a:spcPct val="120000"/>
              </a:lnSpc>
            </a:pPr>
            <a:r>
              <a:rPr lang="zh-CN" altLang="en-US" sz="3200" b="1" dirty="0">
                <a:solidFill>
                  <a:srgbClr val="0033CC"/>
                </a:solidFill>
                <a:latin typeface="宋体" panose="02010600030101010101" pitchFamily="2" charset="-122"/>
              </a:rPr>
              <a:t>    恶劣的自然环境与第</a:t>
            </a:r>
            <a:r>
              <a:rPr lang="en-US" altLang="zh-CN" sz="3200" b="1" dirty="0">
                <a:solidFill>
                  <a:srgbClr val="0033CC"/>
                </a:solidFill>
                <a:latin typeface="宋体" panose="02010600030101010101" pitchFamily="2" charset="-122"/>
              </a:rPr>
              <a:t>2</a:t>
            </a:r>
            <a:r>
              <a:rPr lang="zh-CN" altLang="en-US" sz="3200" b="1" dirty="0">
                <a:solidFill>
                  <a:srgbClr val="0033CC"/>
                </a:solidFill>
                <a:latin typeface="宋体" panose="02010600030101010101" pitchFamily="2" charset="-122"/>
              </a:rPr>
              <a:t>自然段中蝴蝶弱小的生命形成了</a:t>
            </a:r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</a:rPr>
              <a:t>强烈的对比</a:t>
            </a:r>
            <a:r>
              <a:rPr lang="zh-CN" altLang="en-US" sz="3200" b="1" dirty="0">
                <a:solidFill>
                  <a:srgbClr val="0033CC"/>
                </a:solidFill>
                <a:latin typeface="宋体" panose="02010600030101010101" pitchFamily="2" charset="-122"/>
              </a:rPr>
              <a:t>，使得作者的想法、疑问更合理，担忧与关爱更合情。</a:t>
            </a:r>
          </a:p>
        </p:txBody>
      </p:sp>
      <p:sp>
        <p:nvSpPr>
          <p:cNvPr id="6" name="文本框 36"/>
          <p:cNvSpPr txBox="1">
            <a:spLocks noChangeArrowheads="1"/>
          </p:cNvSpPr>
          <p:nvPr/>
        </p:nvSpPr>
        <p:spPr bwMode="auto">
          <a:xfrm>
            <a:off x="883616" y="399189"/>
            <a:ext cx="2481884" cy="5847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391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品读课文</a:t>
            </a:r>
          </a:p>
        </p:txBody>
      </p:sp>
      <p:pic>
        <p:nvPicPr>
          <p:cNvPr id="19460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94650" y="3595688"/>
            <a:ext cx="1238250" cy="17145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图片 45057" descr="61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70001" y="0"/>
            <a:ext cx="76200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7" name="文本框 45058"/>
          <p:cNvSpPr txBox="1">
            <a:spLocks noChangeArrowheads="1"/>
          </p:cNvSpPr>
          <p:nvPr/>
        </p:nvSpPr>
        <p:spPr bwMode="auto">
          <a:xfrm>
            <a:off x="1651091" y="825553"/>
            <a:ext cx="4616953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000" b="1" dirty="0">
                <a:solidFill>
                  <a:srgbClr val="FF0066"/>
                </a:solidFill>
                <a:latin typeface="宋体" panose="02010600030101010101" pitchFamily="2" charset="-122"/>
                <a:cs typeface="楷体_GB2312"/>
              </a:rPr>
              <a:t>    想到这里，我简直没法再想下去了，心里是那样的着急</a:t>
            </a:r>
            <a:r>
              <a:rPr lang="zh-CN" altLang="en-US" sz="3000" dirty="0">
                <a:solidFill>
                  <a:srgbClr val="FF0066"/>
                </a:solidFill>
                <a:latin typeface="宋体" panose="02010600030101010101" pitchFamily="2" charset="-122"/>
              </a:rPr>
              <a:t>。</a:t>
            </a:r>
            <a:endParaRPr lang="en-US" altLang="zh-CN" sz="3000" dirty="0">
              <a:solidFill>
                <a:srgbClr val="FF0066"/>
              </a:solidFill>
              <a:latin typeface="宋体" panose="02010600030101010101" pitchFamily="2" charset="-122"/>
            </a:endParaRPr>
          </a:p>
        </p:txBody>
      </p:sp>
      <p:pic>
        <p:nvPicPr>
          <p:cNvPr id="36868" name="图片 45059" descr="动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9021" y="2436813"/>
            <a:ext cx="50800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4"/>
          <p:cNvSpPr>
            <a:spLocks noChangeArrowheads="1"/>
          </p:cNvSpPr>
          <p:nvPr/>
        </p:nvSpPr>
        <p:spPr bwMode="auto">
          <a:xfrm>
            <a:off x="5397500" y="2477296"/>
            <a:ext cx="3492500" cy="502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buFont typeface="Arial" panose="020B0604020202020204" pitchFamily="34" charset="0"/>
              <a:buNone/>
            </a:pPr>
            <a:r>
              <a:rPr lang="en-US" altLang="zh-CN" sz="2665" b="1">
                <a:solidFill>
                  <a:srgbClr val="0000FF"/>
                </a:solidFill>
                <a:ea typeface="楷体_GB2312"/>
                <a:cs typeface="楷体_GB2312"/>
              </a:rPr>
              <a:t>       </a:t>
            </a:r>
            <a:endParaRPr lang="zh-CN" altLang="en-US" sz="1500"/>
          </a:p>
        </p:txBody>
      </p:sp>
      <p:pic>
        <p:nvPicPr>
          <p:cNvPr id="48130" name="Picture 5" descr="SC2009032409173690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60500" y="762002"/>
            <a:ext cx="3708136" cy="402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40964" name="文本框 15363"/>
          <p:cNvSpPr txBox="1">
            <a:spLocks noChangeArrowheads="1"/>
          </p:cNvSpPr>
          <p:nvPr/>
        </p:nvSpPr>
        <p:spPr bwMode="auto">
          <a:xfrm>
            <a:off x="5397500" y="1270043"/>
            <a:ext cx="3174910" cy="2553007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708688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665" dirty="0">
                <a:latin typeface="+mn-ea"/>
                <a:ea typeface="+mn-ea"/>
              </a:rPr>
              <a:t>    这样轻盈、素洁、柔弱的蝴蝶，在这样猛烈的风雨中，会遇到哪些危险呢？谁来想象一下啊？</a:t>
            </a:r>
          </a:p>
        </p:txBody>
      </p:sp>
    </p:spTree>
  </p:cSld>
  <p:clrMapOvr>
    <a:masterClrMapping/>
  </p:clrMapOvr>
  <p:transition>
    <p:checker dir="vert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4"/>
          <p:cNvSpPr>
            <a:spLocks noChangeArrowheads="1"/>
          </p:cNvSpPr>
          <p:nvPr/>
        </p:nvSpPr>
        <p:spPr bwMode="auto">
          <a:xfrm>
            <a:off x="1651090" y="1571907"/>
            <a:ext cx="3556000" cy="1631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buFont typeface="Arial" panose="020B0604020202020204" pitchFamily="34" charset="0"/>
              <a:buNone/>
            </a:pPr>
            <a:r>
              <a:rPr lang="zh-CN" altLang="en-US" sz="3335" dirty="0">
                <a:solidFill>
                  <a:srgbClr val="FF0000"/>
                </a:solidFill>
                <a:latin typeface="+mn-ea"/>
                <a:ea typeface="+mn-ea"/>
              </a:rPr>
              <a:t>    蝴蝶的家到底在哪里呢？我真为蝴蝶着急了。</a:t>
            </a:r>
          </a:p>
        </p:txBody>
      </p:sp>
      <p:pic>
        <p:nvPicPr>
          <p:cNvPr id="41987" name="Picture 5" descr="21 蝴蝶的家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0" y="508002"/>
            <a:ext cx="3358886" cy="4417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图片 48129" descr="边框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1600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1" name="文本框 48130"/>
          <p:cNvSpPr txBox="1">
            <a:spLocks noChangeArrowheads="1"/>
          </p:cNvSpPr>
          <p:nvPr/>
        </p:nvSpPr>
        <p:spPr bwMode="auto">
          <a:xfrm>
            <a:off x="1905085" y="952550"/>
            <a:ext cx="6420115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000" dirty="0">
                <a:solidFill>
                  <a:srgbClr val="FF00FF"/>
                </a:solidFill>
                <a:latin typeface="+mn-ea"/>
                <a:ea typeface="+mn-ea"/>
              </a:rPr>
              <a:t>    作者都为蝴蝶找了哪些家，哪些地方，勾画出来，体会一下作者每一次猜想，每一次探寻后的心情怎样？</a:t>
            </a:r>
            <a:endParaRPr lang="zh-CN" altLang="en-US" sz="3000" b="1" dirty="0">
              <a:solidFill>
                <a:srgbClr val="A50021"/>
              </a:solidFill>
              <a:latin typeface="+mn-ea"/>
              <a:ea typeface="+mn-ea"/>
              <a:cs typeface="楷体_GB2312"/>
            </a:endParaRP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图片 55297" descr="边框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1600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5" name="文本框 55298"/>
          <p:cNvSpPr txBox="1">
            <a:spLocks noChangeArrowheads="1"/>
          </p:cNvSpPr>
          <p:nvPr/>
        </p:nvSpPr>
        <p:spPr bwMode="auto">
          <a:xfrm>
            <a:off x="1899710" y="517263"/>
            <a:ext cx="6420115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1500">
                <a:solidFill>
                  <a:srgbClr val="FF00FF"/>
                </a:solidFill>
              </a:rPr>
              <a:t>         </a:t>
            </a:r>
            <a:endParaRPr lang="zh-CN" altLang="en-US" sz="3335" b="1">
              <a:solidFill>
                <a:srgbClr val="A50021"/>
              </a:solidFill>
              <a:ea typeface="楷体_GB2312"/>
              <a:cs typeface="楷体_GB2312"/>
            </a:endParaRPr>
          </a:p>
        </p:txBody>
      </p:sp>
      <p:graphicFrame>
        <p:nvGraphicFramePr>
          <p:cNvPr id="55395" name="表格 55394"/>
          <p:cNvGraphicFramePr/>
          <p:nvPr/>
        </p:nvGraphicFramePr>
        <p:xfrm>
          <a:off x="1841500" y="293688"/>
          <a:ext cx="6350000" cy="3581134"/>
        </p:xfrm>
        <a:graphic>
          <a:graphicData uri="http://schemas.openxmlformats.org/drawingml/2006/table">
            <a:tbl>
              <a:tblPr/>
              <a:tblGrid>
                <a:gridCol w="2032000"/>
                <a:gridCol w="2032000"/>
                <a:gridCol w="2286000"/>
              </a:tblGrid>
              <a:tr h="542925"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2300" dirty="0"/>
                        <a:t>     寻找地点</a:t>
                      </a:r>
                    </a:p>
                  </a:txBody>
                  <a:tcPr marL="76199" marR="76199" marT="38099" marB="38099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2300" dirty="0"/>
                        <a:t>寻找后的结果</a:t>
                      </a:r>
                    </a:p>
                  </a:txBody>
                  <a:tcPr marL="76199" marR="76199" marT="38099" marB="38099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300" dirty="0"/>
                    </a:p>
                  </a:txBody>
                  <a:tcPr marL="76199" marR="76199" marT="38099" marB="38099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2814"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300" dirty="0"/>
                    </a:p>
                  </a:txBody>
                  <a:tcPr marL="76199" marR="76199" marT="38099" marB="38099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300" dirty="0"/>
                    </a:p>
                  </a:txBody>
                  <a:tcPr marL="76199" marR="76199" marT="38099" marB="38099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7"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300" dirty="0"/>
                    </a:p>
                  </a:txBody>
                  <a:tcPr marL="76199" marR="76199" marT="38099" marB="38099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2814"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300" dirty="0"/>
                    </a:p>
                  </a:txBody>
                  <a:tcPr marL="76199" marR="76199" marT="38099" marB="38099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300" dirty="0"/>
                    </a:p>
                  </a:txBody>
                  <a:tcPr marL="76199" marR="76199" marT="38099" marB="38099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</a:tr>
              <a:tr h="432814"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300" dirty="0"/>
                    </a:p>
                  </a:txBody>
                  <a:tcPr marL="76199" marR="76199" marT="38099" marB="38099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300" dirty="0"/>
                    </a:p>
                  </a:txBody>
                  <a:tcPr marL="76199" marR="76199" marT="38099" marB="38099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</a:tr>
              <a:tr h="432814"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300" dirty="0"/>
                    </a:p>
                  </a:txBody>
                  <a:tcPr marL="76199" marR="76199" marT="38099" marB="38099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300" dirty="0"/>
                    </a:p>
                  </a:txBody>
                  <a:tcPr marL="76199" marR="76199" marT="38099" marB="38099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</a:tr>
              <a:tr h="432814"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300" dirty="0"/>
                    </a:p>
                  </a:txBody>
                  <a:tcPr marL="76199" marR="76199" marT="38099" marB="38099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300" dirty="0"/>
                    </a:p>
                  </a:txBody>
                  <a:tcPr marL="76199" marR="76199" marT="38099" marB="38099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</a:tr>
              <a:tr h="441325"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300" dirty="0"/>
                    </a:p>
                  </a:txBody>
                  <a:tcPr marL="76199" marR="76199" marT="38099" marB="38099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300" dirty="0"/>
                    </a:p>
                  </a:txBody>
                  <a:tcPr marL="76199" marR="76199" marT="38099" marB="38099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</a:tr>
              <a:tr h="432814"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300" dirty="0"/>
                    </a:p>
                  </a:txBody>
                  <a:tcPr marL="76199" marR="76199" marT="38099" marB="38099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300" dirty="0"/>
                    </a:p>
                  </a:txBody>
                  <a:tcPr marL="76199" marR="76199" marT="38099" marB="38099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</a:tr>
            </a:tbl>
          </a:graphicData>
        </a:graphic>
      </p:graphicFrame>
      <p:sp>
        <p:nvSpPr>
          <p:cNvPr id="55345" name="文本框 55344"/>
          <p:cNvSpPr txBox="1">
            <a:spLocks noChangeArrowheads="1"/>
          </p:cNvSpPr>
          <p:nvPr/>
        </p:nvSpPr>
        <p:spPr bwMode="auto">
          <a:xfrm>
            <a:off x="2463273" y="800257"/>
            <a:ext cx="761747" cy="32316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708688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500" dirty="0"/>
              <a:t>屋宇里</a:t>
            </a:r>
          </a:p>
        </p:txBody>
      </p:sp>
      <p:sp>
        <p:nvSpPr>
          <p:cNvPr id="55346" name="文本框 55345"/>
          <p:cNvSpPr txBox="1">
            <a:spLocks noChangeArrowheads="1"/>
          </p:cNvSpPr>
          <p:nvPr/>
        </p:nvSpPr>
        <p:spPr bwMode="auto">
          <a:xfrm>
            <a:off x="4000500" y="822033"/>
            <a:ext cx="1905000" cy="32316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708688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1500" dirty="0"/>
              <a:t>从没见过蝴蝶来避雨</a:t>
            </a:r>
          </a:p>
        </p:txBody>
      </p:sp>
      <p:sp>
        <p:nvSpPr>
          <p:cNvPr id="55347" name="文本框 55346"/>
          <p:cNvSpPr txBox="1">
            <a:spLocks noChangeArrowheads="1"/>
          </p:cNvSpPr>
          <p:nvPr/>
        </p:nvSpPr>
        <p:spPr bwMode="auto">
          <a:xfrm>
            <a:off x="2445034" y="1270001"/>
            <a:ext cx="761747" cy="32316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708688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500" dirty="0"/>
              <a:t>麦田里</a:t>
            </a:r>
          </a:p>
        </p:txBody>
      </p:sp>
      <p:sp>
        <p:nvSpPr>
          <p:cNvPr id="55348" name="文本框 55347"/>
          <p:cNvSpPr txBox="1">
            <a:spLocks noChangeArrowheads="1"/>
          </p:cNvSpPr>
          <p:nvPr/>
        </p:nvSpPr>
        <p:spPr bwMode="auto">
          <a:xfrm>
            <a:off x="4368271" y="1271738"/>
            <a:ext cx="1146468" cy="32316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708688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500" dirty="0"/>
              <a:t>也不能避雨</a:t>
            </a:r>
          </a:p>
        </p:txBody>
      </p:sp>
      <p:sp>
        <p:nvSpPr>
          <p:cNvPr id="55349" name="文本框 55348"/>
          <p:cNvSpPr txBox="1">
            <a:spLocks noChangeArrowheads="1"/>
          </p:cNvSpPr>
          <p:nvPr/>
        </p:nvSpPr>
        <p:spPr bwMode="auto">
          <a:xfrm>
            <a:off x="2431447" y="1717147"/>
            <a:ext cx="761747" cy="32316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708688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500" dirty="0"/>
              <a:t>松林里</a:t>
            </a:r>
          </a:p>
        </p:txBody>
      </p:sp>
      <p:sp>
        <p:nvSpPr>
          <p:cNvPr id="55350" name="文本框 55349"/>
          <p:cNvSpPr txBox="1">
            <a:spLocks noChangeArrowheads="1"/>
          </p:cNvSpPr>
          <p:nvPr/>
        </p:nvSpPr>
        <p:spPr bwMode="auto">
          <a:xfrm>
            <a:off x="4159250" y="1688705"/>
            <a:ext cx="1651000" cy="32316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708688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1500" dirty="0"/>
              <a:t>到处是水珠滚坠</a:t>
            </a:r>
          </a:p>
        </p:txBody>
      </p:sp>
      <p:sp>
        <p:nvSpPr>
          <p:cNvPr id="55351" name="文本框 55350"/>
          <p:cNvSpPr txBox="1">
            <a:spLocks noChangeArrowheads="1"/>
          </p:cNvSpPr>
          <p:nvPr/>
        </p:nvSpPr>
        <p:spPr bwMode="auto">
          <a:xfrm>
            <a:off x="2313803" y="2122055"/>
            <a:ext cx="1206500" cy="32316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708688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1500" dirty="0"/>
              <a:t>园里的花</a:t>
            </a:r>
          </a:p>
        </p:txBody>
      </p:sp>
      <p:sp>
        <p:nvSpPr>
          <p:cNvPr id="55352" name="文本框 55351"/>
          <p:cNvSpPr txBox="1">
            <a:spLocks noChangeArrowheads="1"/>
          </p:cNvSpPr>
          <p:nvPr/>
        </p:nvSpPr>
        <p:spPr bwMode="auto">
          <a:xfrm>
            <a:off x="4189677" y="2138409"/>
            <a:ext cx="1714500" cy="32316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708688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1500" dirty="0"/>
              <a:t>不能容它们藏身</a:t>
            </a:r>
          </a:p>
        </p:txBody>
      </p:sp>
      <p:sp>
        <p:nvSpPr>
          <p:cNvPr id="55353" name="文本框 55352"/>
          <p:cNvSpPr txBox="1">
            <a:spLocks noChangeArrowheads="1"/>
          </p:cNvSpPr>
          <p:nvPr/>
        </p:nvSpPr>
        <p:spPr bwMode="auto">
          <a:xfrm>
            <a:off x="2095500" y="2572506"/>
            <a:ext cx="1714500" cy="32316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708688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1500" dirty="0"/>
              <a:t>老树干的底面</a:t>
            </a:r>
          </a:p>
        </p:txBody>
      </p:sp>
      <p:sp>
        <p:nvSpPr>
          <p:cNvPr id="55354" name="文本框 55353"/>
          <p:cNvSpPr txBox="1">
            <a:spLocks noChangeArrowheads="1"/>
          </p:cNvSpPr>
          <p:nvPr/>
        </p:nvSpPr>
        <p:spPr bwMode="auto">
          <a:xfrm>
            <a:off x="4020354" y="2555374"/>
            <a:ext cx="1968500" cy="32316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708688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1500" dirty="0"/>
              <a:t>湿漉漉的，不能藏身</a:t>
            </a:r>
          </a:p>
        </p:txBody>
      </p:sp>
      <p:sp>
        <p:nvSpPr>
          <p:cNvPr id="55355" name="文本框 55354"/>
          <p:cNvSpPr txBox="1">
            <a:spLocks noChangeArrowheads="1"/>
          </p:cNvSpPr>
          <p:nvPr/>
        </p:nvSpPr>
        <p:spPr bwMode="auto">
          <a:xfrm>
            <a:off x="2413000" y="3001173"/>
            <a:ext cx="825500" cy="32316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708688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1500" dirty="0"/>
              <a:t>桥下面</a:t>
            </a:r>
          </a:p>
        </p:txBody>
      </p:sp>
      <p:sp>
        <p:nvSpPr>
          <p:cNvPr id="55356" name="文本框 55355"/>
          <p:cNvSpPr txBox="1">
            <a:spLocks noChangeArrowheads="1"/>
          </p:cNvSpPr>
          <p:nvPr/>
        </p:nvSpPr>
        <p:spPr bwMode="auto">
          <a:xfrm>
            <a:off x="2329646" y="3429838"/>
            <a:ext cx="1587500" cy="32316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708688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1500" dirty="0"/>
              <a:t>树叶下面</a:t>
            </a:r>
          </a:p>
        </p:txBody>
      </p:sp>
      <p:sp>
        <p:nvSpPr>
          <p:cNvPr id="55358" name="文本框 55357"/>
          <p:cNvSpPr txBox="1">
            <a:spLocks noChangeArrowheads="1"/>
          </p:cNvSpPr>
          <p:nvPr/>
        </p:nvSpPr>
        <p:spPr bwMode="auto">
          <a:xfrm>
            <a:off x="4405170" y="3015719"/>
            <a:ext cx="1524000" cy="32316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708688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1500" dirty="0"/>
              <a:t>没有见过</a:t>
            </a:r>
          </a:p>
        </p:txBody>
      </p:sp>
      <p:sp>
        <p:nvSpPr>
          <p:cNvPr id="55359" name="文本框 55358"/>
          <p:cNvSpPr txBox="1">
            <a:spLocks noChangeArrowheads="1"/>
          </p:cNvSpPr>
          <p:nvPr/>
        </p:nvSpPr>
        <p:spPr bwMode="auto">
          <a:xfrm>
            <a:off x="4413251" y="3429838"/>
            <a:ext cx="1333500" cy="32316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708688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1500" dirty="0"/>
              <a:t>没有见过</a:t>
            </a:r>
          </a:p>
        </p:txBody>
      </p:sp>
      <p:sp>
        <p:nvSpPr>
          <p:cNvPr id="44085" name="文本框 55368"/>
          <p:cNvSpPr txBox="1">
            <a:spLocks noChangeArrowheads="1"/>
          </p:cNvSpPr>
          <p:nvPr/>
        </p:nvSpPr>
        <p:spPr bwMode="auto">
          <a:xfrm>
            <a:off x="5905500" y="2603501"/>
            <a:ext cx="2222500" cy="32316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708688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endParaRPr lang="zh-CN" altLang="en-US" sz="1500"/>
          </a:p>
        </p:txBody>
      </p:sp>
      <p:sp>
        <p:nvSpPr>
          <p:cNvPr id="44086" name="文本框 55369"/>
          <p:cNvSpPr txBox="1">
            <a:spLocks noChangeArrowheads="1"/>
          </p:cNvSpPr>
          <p:nvPr/>
        </p:nvSpPr>
        <p:spPr bwMode="auto">
          <a:xfrm>
            <a:off x="6096000" y="1841502"/>
            <a:ext cx="1651000" cy="2054409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708688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 sz="1500"/>
          </a:p>
          <a:p>
            <a:pPr eaLnBrk="1" hangingPunct="1">
              <a:buFont typeface="Arial" panose="020B0604020202020204" pitchFamily="34" charset="0"/>
              <a:buNone/>
            </a:pPr>
            <a:endParaRPr lang="zh-CN" altLang="en-US" sz="1500"/>
          </a:p>
          <a:p>
            <a:pPr eaLnBrk="1" hangingPunct="1">
              <a:buFont typeface="Arial" panose="020B0604020202020204" pitchFamily="34" charset="0"/>
              <a:buNone/>
            </a:pPr>
            <a:endParaRPr lang="zh-CN" altLang="en-US" sz="1500"/>
          </a:p>
          <a:p>
            <a:pPr eaLnBrk="1" hangingPunct="1">
              <a:buFont typeface="Arial" panose="020B0604020202020204" pitchFamily="34" charset="0"/>
              <a:buNone/>
            </a:pPr>
            <a:endParaRPr lang="zh-CN" altLang="en-US" sz="1500"/>
          </a:p>
          <a:p>
            <a:pPr eaLnBrk="1" hangingPunct="1">
              <a:buFont typeface="Arial" panose="020B0604020202020204" pitchFamily="34" charset="0"/>
              <a:buNone/>
            </a:pPr>
            <a:endParaRPr lang="zh-CN" altLang="en-US" sz="1500"/>
          </a:p>
          <a:p>
            <a:pPr eaLnBrk="1" hangingPunct="1">
              <a:buFont typeface="Arial" panose="020B0604020202020204" pitchFamily="34" charset="0"/>
              <a:buNone/>
            </a:pPr>
            <a:endParaRPr lang="zh-CN" altLang="en-US" sz="1500"/>
          </a:p>
          <a:p>
            <a:pPr eaLnBrk="1" hangingPunct="1">
              <a:buFont typeface="Arial" panose="020B0604020202020204" pitchFamily="34" charset="0"/>
              <a:buNone/>
            </a:pPr>
            <a:endParaRPr lang="zh-CN" altLang="en-US" sz="1500"/>
          </a:p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endParaRPr lang="zh-CN" altLang="en-US" sz="1500"/>
          </a:p>
        </p:txBody>
      </p:sp>
      <p:sp>
        <p:nvSpPr>
          <p:cNvPr id="44087" name="文本框 55370"/>
          <p:cNvSpPr txBox="1">
            <a:spLocks noChangeArrowheads="1"/>
          </p:cNvSpPr>
          <p:nvPr/>
        </p:nvSpPr>
        <p:spPr bwMode="auto">
          <a:xfrm>
            <a:off x="6032500" y="2413001"/>
            <a:ext cx="1460500" cy="32316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708688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endParaRPr lang="zh-CN" altLang="en-US" sz="1500"/>
          </a:p>
        </p:txBody>
      </p:sp>
      <p:sp>
        <p:nvSpPr>
          <p:cNvPr id="55396" name="文本框 55395"/>
          <p:cNvSpPr txBox="1">
            <a:spLocks noChangeArrowheads="1"/>
          </p:cNvSpPr>
          <p:nvPr/>
        </p:nvSpPr>
        <p:spPr bwMode="auto">
          <a:xfrm>
            <a:off x="5969001" y="317500"/>
            <a:ext cx="2095500" cy="451662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708688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335"/>
              <a:t>寻找后的心情</a:t>
            </a:r>
          </a:p>
        </p:txBody>
      </p:sp>
      <p:sp>
        <p:nvSpPr>
          <p:cNvPr id="55397" name="文本框 55396"/>
          <p:cNvSpPr txBox="1">
            <a:spLocks noChangeArrowheads="1"/>
          </p:cNvSpPr>
          <p:nvPr/>
        </p:nvSpPr>
        <p:spPr bwMode="auto">
          <a:xfrm>
            <a:off x="6570644" y="1535490"/>
            <a:ext cx="954107" cy="1383560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708688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000" dirty="0">
                <a:solidFill>
                  <a:srgbClr val="FF0000"/>
                </a:solidFill>
              </a:rPr>
              <a:t>越来越着急</a:t>
            </a:r>
            <a:endParaRPr lang="en-US" altLang="zh-CN" sz="2000" dirty="0">
              <a:solidFill>
                <a:srgbClr val="FF0000"/>
              </a:solidFill>
            </a:endParaRPr>
          </a:p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000" dirty="0">
                <a:solidFill>
                  <a:srgbClr val="FF0000"/>
                </a:solidFill>
              </a:rPr>
              <a:t>越来越担心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5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5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5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5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5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5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5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5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5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5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5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5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53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5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53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53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53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53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53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53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53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53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53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53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53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5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53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53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2000" fill="hold"/>
                                        <p:tgtEl>
                                          <p:spTgt spid="55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2000" fill="hold"/>
                                        <p:tgtEl>
                                          <p:spTgt spid="55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2000" fill="hold"/>
                                        <p:tgtEl>
                                          <p:spTgt spid="55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2000" fill="hold"/>
                                        <p:tgtEl>
                                          <p:spTgt spid="55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45" grpId="0" bldLvl="0" animBg="1"/>
      <p:bldP spid="55346" grpId="0" bldLvl="0" animBg="1"/>
      <p:bldP spid="55347" grpId="0" bldLvl="0" animBg="1"/>
      <p:bldP spid="55348" grpId="0" bldLvl="0" animBg="1"/>
      <p:bldP spid="55349" grpId="0" bldLvl="0" animBg="1"/>
      <p:bldP spid="55350" grpId="0" bldLvl="0" animBg="1"/>
      <p:bldP spid="55351" grpId="0" bldLvl="0" animBg="1"/>
      <p:bldP spid="55352" grpId="0" bldLvl="0" animBg="1"/>
      <p:bldP spid="55353" grpId="0" bldLvl="0" animBg="1"/>
      <p:bldP spid="55354" grpId="0" bldLvl="0" animBg="1"/>
      <p:bldP spid="55355" grpId="0" bldLvl="0" animBg="1"/>
      <p:bldP spid="55356" grpId="0" bldLvl="0" animBg="1"/>
      <p:bldP spid="55358" grpId="0" bldLvl="0" animBg="1"/>
      <p:bldP spid="55359" grpId="0" bldLvl="0" animBg="1"/>
      <p:bldP spid="55396" grpId="0" bldLvl="0" animBg="1"/>
      <p:bldP spid="55397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4"/>
          <p:cNvSpPr>
            <a:spLocks noChangeArrowheads="1"/>
          </p:cNvSpPr>
          <p:nvPr/>
        </p:nvSpPr>
        <p:spPr bwMode="auto">
          <a:xfrm>
            <a:off x="5270495" y="753208"/>
            <a:ext cx="3365500" cy="409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buFont typeface="Arial" panose="020B0604020202020204" pitchFamily="34" charset="0"/>
              <a:buNone/>
            </a:pPr>
            <a:r>
              <a:rPr lang="en-US" altLang="zh-CN" sz="2665" b="1" dirty="0">
                <a:solidFill>
                  <a:srgbClr val="33CC33"/>
                </a:solidFill>
                <a:ea typeface="楷体_GB2312"/>
                <a:cs typeface="楷体_GB2312"/>
              </a:rPr>
              <a:t>       </a:t>
            </a:r>
            <a:r>
              <a:rPr lang="zh-CN" altLang="en-US" sz="2335" b="1" dirty="0">
                <a:latin typeface="+mn-ea"/>
                <a:ea typeface="+mn-ea"/>
                <a:cs typeface="楷体_GB2312"/>
              </a:rPr>
              <a:t>一个女孩儿对我说：“雨后，蝴蝶就会重新出来，在阳光里飞。它们是那么高兴，那么鲜艳。我想，它们一定是藏在一个秘密的家里。它们的家一定美丽而香甜，不像家雀儿似的，一下雨就飞到人们冒着炊烟的屋檐下避雨。一定是这样的。”</a:t>
            </a:r>
            <a:endParaRPr lang="zh-CN" altLang="en-US" sz="2665" b="1" dirty="0">
              <a:latin typeface="+mn-ea"/>
              <a:ea typeface="+mn-ea"/>
              <a:cs typeface="楷体_GB2312"/>
            </a:endParaRPr>
          </a:p>
        </p:txBody>
      </p:sp>
      <p:pic>
        <p:nvPicPr>
          <p:cNvPr id="52226" name="Picture 5" descr="SC2009032409173651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60500" y="317502"/>
            <a:ext cx="3649928" cy="481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</p:spTree>
  </p:cSld>
  <p:clrMapOvr>
    <a:masterClrMapping/>
  </p:clrMapOvr>
  <p:transition>
    <p:checker dir="vert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0160000" cy="5715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795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51752">
            <a:off x="7578405" y="368860"/>
            <a:ext cx="2111375" cy="21034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796" name="图片 2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929183">
            <a:off x="790312" y="3739983"/>
            <a:ext cx="1506538" cy="11509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文本框 36"/>
          <p:cNvSpPr txBox="1">
            <a:spLocks noChangeArrowheads="1"/>
          </p:cNvSpPr>
          <p:nvPr/>
        </p:nvSpPr>
        <p:spPr bwMode="auto">
          <a:xfrm>
            <a:off x="869968" y="515197"/>
            <a:ext cx="2481885" cy="5847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391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拓展延伸</a:t>
            </a:r>
          </a:p>
        </p:txBody>
      </p:sp>
      <p:sp>
        <p:nvSpPr>
          <p:cNvPr id="46082" name="Rectangle 4"/>
          <p:cNvSpPr>
            <a:spLocks noChangeArrowheads="1"/>
          </p:cNvSpPr>
          <p:nvPr/>
        </p:nvSpPr>
        <p:spPr bwMode="auto">
          <a:xfrm>
            <a:off x="2542918" y="1419665"/>
            <a:ext cx="4867910" cy="3293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3200" b="1" dirty="0">
                <a:latin typeface="宋体" panose="02010600030101010101" pitchFamily="2" charset="-122"/>
                <a:cs typeface="楷体_GB2312"/>
              </a:rPr>
              <a:t>    雨中的蝴蝶是那么让人牵挂，那么蝴蝶的家到底在哪里呢？张开你想象的翅膀，让我们也来找一找。</a:t>
            </a:r>
            <a:endParaRPr lang="zh-CN" altLang="en-US" sz="4800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2"/>
          <p:cNvSpPr txBox="1">
            <a:spLocks noChangeArrowheads="1"/>
          </p:cNvSpPr>
          <p:nvPr/>
        </p:nvSpPr>
        <p:spPr bwMode="auto">
          <a:xfrm>
            <a:off x="1156541" y="507677"/>
            <a:ext cx="31257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200" b="1">
                <a:latin typeface="宋体" panose="02010600030101010101" pitchFamily="2" charset="-122"/>
              </a:rPr>
              <a:t>拓展阅读</a:t>
            </a:r>
          </a:p>
        </p:txBody>
      </p:sp>
      <p:sp>
        <p:nvSpPr>
          <p:cNvPr id="3" name="矩形 5"/>
          <p:cNvSpPr>
            <a:spLocks noChangeArrowheads="1"/>
          </p:cNvSpPr>
          <p:nvPr/>
        </p:nvSpPr>
        <p:spPr bwMode="auto">
          <a:xfrm>
            <a:off x="3811873" y="1090837"/>
            <a:ext cx="3584575" cy="3859518"/>
          </a:xfrm>
          <a:prstGeom prst="rect">
            <a:avLst/>
          </a:prstGeom>
          <a:solidFill>
            <a:schemeClr val="accent2">
              <a:lumMod val="20000"/>
              <a:lumOff val="80000"/>
              <a:alpha val="65097"/>
            </a:schemeClr>
          </a:solidFill>
          <a:ln>
            <a:noFill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20000"/>
              </a:lnSpc>
            </a:pPr>
            <a:r>
              <a:rPr lang="zh-CN" alt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咏 蝶</a:t>
            </a:r>
            <a:r>
              <a:rPr lang="en-US" altLang="zh-CN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/>
            </a:r>
            <a:br>
              <a:rPr lang="en-US" altLang="zh-CN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en-US" altLang="zh-CN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en-US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宋</a:t>
            </a:r>
            <a:r>
              <a:rPr lang="en-US" altLang="zh-CN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) </a:t>
            </a:r>
            <a:r>
              <a:rPr lang="zh-CN" altLang="en-US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贾蓬莱</a:t>
            </a:r>
            <a:r>
              <a:rPr lang="zh-CN" alt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/>
            </a:r>
            <a:br>
              <a:rPr lang="zh-CN" alt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36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薄翅凝香粉，</a:t>
            </a:r>
            <a:endParaRPr lang="en-US" altLang="zh-CN" sz="36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 eaLnBrk="0" hangingPunct="0">
              <a:lnSpc>
                <a:spcPct val="120000"/>
              </a:lnSpc>
            </a:pPr>
            <a:r>
              <a:rPr lang="zh-CN" altLang="en-US" sz="36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新衣染媚黄，</a:t>
            </a:r>
            <a:endParaRPr lang="en-US" altLang="zh-CN" sz="36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 eaLnBrk="0" hangingPunct="0">
              <a:lnSpc>
                <a:spcPct val="120000"/>
              </a:lnSpc>
            </a:pPr>
            <a:r>
              <a:rPr lang="zh-CN" altLang="en-US" sz="36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风流谁得似，</a:t>
            </a:r>
            <a:endParaRPr lang="en-US" altLang="zh-CN" sz="36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 eaLnBrk="0" hangingPunct="0">
              <a:lnSpc>
                <a:spcPct val="120000"/>
              </a:lnSpc>
            </a:pPr>
            <a:r>
              <a:rPr lang="zh-CN" altLang="en-US" sz="36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两两宿花房。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619502" y="1352551"/>
            <a:ext cx="3916363" cy="319472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391" eaLnBrk="0" fontAlgn="base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600" b="1" dirty="0">
                <a:solidFill>
                  <a:srgbClr val="0000FF"/>
                </a:solidFill>
                <a:latin typeface="+mn-ea"/>
                <a:ea typeface="宋体" panose="02010600030101010101" pitchFamily="2" charset="-122"/>
              </a:rPr>
              <a:t>树林是小鸟的家，</a:t>
            </a:r>
            <a:endParaRPr lang="en-US" altLang="zh-CN" sz="3600" b="1" dirty="0">
              <a:solidFill>
                <a:srgbClr val="0000FF"/>
              </a:solidFill>
              <a:latin typeface="+mn-ea"/>
              <a:ea typeface="宋体" panose="02010600030101010101" pitchFamily="2" charset="-122"/>
            </a:endParaRPr>
          </a:p>
          <a:p>
            <a:pPr defTabSz="914391" eaLnBrk="0" fontAlgn="base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600" b="1" dirty="0">
                <a:solidFill>
                  <a:srgbClr val="0000FF"/>
                </a:solidFill>
                <a:latin typeface="+mn-ea"/>
                <a:ea typeface="宋体" panose="02010600030101010101" pitchFamily="2" charset="-122"/>
              </a:rPr>
              <a:t>小河是鱼儿的家，</a:t>
            </a:r>
            <a:endParaRPr lang="en-US" altLang="zh-CN" sz="3600" b="1" dirty="0">
              <a:solidFill>
                <a:srgbClr val="0000FF"/>
              </a:solidFill>
              <a:latin typeface="+mn-ea"/>
              <a:ea typeface="宋体" panose="02010600030101010101" pitchFamily="2" charset="-122"/>
            </a:endParaRPr>
          </a:p>
          <a:p>
            <a:pPr defTabSz="914391" eaLnBrk="0" fontAlgn="base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600" b="1" dirty="0">
                <a:solidFill>
                  <a:srgbClr val="0000FF"/>
                </a:solidFill>
                <a:latin typeface="+mn-ea"/>
                <a:ea typeface="宋体" panose="02010600030101010101" pitchFamily="2" charset="-122"/>
              </a:rPr>
              <a:t>草原是牛羊的家，</a:t>
            </a:r>
            <a:endParaRPr lang="en-US" altLang="zh-CN" sz="3600" b="1" dirty="0">
              <a:solidFill>
                <a:srgbClr val="0000FF"/>
              </a:solidFill>
              <a:latin typeface="+mn-ea"/>
              <a:ea typeface="宋体" panose="02010600030101010101" pitchFamily="2" charset="-122"/>
            </a:endParaRPr>
          </a:p>
          <a:p>
            <a:pPr defTabSz="914391" eaLnBrk="0" fontAlgn="base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600" b="1" dirty="0">
                <a:solidFill>
                  <a:srgbClr val="0000FF"/>
                </a:solidFill>
                <a:latin typeface="+mn-ea"/>
                <a:ea typeface="宋体" panose="02010600030101010101" pitchFamily="2" charset="-122"/>
              </a:rPr>
              <a:t>哪儿是蝴蝶的家？</a:t>
            </a:r>
            <a:endParaRPr lang="zh-CN" altLang="en-US" sz="3600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1333" y="1269226"/>
            <a:ext cx="2357813" cy="18196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/>
          <a:stretch>
            <a:fillRect/>
          </a:stretch>
        </p:blipFill>
        <p:spPr>
          <a:xfrm>
            <a:off x="7160499" y="1352551"/>
            <a:ext cx="2296955" cy="17602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1333" y="3190445"/>
            <a:ext cx="2357813" cy="1571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" name="文本框 36"/>
          <p:cNvSpPr txBox="1">
            <a:spLocks noChangeArrowheads="1"/>
          </p:cNvSpPr>
          <p:nvPr/>
        </p:nvSpPr>
        <p:spPr bwMode="auto">
          <a:xfrm>
            <a:off x="1137261" y="475777"/>
            <a:ext cx="2481885" cy="5847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391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新课导入</a:t>
            </a:r>
          </a:p>
        </p:txBody>
      </p:sp>
      <p:pic>
        <p:nvPicPr>
          <p:cNvPr id="7174" name="Picture 6" descr="https://timgsa.baidu.com/timg?image&amp;quality=80&amp;size=b9999_10000&amp;sec=1587385578085&amp;di=1204fc15ab12175abde56703b42fb7b8&amp;imgtype=0&amp;src=http%3A%2F%2Fgss0.baidu.com%2F9vo3dSag_xI4khGko9WTAnF6hhy%2Fzhidao%2Fpic%2Fitem%2F9d82d158ccbf6c813932e89cbc3eb13533fa40b9.jp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3613" y="3292475"/>
            <a:ext cx="1852612" cy="13160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4118517" y="475777"/>
            <a:ext cx="26019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75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75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75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75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2"/>
          <p:cNvSpPr txBox="1">
            <a:spLocks noChangeArrowheads="1"/>
          </p:cNvSpPr>
          <p:nvPr/>
        </p:nvSpPr>
        <p:spPr bwMode="auto">
          <a:xfrm>
            <a:off x="1185116" y="479102"/>
            <a:ext cx="31257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200" b="1" dirty="0">
                <a:latin typeface="宋体" panose="02010600030101010101" pitchFamily="2" charset="-122"/>
              </a:rPr>
              <a:t>课后作业</a:t>
            </a:r>
          </a:p>
        </p:txBody>
      </p:sp>
      <p:sp>
        <p:nvSpPr>
          <p:cNvPr id="3" name="矩形 5"/>
          <p:cNvSpPr>
            <a:spLocks noChangeArrowheads="1"/>
          </p:cNvSpPr>
          <p:nvPr/>
        </p:nvSpPr>
        <p:spPr bwMode="auto">
          <a:xfrm>
            <a:off x="3115483" y="1489082"/>
            <a:ext cx="3584575" cy="757130"/>
          </a:xfrm>
          <a:prstGeom prst="rect">
            <a:avLst/>
          </a:prstGeom>
          <a:solidFill>
            <a:schemeClr val="accent2">
              <a:lumMod val="20000"/>
              <a:lumOff val="80000"/>
              <a:alpha val="65097"/>
            </a:schemeClr>
          </a:solidFill>
          <a:ln>
            <a:noFill/>
          </a:ln>
        </p:spPr>
        <p:txBody>
          <a:bodyPr>
            <a:spAutoFit/>
          </a:bodyPr>
          <a:lstStyle/>
          <a:p>
            <a:pPr algn="l" eaLnBrk="0" hangingPunct="0">
              <a:lnSpc>
                <a:spcPct val="120000"/>
              </a:lnSpc>
            </a:pPr>
            <a:endParaRPr lang="zh-CN" altLang="en-US" sz="36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527810" y="1701166"/>
            <a:ext cx="7047230" cy="2536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45" indent="-514345">
              <a:lnSpc>
                <a:spcPct val="120000"/>
              </a:lnSpc>
              <a:spcBef>
                <a:spcPts val="1800"/>
              </a:spcBef>
              <a:buFont typeface="Calibri" panose="020F0502020204030204" charset="0"/>
              <a:buAutoNum type="arabicPeriod"/>
            </a:pPr>
            <a:r>
              <a:rPr lang="zh-CN" altLang="en-US" sz="3200" b="1" dirty="0">
                <a:solidFill>
                  <a:sysClr val="windowText" lastClr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熟读课文，会认会写课文中的生字词。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dirty="0"/>
          </a:p>
          <a:p>
            <a:r>
              <a:rPr lang="en-US" altLang="zh-CN" sz="3200" b="1" dirty="0">
                <a:solidFill>
                  <a:sysClr val="windowText" lastClr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2</a:t>
            </a:r>
            <a:r>
              <a:rPr lang="zh-CN" altLang="en-US" sz="3200" b="1" dirty="0">
                <a:solidFill>
                  <a:sysClr val="windowText" lastClr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、蝴蝶的家到底在哪呢？你也来写一写吧！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458221"/>
            <a:ext cx="10159999" cy="547688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50000" tIns="0" rIns="150000" bIns="0" anchor="ctr"/>
          <a:lstStyle/>
          <a:p>
            <a:pPr algn="ctr">
              <a:defRPr/>
            </a:pPr>
            <a:r>
              <a:rPr lang="en-US" altLang="zh-CN" sz="2333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333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818411"/>
            <a:ext cx="10159999" cy="64606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333" spc="167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333" spc="167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333" spc="167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333" spc="167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333" spc="167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333" spc="167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333" spc="167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151525" y="3267519"/>
            <a:ext cx="5755341" cy="1410643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000"/>
              </a:lnSpc>
            </a:pPr>
            <a:r>
              <a:rPr lang="en-US" altLang="zh-CN" sz="10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0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0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0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0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0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0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000"/>
              </a:lnSpc>
            </a:pPr>
            <a:r>
              <a:rPr lang="en-US" altLang="zh-CN" sz="10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0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0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10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0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0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000"/>
              </a:lnSpc>
            </a:pPr>
            <a:r>
              <a:rPr lang="en-US" altLang="zh-CN" sz="10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0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0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10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0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10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000"/>
              </a:lnSpc>
            </a:pPr>
            <a:r>
              <a:rPr lang="zh-CN" altLang="en-US" sz="10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10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10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0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0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0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0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000"/>
              </a:lnSpc>
            </a:pPr>
            <a:r>
              <a:rPr lang="en-US" altLang="zh-CN" sz="10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0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0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09474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1138" y="1306513"/>
            <a:ext cx="5334000" cy="4000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5" name="矩形 1"/>
          <p:cNvSpPr/>
          <p:nvPr/>
        </p:nvSpPr>
        <p:spPr>
          <a:xfrm>
            <a:off x="1058865" y="1546225"/>
            <a:ext cx="7920037" cy="30469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just" eaLnBrk="1" hangingPunct="1">
              <a:lnSpc>
                <a:spcPct val="12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蝴蝶：</a:t>
            </a:r>
            <a:endParaRPr lang="en-US" altLang="zh-CN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just" eaLnBrk="1" hangingPunct="1">
              <a:lnSpc>
                <a:spcPct val="120000"/>
              </a:lnSpc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昆虫，翅膀阔大，颜色美丽，静止时四翅树立在背部，腹部瘦长。吸花蜜。种类很多，有的幼虫吃农作物，是害虫，有的幼虫吃蚜虫，是益虫。简称蝶。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1649" y="303011"/>
            <a:ext cx="1788610" cy="126850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文本框 36"/>
          <p:cNvSpPr txBox="1">
            <a:spLocks noChangeArrowheads="1"/>
          </p:cNvSpPr>
          <p:nvPr/>
        </p:nvSpPr>
        <p:spPr bwMode="auto">
          <a:xfrm>
            <a:off x="982665" y="573829"/>
            <a:ext cx="2481885" cy="5847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391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语文百宝箱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文本框 6"/>
          <p:cNvSpPr txBox="1"/>
          <p:nvPr/>
        </p:nvSpPr>
        <p:spPr>
          <a:xfrm>
            <a:off x="1493839" y="1449389"/>
            <a:ext cx="7002462" cy="313932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>
              <a:lnSpc>
                <a:spcPct val="165000"/>
              </a:lnSpc>
            </a:pPr>
            <a:r>
              <a:rPr lang="zh-CN" altLang="en-US" sz="6000" b="1" dirty="0">
                <a:latin typeface="楷体" panose="02010609060101010101" pitchFamily="49" charset="-122"/>
                <a:ea typeface="楷体" panose="02010609060101010101" pitchFamily="49" charset="-122"/>
              </a:rPr>
              <a:t>躲避  震撼  喧嚷</a:t>
            </a:r>
            <a:endParaRPr lang="en-US" altLang="zh-CN" sz="6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65000"/>
              </a:lnSpc>
            </a:pPr>
            <a:r>
              <a:rPr lang="zh-CN" altLang="en-US" sz="6000" b="1" dirty="0">
                <a:latin typeface="楷体" panose="02010609060101010101" pitchFamily="49" charset="-122"/>
                <a:ea typeface="楷体" panose="02010609060101010101" pitchFamily="49" charset="-122"/>
              </a:rPr>
              <a:t>家雀  屋檐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1493839" y="1465264"/>
            <a:ext cx="7002462" cy="313932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>
              <a:lnSpc>
                <a:spcPct val="165000"/>
              </a:lnSpc>
            </a:pPr>
            <a:r>
              <a:rPr lang="zh-CN" altLang="en-US" sz="6000" b="1" dirty="0">
                <a:latin typeface="楷体" panose="02010609060101010101" pitchFamily="49" charset="-122"/>
                <a:ea typeface="楷体" panose="02010609060101010101" pitchFamily="49" charset="-122"/>
              </a:rPr>
              <a:t>躲</a:t>
            </a:r>
            <a:r>
              <a:rPr lang="zh-CN" altLang="en-US" sz="6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避</a:t>
            </a:r>
            <a:r>
              <a:rPr lang="zh-CN" altLang="en-US" sz="60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6000" b="1" dirty="0">
                <a:latin typeface="楷体" panose="02010609060101010101" pitchFamily="49" charset="-122"/>
                <a:ea typeface="楷体" panose="02010609060101010101" pitchFamily="49" charset="-122"/>
              </a:rPr>
              <a:t>震</a:t>
            </a:r>
            <a:r>
              <a:rPr lang="zh-CN" altLang="en-US" sz="6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撼</a:t>
            </a:r>
            <a:r>
              <a:rPr lang="zh-CN" altLang="en-US" sz="60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6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喧</a:t>
            </a:r>
            <a:r>
              <a:rPr lang="zh-CN" altLang="en-US" sz="6000" b="1" dirty="0">
                <a:latin typeface="楷体" panose="02010609060101010101" pitchFamily="49" charset="-122"/>
                <a:ea typeface="楷体" panose="02010609060101010101" pitchFamily="49" charset="-122"/>
              </a:rPr>
              <a:t>嚷</a:t>
            </a:r>
            <a:endParaRPr lang="en-US" altLang="zh-CN" sz="6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65000"/>
              </a:lnSpc>
            </a:pPr>
            <a:r>
              <a:rPr lang="zh-CN" altLang="en-US" sz="6000" b="1" dirty="0">
                <a:latin typeface="楷体" panose="02010609060101010101" pitchFamily="49" charset="-122"/>
                <a:ea typeface="楷体" panose="02010609060101010101" pitchFamily="49" charset="-122"/>
              </a:rPr>
              <a:t>家</a:t>
            </a:r>
            <a:r>
              <a:rPr lang="zh-CN" altLang="en-US" sz="6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雀</a:t>
            </a:r>
            <a:r>
              <a:rPr lang="zh-CN" altLang="en-US" sz="60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6000" b="1" dirty="0">
                <a:latin typeface="楷体" panose="02010609060101010101" pitchFamily="49" charset="-122"/>
                <a:ea typeface="楷体" panose="02010609060101010101" pitchFamily="49" charset="-122"/>
              </a:rPr>
              <a:t>屋</a:t>
            </a:r>
            <a:r>
              <a:rPr lang="zh-CN" altLang="en-US" sz="6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檐</a:t>
            </a:r>
          </a:p>
        </p:txBody>
      </p:sp>
      <p:sp>
        <p:nvSpPr>
          <p:cNvPr id="12292" name="文本框 9"/>
          <p:cNvSpPr txBox="1"/>
          <p:nvPr/>
        </p:nvSpPr>
        <p:spPr>
          <a:xfrm>
            <a:off x="4329113" y="1076327"/>
            <a:ext cx="1420582" cy="584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200" b="1" dirty="0">
                <a:latin typeface="Arial" panose="020B0604020202020204" pitchFamily="34" charset="0"/>
              </a:rPr>
              <a:t>我会读</a:t>
            </a:r>
          </a:p>
        </p:txBody>
      </p:sp>
      <p:sp>
        <p:nvSpPr>
          <p:cNvPr id="11" name="圆角矩形 2"/>
          <p:cNvSpPr/>
          <p:nvPr/>
        </p:nvSpPr>
        <p:spPr>
          <a:xfrm>
            <a:off x="1277938" y="1770065"/>
            <a:ext cx="7519988" cy="2760663"/>
          </a:xfrm>
          <a:prstGeom prst="roundRect">
            <a:avLst/>
          </a:prstGeom>
          <a:noFill/>
          <a:ln w="38100" cmpd="thickThin">
            <a:solidFill>
              <a:srgbClr val="00B05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91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sp>
        <p:nvSpPr>
          <p:cNvPr id="9" name="文本框 36"/>
          <p:cNvSpPr txBox="1">
            <a:spLocks noChangeArrowheads="1"/>
          </p:cNvSpPr>
          <p:nvPr/>
        </p:nvSpPr>
        <p:spPr bwMode="auto">
          <a:xfrm>
            <a:off x="975667" y="687816"/>
            <a:ext cx="2481884" cy="5847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391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初读课文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3" descr="C:\Users\Administrator\Desktop\新建文件夹 (2)\0d727a6b669578106a48d4cbc9b2294a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5317" y="3092450"/>
            <a:ext cx="9144000" cy="262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组合 2"/>
          <p:cNvGrpSpPr/>
          <p:nvPr/>
        </p:nvGrpSpPr>
        <p:grpSpPr bwMode="auto">
          <a:xfrm>
            <a:off x="758825" y="1285877"/>
            <a:ext cx="1244600" cy="1165225"/>
            <a:chOff x="176137" y="755316"/>
            <a:chExt cx="1245176" cy="1165296"/>
          </a:xfrm>
        </p:grpSpPr>
        <p:pic>
          <p:nvPicPr>
            <p:cNvPr id="13315" name="Picture 3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6137" y="755316"/>
              <a:ext cx="1245176" cy="1165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16" name="TextBox 129"/>
            <p:cNvSpPr txBox="1">
              <a:spLocks noChangeArrowheads="1"/>
            </p:cNvSpPr>
            <p:nvPr/>
          </p:nvSpPr>
          <p:spPr bwMode="auto">
            <a:xfrm>
              <a:off x="542310" y="953895"/>
              <a:ext cx="624120" cy="6463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3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避</a:t>
              </a:r>
            </a:p>
          </p:txBody>
        </p:sp>
      </p:grpSp>
      <p:grpSp>
        <p:nvGrpSpPr>
          <p:cNvPr id="6" name="组合 5"/>
          <p:cNvGrpSpPr/>
          <p:nvPr/>
        </p:nvGrpSpPr>
        <p:grpSpPr bwMode="auto">
          <a:xfrm>
            <a:off x="2185990" y="1285875"/>
            <a:ext cx="1220787" cy="1143000"/>
            <a:chOff x="1681448" y="677937"/>
            <a:chExt cx="1220809" cy="1142493"/>
          </a:xfrm>
        </p:grpSpPr>
        <p:pic>
          <p:nvPicPr>
            <p:cNvPr id="13318" name="Picture 3"/>
            <p:cNvPicPr>
              <a:picLocks noChangeAspect="1" noChangeArrowheads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81448" y="677937"/>
              <a:ext cx="1220809" cy="11424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19" name="TextBox 132"/>
            <p:cNvSpPr txBox="1">
              <a:spLocks noChangeArrowheads="1"/>
            </p:cNvSpPr>
            <p:nvPr/>
          </p:nvSpPr>
          <p:spPr bwMode="auto">
            <a:xfrm>
              <a:off x="2004570" y="858383"/>
              <a:ext cx="574563" cy="6460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3600" b="1">
                  <a:latin typeface="楷体" panose="02010609060101010101" pitchFamily="49" charset="-122"/>
                  <a:ea typeface="楷体" panose="02010609060101010101" pitchFamily="49" charset="-122"/>
                </a:rPr>
                <a:t>撼</a:t>
              </a:r>
            </a:p>
          </p:txBody>
        </p:sp>
      </p:grpSp>
      <p:grpSp>
        <p:nvGrpSpPr>
          <p:cNvPr id="9" name="组合 8"/>
          <p:cNvGrpSpPr/>
          <p:nvPr/>
        </p:nvGrpSpPr>
        <p:grpSpPr bwMode="auto">
          <a:xfrm>
            <a:off x="3657602" y="1285877"/>
            <a:ext cx="1211263" cy="1135063"/>
            <a:chOff x="3144071" y="676780"/>
            <a:chExt cx="1211905" cy="1134160"/>
          </a:xfrm>
        </p:grpSpPr>
        <p:pic>
          <p:nvPicPr>
            <p:cNvPr id="13321" name="Picture 3"/>
            <p:cNvPicPr>
              <a:picLocks noChangeAspect="1" noChangeArrowheads="1"/>
            </p:cNvPicPr>
            <p:nvPr/>
          </p:nvPicPr>
          <p:blipFill>
            <a:blip r:embed="rId5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44071" y="676780"/>
              <a:ext cx="1211905" cy="11341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2" name="TextBox 135"/>
            <p:cNvSpPr txBox="1">
              <a:spLocks noChangeArrowheads="1"/>
            </p:cNvSpPr>
            <p:nvPr/>
          </p:nvSpPr>
          <p:spPr bwMode="auto">
            <a:xfrm>
              <a:off x="3452809" y="878233"/>
              <a:ext cx="594429" cy="6458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3600" b="1">
                  <a:latin typeface="楷体" panose="02010609060101010101" pitchFamily="49" charset="-122"/>
                  <a:ea typeface="楷体" panose="02010609060101010101" pitchFamily="49" charset="-122"/>
                </a:rPr>
                <a:t>喧</a:t>
              </a:r>
            </a:p>
          </p:txBody>
        </p:sp>
      </p:grpSp>
      <p:grpSp>
        <p:nvGrpSpPr>
          <p:cNvPr id="12" name="组合 11"/>
          <p:cNvGrpSpPr/>
          <p:nvPr/>
        </p:nvGrpSpPr>
        <p:grpSpPr bwMode="auto">
          <a:xfrm>
            <a:off x="5132388" y="1285877"/>
            <a:ext cx="1223962" cy="1147763"/>
            <a:chOff x="4638774" y="664214"/>
            <a:chExt cx="1225333" cy="1146726"/>
          </a:xfrm>
        </p:grpSpPr>
        <p:pic>
          <p:nvPicPr>
            <p:cNvPr id="13324" name="Picture 3"/>
            <p:cNvPicPr>
              <a:picLocks noChangeAspect="1" noChangeArrowheads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38774" y="664214"/>
              <a:ext cx="1225333" cy="11467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5" name="TextBox 138"/>
            <p:cNvSpPr txBox="1">
              <a:spLocks noChangeArrowheads="1"/>
            </p:cNvSpPr>
            <p:nvPr/>
          </p:nvSpPr>
          <p:spPr bwMode="auto">
            <a:xfrm>
              <a:off x="4980886" y="844577"/>
              <a:ext cx="584523" cy="6457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3600" b="1">
                  <a:latin typeface="楷体" panose="02010609060101010101" pitchFamily="49" charset="-122"/>
                  <a:ea typeface="楷体" panose="02010609060101010101" pitchFamily="49" charset="-122"/>
                </a:rPr>
                <a:t>雀</a:t>
              </a:r>
            </a:p>
          </p:txBody>
        </p:sp>
      </p:grpSp>
      <p:grpSp>
        <p:nvGrpSpPr>
          <p:cNvPr id="15" name="组合 14"/>
          <p:cNvGrpSpPr/>
          <p:nvPr/>
        </p:nvGrpSpPr>
        <p:grpSpPr bwMode="auto">
          <a:xfrm>
            <a:off x="6613525" y="1285876"/>
            <a:ext cx="1225550" cy="1146175"/>
            <a:chOff x="6032462" y="702667"/>
            <a:chExt cx="1225332" cy="1146725"/>
          </a:xfrm>
        </p:grpSpPr>
        <p:pic>
          <p:nvPicPr>
            <p:cNvPr id="13327" name="Picture 3"/>
            <p:cNvPicPr>
              <a:picLocks noChangeAspect="1" noChangeArrowheads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32462" y="702667"/>
              <a:ext cx="1225332" cy="1146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8" name="TextBox 141"/>
            <p:cNvSpPr txBox="1">
              <a:spLocks noChangeArrowheads="1"/>
            </p:cNvSpPr>
            <p:nvPr/>
          </p:nvSpPr>
          <p:spPr bwMode="auto">
            <a:xfrm>
              <a:off x="6330945" y="883279"/>
              <a:ext cx="631030" cy="6466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3600" b="1">
                  <a:latin typeface="楷体" panose="02010609060101010101" pitchFamily="49" charset="-122"/>
                  <a:ea typeface="楷体" panose="02010609060101010101" pitchFamily="49" charset="-122"/>
                </a:rPr>
                <a:t>炊</a:t>
              </a:r>
            </a:p>
          </p:txBody>
        </p:sp>
      </p:grpSp>
      <p:sp>
        <p:nvSpPr>
          <p:cNvPr id="21" name="矩形 20"/>
          <p:cNvSpPr/>
          <p:nvPr/>
        </p:nvSpPr>
        <p:spPr>
          <a:xfrm>
            <a:off x="3904141" y="450895"/>
            <a:ext cx="2242922" cy="70788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zh-CN" altLang="en-US" sz="4000" b="1" dirty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蝴蝶采花</a:t>
            </a:r>
          </a:p>
        </p:txBody>
      </p:sp>
      <p:grpSp>
        <p:nvGrpSpPr>
          <p:cNvPr id="22" name="组合 21"/>
          <p:cNvGrpSpPr/>
          <p:nvPr/>
        </p:nvGrpSpPr>
        <p:grpSpPr bwMode="auto">
          <a:xfrm>
            <a:off x="8107364" y="1285877"/>
            <a:ext cx="1212850" cy="1135063"/>
            <a:chOff x="7527924" y="685110"/>
            <a:chExt cx="1213145" cy="1135320"/>
          </a:xfrm>
        </p:grpSpPr>
        <p:pic>
          <p:nvPicPr>
            <p:cNvPr id="13331" name="Picture 3"/>
            <p:cNvPicPr>
              <a:picLocks noChangeAspect="1" noChangeArrowheads="1"/>
            </p:cNvPicPr>
            <p:nvPr/>
          </p:nvPicPr>
          <p:blipFill>
            <a:blip r:embed="rId5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27924" y="685110"/>
              <a:ext cx="1213145" cy="1135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32" name="TextBox 148"/>
            <p:cNvSpPr txBox="1">
              <a:spLocks noChangeArrowheads="1"/>
            </p:cNvSpPr>
            <p:nvPr/>
          </p:nvSpPr>
          <p:spPr bwMode="auto">
            <a:xfrm>
              <a:off x="7881195" y="894707"/>
              <a:ext cx="612577" cy="6464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3600" b="1">
                  <a:latin typeface="楷体" panose="02010609060101010101" pitchFamily="49" charset="-122"/>
                  <a:ea typeface="楷体" panose="02010609060101010101" pitchFamily="49" charset="-122"/>
                </a:rPr>
                <a:t>檐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3.95062E-6 L 0.20555 0.5141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300" y="25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4.44444E-6 L 0.40417 0.4462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200" y="22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3.7037E-7 L -0.3059 0.3632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300" y="18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4.19753E-6 L -0.33264 0.4321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600" y="21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4.19753E-6 L 0.17882 0.467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900" y="23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3.7037E-7 L -0.36598 0.54537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300" y="27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077915" y="1555750"/>
            <a:ext cx="8142287" cy="1865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66725" indent="-4667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buFont typeface="Times New Roman" panose="02020603050405020304" pitchFamily="18" charset="0"/>
              <a:buAutoNum type="arabicPeriod"/>
              <a:defRPr/>
            </a:pPr>
            <a:r>
              <a:rPr lang="zh-CN" altLang="en-US" sz="3200" b="1" dirty="0">
                <a:latin typeface="+mn-ea"/>
                <a:ea typeface="+mn-ea"/>
              </a:rPr>
              <a:t>自由阅读课文，圈出本课生字、生词。</a:t>
            </a:r>
          </a:p>
          <a:p>
            <a:pPr>
              <a:lnSpc>
                <a:spcPct val="120000"/>
              </a:lnSpc>
              <a:buFont typeface="Times New Roman" panose="02020603050405020304" pitchFamily="18" charset="0"/>
              <a:buAutoNum type="arabicPeriod"/>
              <a:defRPr/>
            </a:pPr>
            <a:r>
              <a:rPr lang="zh-CN" altLang="en-US" sz="3200" b="1" dirty="0">
                <a:latin typeface="+mn-ea"/>
                <a:ea typeface="+mn-ea"/>
              </a:rPr>
              <a:t>标注自然段落。</a:t>
            </a:r>
            <a:endParaRPr lang="en-US" altLang="zh-CN" sz="3200" b="1" dirty="0">
              <a:latin typeface="+mn-ea"/>
              <a:ea typeface="+mn-ea"/>
            </a:endParaRPr>
          </a:p>
          <a:p>
            <a:pPr>
              <a:lnSpc>
                <a:spcPct val="120000"/>
              </a:lnSpc>
              <a:buFont typeface="Times New Roman" panose="02020603050405020304" pitchFamily="18" charset="0"/>
              <a:buAutoNum type="arabicPeriod"/>
              <a:defRPr/>
            </a:pPr>
            <a:r>
              <a:rPr lang="zh-CN" altLang="en-US" sz="3200" b="1" dirty="0">
                <a:latin typeface="+mn-ea"/>
                <a:ea typeface="+mn-ea"/>
              </a:rPr>
              <a:t>说说课文主要讲了一件什么事？</a:t>
            </a:r>
            <a:endParaRPr lang="zh-CN" altLang="en-US" sz="4800" b="1" dirty="0">
              <a:latin typeface="+mn-ea"/>
              <a:ea typeface="+mn-ea"/>
            </a:endParaRPr>
          </a:p>
        </p:txBody>
      </p:sp>
      <p:grpSp>
        <p:nvGrpSpPr>
          <p:cNvPr id="11266" name="组合 1"/>
          <p:cNvGrpSpPr/>
          <p:nvPr/>
        </p:nvGrpSpPr>
        <p:grpSpPr bwMode="auto">
          <a:xfrm>
            <a:off x="757240" y="643257"/>
            <a:ext cx="2708275" cy="584775"/>
            <a:chOff x="221407" y="371475"/>
            <a:chExt cx="2707531" cy="584775"/>
          </a:xfrm>
        </p:grpSpPr>
        <p:sp>
          <p:nvSpPr>
            <p:cNvPr id="11267" name="文本框 36"/>
            <p:cNvSpPr txBox="1">
              <a:spLocks noChangeArrowheads="1"/>
            </p:cNvSpPr>
            <p:nvPr/>
          </p:nvSpPr>
          <p:spPr bwMode="auto">
            <a:xfrm>
              <a:off x="724003" y="371475"/>
              <a:ext cx="2204935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32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初读课文</a:t>
              </a:r>
            </a:p>
          </p:txBody>
        </p:sp>
        <p:pic>
          <p:nvPicPr>
            <p:cNvPr id="11268" name="图片 37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1407" y="403157"/>
              <a:ext cx="553184" cy="5525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1489393" y="3692844"/>
            <a:ext cx="6400800" cy="1274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课文主要写“ 我”常为下大雨时无处藏身的蝴蝶而担忧的事。</a:t>
            </a: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文本框 37890"/>
          <p:cNvSpPr txBox="1">
            <a:spLocks noChangeArrowheads="1"/>
          </p:cNvSpPr>
          <p:nvPr/>
        </p:nvSpPr>
        <p:spPr bwMode="auto">
          <a:xfrm>
            <a:off x="1905085" y="1798343"/>
            <a:ext cx="6349833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000" dirty="0">
                <a:latin typeface="宋体" panose="02010600030101010101" pitchFamily="2" charset="-122"/>
                <a:cs typeface="楷体_GB2312"/>
              </a:rPr>
              <a:t>    </a:t>
            </a:r>
            <a:r>
              <a:rPr lang="zh-CN" altLang="en-US" sz="3000" b="1" dirty="0">
                <a:latin typeface="宋体" panose="02010600030101010101" pitchFamily="2" charset="-122"/>
                <a:cs typeface="楷体_GB2312"/>
              </a:rPr>
              <a:t>从课文中的哪些语句能感受到作者为蝴蝶着急、担心呢？请同学们细读课文，用心体会，用笔画出有关的语句，并简单写出自己的感受。</a:t>
            </a:r>
          </a:p>
        </p:txBody>
      </p:sp>
      <p:sp>
        <p:nvSpPr>
          <p:cNvPr id="32772" name="文本框 37891"/>
          <p:cNvSpPr txBox="1">
            <a:spLocks noChangeArrowheads="1"/>
          </p:cNvSpPr>
          <p:nvPr/>
        </p:nvSpPr>
        <p:spPr bwMode="auto">
          <a:xfrm>
            <a:off x="7305044" y="1657615"/>
            <a:ext cx="415498" cy="2219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endParaRPr lang="zh-CN" altLang="en-US" sz="1500"/>
          </a:p>
        </p:txBody>
      </p:sp>
      <p:pic>
        <p:nvPicPr>
          <p:cNvPr id="32773" name="图片 37892" descr="1814023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39763" y="3757084"/>
            <a:ext cx="809625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4" name="图片 37893" descr="1715562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39877" y="3937002"/>
            <a:ext cx="627063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5" name="图片 37894" descr="467559397917a70296ddd8bc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40438" y="4177772"/>
            <a:ext cx="79375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7" name="文本框 37896"/>
          <p:cNvSpPr txBox="1">
            <a:spLocks noChangeArrowheads="1"/>
          </p:cNvSpPr>
          <p:nvPr/>
        </p:nvSpPr>
        <p:spPr bwMode="auto">
          <a:xfrm>
            <a:off x="3556002" y="3175001"/>
            <a:ext cx="184731" cy="502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 sz="2665" b="1">
              <a:solidFill>
                <a:srgbClr val="A50021"/>
              </a:solidFill>
              <a:ea typeface="楷体" panose="02010609060101010101" pitchFamily="49" charset="-122"/>
            </a:endParaRPr>
          </a:p>
        </p:txBody>
      </p:sp>
      <p:grpSp>
        <p:nvGrpSpPr>
          <p:cNvPr id="11266" name="组合 1"/>
          <p:cNvGrpSpPr/>
          <p:nvPr/>
        </p:nvGrpSpPr>
        <p:grpSpPr bwMode="auto">
          <a:xfrm>
            <a:off x="757240" y="643257"/>
            <a:ext cx="2708275" cy="584775"/>
            <a:chOff x="221407" y="371475"/>
            <a:chExt cx="2707531" cy="584775"/>
          </a:xfrm>
        </p:grpSpPr>
        <p:sp>
          <p:nvSpPr>
            <p:cNvPr id="11267" name="文本框 36"/>
            <p:cNvSpPr txBox="1">
              <a:spLocks noChangeArrowheads="1"/>
            </p:cNvSpPr>
            <p:nvPr/>
          </p:nvSpPr>
          <p:spPr bwMode="auto">
            <a:xfrm>
              <a:off x="724003" y="371475"/>
              <a:ext cx="2204935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32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再读课文</a:t>
              </a:r>
            </a:p>
          </p:txBody>
        </p:sp>
        <p:pic>
          <p:nvPicPr>
            <p:cNvPr id="11268" name="图片 37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1407" y="403157"/>
              <a:ext cx="553184" cy="5525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5" descr="21 蝴蝶的家2-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70000" y="438150"/>
            <a:ext cx="7609840" cy="136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19" name="Rectangle 4"/>
          <p:cNvSpPr>
            <a:spLocks noChangeArrowheads="1"/>
          </p:cNvSpPr>
          <p:nvPr/>
        </p:nvSpPr>
        <p:spPr bwMode="auto">
          <a:xfrm>
            <a:off x="1270002" y="1802980"/>
            <a:ext cx="7411085" cy="2963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buFont typeface="Arial" panose="020B0604020202020204" pitchFamily="34" charset="0"/>
              <a:buNone/>
            </a:pPr>
            <a:r>
              <a:rPr lang="en-US" altLang="zh-CN" sz="2665" b="1" dirty="0">
                <a:solidFill>
                  <a:srgbClr val="D60093"/>
                </a:solidFill>
                <a:ea typeface="楷体_GB2312"/>
                <a:cs typeface="楷体_GB2312"/>
              </a:rPr>
              <a:t>       </a:t>
            </a:r>
            <a:r>
              <a:rPr lang="zh-CN" altLang="en-US" sz="2665" b="1" dirty="0">
                <a:latin typeface="宋体" panose="02010600030101010101" pitchFamily="2" charset="-122"/>
                <a:cs typeface="楷体_GB2312"/>
              </a:rPr>
              <a:t>我常想：下大雨的时候，青鸟、麻雀这些鸟都要躲避起来，蝴蝶怎么办呢？天是那样的低沉，云是那样的黑，雷、电、雨、风，</a:t>
            </a:r>
            <a:r>
              <a:rPr lang="zh-CN" altLang="en-US" sz="2665" b="1" dirty="0">
                <a:solidFill>
                  <a:srgbClr val="FF0000"/>
                </a:solidFill>
                <a:latin typeface="宋体" panose="02010600030101010101" pitchFamily="2" charset="-122"/>
                <a:cs typeface="楷体_GB2312"/>
              </a:rPr>
              <a:t>吼叫</a:t>
            </a:r>
            <a:r>
              <a:rPr lang="zh-CN" altLang="en-US" sz="2665" b="1" dirty="0">
                <a:latin typeface="宋体" panose="02010600030101010101" pitchFamily="2" charset="-122"/>
                <a:cs typeface="楷体_GB2312"/>
              </a:rPr>
              <a:t>着，</a:t>
            </a:r>
            <a:r>
              <a:rPr lang="zh-CN" altLang="en-US" sz="2665" b="1" dirty="0">
                <a:solidFill>
                  <a:srgbClr val="FF0000"/>
                </a:solidFill>
                <a:latin typeface="宋体" panose="02010600030101010101" pitchFamily="2" charset="-122"/>
                <a:cs typeface="楷体_GB2312"/>
              </a:rPr>
              <a:t>震撼</a:t>
            </a:r>
            <a:r>
              <a:rPr lang="zh-CN" altLang="en-US" sz="2665" b="1" dirty="0">
                <a:latin typeface="宋体" panose="02010600030101010101" pitchFamily="2" charset="-122"/>
                <a:cs typeface="楷体_GB2312"/>
              </a:rPr>
              <a:t>着，雨点密集地</a:t>
            </a:r>
            <a:r>
              <a:rPr lang="zh-CN" altLang="en-US" sz="2665" b="1" dirty="0">
                <a:solidFill>
                  <a:srgbClr val="FF0000"/>
                </a:solidFill>
                <a:latin typeface="宋体" panose="02010600030101010101" pitchFamily="2" charset="-122"/>
                <a:cs typeface="楷体_GB2312"/>
              </a:rPr>
              <a:t>喧嚷</a:t>
            </a:r>
            <a:r>
              <a:rPr lang="zh-CN" altLang="en-US" sz="2665" b="1" dirty="0">
                <a:latin typeface="宋体" panose="02010600030101010101" pitchFamily="2" charset="-122"/>
                <a:cs typeface="楷体_GB2312"/>
              </a:rPr>
              <a:t>着，风将银色的</a:t>
            </a:r>
            <a:r>
              <a:rPr lang="zh-CN" altLang="en-US" sz="2665" b="1" dirty="0">
                <a:solidFill>
                  <a:srgbClr val="FF0000"/>
                </a:solidFill>
                <a:latin typeface="宋体" panose="02010600030101010101" pitchFamily="2" charset="-122"/>
                <a:cs typeface="楷体_GB2312"/>
              </a:rPr>
              <a:t>雨幕</a:t>
            </a:r>
            <a:r>
              <a:rPr lang="zh-CN" altLang="en-US" sz="2665" b="1" dirty="0">
                <a:latin typeface="宋体" panose="02010600030101010101" pitchFamily="2" charset="-122"/>
                <a:cs typeface="楷体_GB2312"/>
              </a:rPr>
              <a:t>斜挂起来</a:t>
            </a:r>
            <a:r>
              <a:rPr lang="en-US" altLang="zh-CN" sz="2665" b="1" dirty="0">
                <a:latin typeface="宋体" panose="02010600030101010101" pitchFamily="2" charset="-122"/>
                <a:cs typeface="楷体_GB2312"/>
              </a:rPr>
              <a:t>,</a:t>
            </a:r>
            <a:r>
              <a:rPr lang="zh-CN" altLang="en-US" sz="2665" b="1" dirty="0">
                <a:latin typeface="宋体" panose="02010600030101010101" pitchFamily="2" charset="-122"/>
                <a:cs typeface="楷体_GB2312"/>
              </a:rPr>
              <a:t>世界</a:t>
            </a:r>
            <a:r>
              <a:rPr lang="zh-CN" altLang="en-US" sz="2665" b="1" dirty="0">
                <a:solidFill>
                  <a:srgbClr val="FF0000"/>
                </a:solidFill>
                <a:latin typeface="宋体" panose="02010600030101010101" pitchFamily="2" charset="-122"/>
                <a:cs typeface="楷体_GB2312"/>
              </a:rPr>
              <a:t>几乎</a:t>
            </a:r>
            <a:r>
              <a:rPr lang="zh-CN" altLang="en-US" sz="2665" b="1" dirty="0">
                <a:latin typeface="宋体" panose="02010600030101010101" pitchFamily="2" charset="-122"/>
                <a:cs typeface="楷体_GB2312"/>
              </a:rPr>
              <a:t>都被冲洗遍了，就连树林内也黑压压的，水淋淋的，</a:t>
            </a:r>
            <a:r>
              <a:rPr lang="zh-CN" altLang="en-US" sz="2665" b="1" dirty="0">
                <a:solidFill>
                  <a:srgbClr val="FF0000"/>
                </a:solidFill>
                <a:latin typeface="宋体" panose="02010600030101010101" pitchFamily="2" charset="-122"/>
                <a:cs typeface="楷体_GB2312"/>
              </a:rPr>
              <a:t>到处</a:t>
            </a:r>
            <a:r>
              <a:rPr lang="zh-CN" altLang="en-US" sz="2665" b="1" dirty="0">
                <a:latin typeface="宋体" panose="02010600030101010101" pitchFamily="2" charset="-122"/>
                <a:cs typeface="楷体_GB2312"/>
              </a:rPr>
              <a:t>都是湿的。这不是难为蝴蝶吗？ </a:t>
            </a: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1270002" y="4766311"/>
            <a:ext cx="7813675" cy="42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zh-CN" altLang="en-US" b="1" dirty="0">
                <a:solidFill>
                  <a:srgbClr val="FF0000"/>
                </a:solidFill>
                <a:latin typeface="宋体" panose="02010600030101010101" pitchFamily="2" charset="-122"/>
              </a:rPr>
              <a:t>以</a:t>
            </a:r>
            <a:r>
              <a:rPr lang="zh-CN" altLang="en-US" b="1" u="sng" dirty="0">
                <a:solidFill>
                  <a:srgbClr val="FF0000"/>
                </a:solidFill>
                <a:latin typeface="宋体" panose="02010600030101010101" pitchFamily="2" charset="-122"/>
              </a:rPr>
              <a:t>疑问句</a:t>
            </a:r>
            <a:r>
              <a:rPr lang="zh-CN" altLang="en-US" b="1" dirty="0">
                <a:solidFill>
                  <a:srgbClr val="FF0000"/>
                </a:solidFill>
                <a:latin typeface="宋体" panose="02010600030101010101" pitchFamily="2" charset="-122"/>
              </a:rPr>
              <a:t>开头，开门见山，直抒胸臆，写出了作者对蝴蝶的担忧与关爱。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009650" y="1487490"/>
            <a:ext cx="7551738" cy="3637919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我一想起来就为蝴蝶着急，这样的天气它们能躲在哪里呢？它们的身体是那样轻盈，载不动一个水点；它们身上的彩粉是那样斑斓，一点儿水都不能沾；它们是那样柔弱，比一片树叶还无力，怎么禁得起这猛烈的风雨呢？</a:t>
            </a:r>
          </a:p>
        </p:txBody>
      </p:sp>
      <p:sp>
        <p:nvSpPr>
          <p:cNvPr id="4" name="矩形 3"/>
          <p:cNvSpPr/>
          <p:nvPr/>
        </p:nvSpPr>
        <p:spPr>
          <a:xfrm>
            <a:off x="1836738" y="912815"/>
            <a:ext cx="4572000" cy="5847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这不是难为蝴蝶吗？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129340" y="742950"/>
            <a:ext cx="1106487" cy="749300"/>
            <a:chOff x="5218113" y="311150"/>
            <a:chExt cx="1106487" cy="749300"/>
          </a:xfrm>
        </p:grpSpPr>
        <p:sp>
          <p:nvSpPr>
            <p:cNvPr id="2" name="云形标注 1"/>
            <p:cNvSpPr/>
            <p:nvPr/>
          </p:nvSpPr>
          <p:spPr>
            <a:xfrm>
              <a:off x="5218113" y="311150"/>
              <a:ext cx="1106487" cy="749300"/>
            </a:xfrm>
            <a:prstGeom prst="cloudCallout">
              <a:avLst>
                <a:gd name="adj1" fmla="val -64031"/>
                <a:gd name="adj2" fmla="val 559"/>
              </a:avLst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91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/>
            </a:p>
          </p:txBody>
        </p:sp>
        <p:sp>
          <p:nvSpPr>
            <p:cNvPr id="20492" name="矩形 4"/>
            <p:cNvSpPr/>
            <p:nvPr/>
          </p:nvSpPr>
          <p:spPr>
            <a:xfrm>
              <a:off x="5218113" y="344488"/>
              <a:ext cx="1019175" cy="68326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200" b="1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反问</a:t>
              </a:r>
              <a:endParaRPr lang="zh-CN" altLang="en-US" sz="2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9" name="右大括号 8"/>
          <p:cNvSpPr/>
          <p:nvPr/>
        </p:nvSpPr>
        <p:spPr>
          <a:xfrm>
            <a:off x="8494715" y="2386014"/>
            <a:ext cx="333375" cy="1841500"/>
          </a:xfrm>
          <a:prstGeom prst="rightBrace">
            <a:avLst>
              <a:gd name="adj1" fmla="val 42749"/>
              <a:gd name="adj2" fmla="val 50000"/>
            </a:avLst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anchor="ctr"/>
          <a:lstStyle/>
          <a:p>
            <a:pPr algn="ctr" defTabSz="914391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8828090" y="2768601"/>
            <a:ext cx="587375" cy="1077218"/>
          </a:xfrm>
          <a:prstGeom prst="rect">
            <a:avLst/>
          </a:prstGeom>
          <a:solidFill>
            <a:srgbClr val="0000FF"/>
          </a:solidFill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排比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5732464" y="4425951"/>
            <a:ext cx="1106487" cy="749300"/>
            <a:chOff x="5218113" y="311150"/>
            <a:chExt cx="1106487" cy="749300"/>
          </a:xfrm>
        </p:grpSpPr>
        <p:sp>
          <p:nvSpPr>
            <p:cNvPr id="12" name="云形标注 11"/>
            <p:cNvSpPr/>
            <p:nvPr/>
          </p:nvSpPr>
          <p:spPr>
            <a:xfrm>
              <a:off x="5218113" y="311150"/>
              <a:ext cx="1106487" cy="749300"/>
            </a:xfrm>
            <a:prstGeom prst="cloudCallout">
              <a:avLst>
                <a:gd name="adj1" fmla="val -78430"/>
                <a:gd name="adj2" fmla="val -14233"/>
              </a:avLst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91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/>
            </a:p>
          </p:txBody>
        </p:sp>
        <p:sp>
          <p:nvSpPr>
            <p:cNvPr id="20490" name="矩形 12"/>
            <p:cNvSpPr/>
            <p:nvPr/>
          </p:nvSpPr>
          <p:spPr>
            <a:xfrm>
              <a:off x="5218113" y="344488"/>
              <a:ext cx="1019175" cy="68326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200" b="1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反问</a:t>
              </a:r>
              <a:endParaRPr lang="zh-CN" altLang="en-US" sz="2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5" name="文本框 36"/>
          <p:cNvSpPr txBox="1">
            <a:spLocks noChangeArrowheads="1"/>
          </p:cNvSpPr>
          <p:nvPr/>
        </p:nvSpPr>
        <p:spPr bwMode="auto">
          <a:xfrm>
            <a:off x="883616" y="399189"/>
            <a:ext cx="2481884" cy="5847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391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品读课文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" grpId="0"/>
      <p:bldP spid="9" grpId="0" bldLvl="0" animBg="1"/>
      <p:bldP spid="10" grpId="0" bldLvl="0" animBg="1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宋-黑-T-A">
      <a:majorFont>
        <a:latin typeface="Times New Roman"/>
        <a:ea typeface="黑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模板网-WWW.1PPT.COM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宋-黑-T-A">
      <a:majorFont>
        <a:latin typeface="Times New Roman"/>
        <a:ea typeface="黑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第一PPT模板网-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第一PPT模板网-WWW.1PPT.COM 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885</Words>
  <Application>Microsoft Office PowerPoint</Application>
  <PresentationFormat>自定义</PresentationFormat>
  <Paragraphs>97</Paragraphs>
  <Slides>21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5</vt:i4>
      </vt:variant>
      <vt:variant>
        <vt:lpstr>幻灯片标题</vt:lpstr>
      </vt:variant>
      <vt:variant>
        <vt:i4>21</vt:i4>
      </vt:variant>
    </vt:vector>
  </HeadingPairs>
  <TitlesOfParts>
    <vt:vector size="36" baseType="lpstr">
      <vt:lpstr>Meiryo</vt:lpstr>
      <vt:lpstr>黑体</vt:lpstr>
      <vt:lpstr>楷体</vt:lpstr>
      <vt:lpstr>楷体_GB2312</vt:lpstr>
      <vt:lpstr>宋体</vt:lpstr>
      <vt:lpstr>微软雅黑</vt:lpstr>
      <vt:lpstr>Arial</vt:lpstr>
      <vt:lpstr>Calibri</vt:lpstr>
      <vt:lpstr>Calibri Light</vt:lpstr>
      <vt:lpstr>Times New Roman</vt:lpstr>
      <vt:lpstr>第一PPT模板网-WWW.1PPT.COM</vt:lpstr>
      <vt:lpstr>第一PPT模板网-WWW.1PPT.COM </vt:lpstr>
      <vt:lpstr>1_第一PPT模板网-WWW.1PPT.COM</vt:lpstr>
      <vt:lpstr>1_第一PPT模板网-WWW.1PPT.COM 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160</cp:revision>
  <dcterms:created xsi:type="dcterms:W3CDTF">2019-06-19T02:08:00Z</dcterms:created>
  <dcterms:modified xsi:type="dcterms:W3CDTF">2021-09-01T19:27:32Z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2052-11.1.0.10132</vt:lpwstr>
  </property>
</Properties>
</file>