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62.xml" ContentType="application/vnd.openxmlformats-officedocument.presentationml.tags+xml"/>
  <Override PartName="/ppt/notesSlides/notesSlide1.xml" ContentType="application/vnd.openxmlformats-officedocument.presentationml.notesSlide+xml"/>
  <Override PartName="/ppt/tags/tag63.xml" ContentType="application/vnd.openxmlformats-officedocument.presentationml.tags+xml"/>
  <Override PartName="/ppt/notesSlides/notesSlide2.xml" ContentType="application/vnd.openxmlformats-officedocument.presentationml.notesSlide+xml"/>
  <Override PartName="/ppt/tags/tag64.xml" ContentType="application/vnd.openxmlformats-officedocument.presentationml.tags+xml"/>
  <Override PartName="/ppt/notesSlides/notesSlide3.xml" ContentType="application/vnd.openxmlformats-officedocument.presentationml.notesSlide+xml"/>
  <Override PartName="/ppt/tags/tag65.xml" ContentType="application/vnd.openxmlformats-officedocument.presentationml.tags+xml"/>
  <Override PartName="/ppt/notesSlides/notesSlide4.xml" ContentType="application/vnd.openxmlformats-officedocument.presentationml.notesSlide+xml"/>
  <Override PartName="/ppt/tags/tag66.xml" ContentType="application/vnd.openxmlformats-officedocument.presentationml.tags+xml"/>
  <Override PartName="/ppt/notesSlides/notesSlide5.xml" ContentType="application/vnd.openxmlformats-officedocument.presentationml.notesSlide+xml"/>
  <Override PartName="/ppt/tags/tag67.xml" ContentType="application/vnd.openxmlformats-officedocument.presentationml.tags+xml"/>
  <Override PartName="/ppt/notesSlides/notesSlide6.xml" ContentType="application/vnd.openxmlformats-officedocument.presentationml.notesSlide+xml"/>
  <Override PartName="/ppt/tags/tag68.xml" ContentType="application/vnd.openxmlformats-officedocument.presentationml.tags+xml"/>
  <Override PartName="/ppt/notesSlides/notesSlide7.xml" ContentType="application/vnd.openxmlformats-officedocument.presentationml.notesSlide+xml"/>
  <Override PartName="/ppt/tags/tag69.xml" ContentType="application/vnd.openxmlformats-officedocument.presentationml.tags+xml"/>
  <Override PartName="/ppt/notesSlides/notesSlide8.xml" ContentType="application/vnd.openxmlformats-officedocument.presentationml.notesSlide+xml"/>
  <Override PartName="/ppt/tags/tag70.xml" ContentType="application/vnd.openxmlformats-officedocument.presentationml.tags+xml"/>
  <Override PartName="/ppt/notesSlides/notesSlide9.xml" ContentType="application/vnd.openxmlformats-officedocument.presentationml.notesSlide+xml"/>
  <Override PartName="/ppt/tags/tag71.xml" ContentType="application/vnd.openxmlformats-officedocument.presentationml.tags+xml"/>
  <Override PartName="/ppt/notesSlides/notesSlide10.xml" ContentType="application/vnd.openxmlformats-officedocument.presentationml.notesSlide+xml"/>
  <Override PartName="/ppt/tags/tag72.xml" ContentType="application/vnd.openxmlformats-officedocument.presentationml.tags+xml"/>
  <Override PartName="/ppt/notesSlides/notesSlide11.xml" ContentType="application/vnd.openxmlformats-officedocument.presentationml.notesSlide+xml"/>
  <Override PartName="/ppt/tags/tag73.xml" ContentType="application/vnd.openxmlformats-officedocument.presentationml.tags+xml"/>
  <Override PartName="/ppt/notesSlides/notesSlide12.xml" ContentType="application/vnd.openxmlformats-officedocument.presentationml.notesSlide+xml"/>
  <Override PartName="/ppt/tags/tag74.xml" ContentType="application/vnd.openxmlformats-officedocument.presentationml.tags+xml"/>
  <Override PartName="/ppt/notesSlides/notesSlide13.xml" ContentType="application/vnd.openxmlformats-officedocument.presentationml.notesSlide+xml"/>
  <Override PartName="/ppt/tags/tag75.xml" ContentType="application/vnd.openxmlformats-officedocument.presentationml.tags+xml"/>
  <Override PartName="/ppt/notesSlides/notesSlide14.xml" ContentType="application/vnd.openxmlformats-officedocument.presentationml.notesSlide+xml"/>
  <Override PartName="/ppt/tags/tag76.xml" ContentType="application/vnd.openxmlformats-officedocument.presentationml.tags+xml"/>
  <Override PartName="/ppt/notesSlides/notesSlide15.xml" ContentType="application/vnd.openxmlformats-officedocument.presentationml.notesSlide+xml"/>
  <Override PartName="/ppt/tags/tag77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0"/>
  </p:notesMasterIdLst>
  <p:handoutMasterIdLst>
    <p:handoutMasterId r:id="rId21"/>
  </p:handoutMasterIdLst>
  <p:sldIdLst>
    <p:sldId id="261" r:id="rId3"/>
    <p:sldId id="275" r:id="rId4"/>
    <p:sldId id="331" r:id="rId5"/>
    <p:sldId id="333" r:id="rId6"/>
    <p:sldId id="354" r:id="rId7"/>
    <p:sldId id="332" r:id="rId8"/>
    <p:sldId id="356" r:id="rId9"/>
    <p:sldId id="345" r:id="rId10"/>
    <p:sldId id="337" r:id="rId11"/>
    <p:sldId id="334" r:id="rId12"/>
    <p:sldId id="357" r:id="rId13"/>
    <p:sldId id="338" r:id="rId14"/>
    <p:sldId id="361" r:id="rId15"/>
    <p:sldId id="362" r:id="rId16"/>
    <p:sldId id="339" r:id="rId17"/>
    <p:sldId id="274" r:id="rId18"/>
    <p:sldId id="363" r:id="rId19"/>
  </p:sldIdLst>
  <p:sldSz cx="9144000" cy="5143500" type="screen16x9"/>
  <p:notesSz cx="6858000" cy="9144000"/>
  <p:defaultTextStyle>
    <a:defPPr>
      <a:defRPr lang="zh-CN"/>
    </a:defPPr>
    <a:lvl1pPr marL="0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34">
          <p15:clr>
            <a:srgbClr val="A4A3A4"/>
          </p15:clr>
        </p15:guide>
      </p15:sldGuideLst>
    </p:ext>
    <p:ext uri="{505F2C04-C923-438B-8C0F-E0CD2BADF298}">
      <wppc:fontMiss xmlns=""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78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92" y="120"/>
      </p:cViewPr>
      <p:guideLst>
        <p:guide orient="horz" pos="1620"/>
        <p:guide pos="283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2021/9/2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‹#›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4022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496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83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342892" algn="l" defTabSz="685783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685783" algn="l" defTabSz="685783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028675" algn="l" defTabSz="685783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371566" algn="l" defTabSz="685783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1714457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71798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0162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9573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52694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4742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4310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92658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2006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3828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401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6285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454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627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2077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40310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4836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325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502413" y="1941212"/>
            <a:ext cx="8139178" cy="674375"/>
          </a:xfrm>
        </p:spPr>
        <p:txBody>
          <a:bodyPr lIns="76198" tIns="28574" rIns="19049" bIns="28574" anchor="t" anchorCtr="0">
            <a:noAutofit/>
          </a:bodyPr>
          <a:lstStyle>
            <a:lvl1pPr algn="ctr">
              <a:defRPr sz="4100" b="0" spc="4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502413" y="2674620"/>
            <a:ext cx="8139178" cy="713238"/>
          </a:xfrm>
        </p:spPr>
        <p:txBody>
          <a:bodyPr lIns="76198" tIns="28574" rIns="57149" bIns="28574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40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9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02413" y="1941212"/>
            <a:ext cx="8139178" cy="674375"/>
          </a:xfrm>
        </p:spPr>
        <p:txBody>
          <a:bodyPr vert="horz" lIns="76198" tIns="28574" rIns="19049" bIns="28574" rtlCol="0" anchor="t" anchorCtr="0">
            <a:noAutofit/>
          </a:bodyPr>
          <a:lstStyle>
            <a:lvl1pPr marL="0" marR="0" algn="ctr" defTabSz="685783" rtl="0" eaLnBrk="1" fontAlgn="auto" latinLnBrk="0" hangingPunct="1">
              <a:lnSpc>
                <a:spcPct val="100000"/>
              </a:lnSpc>
              <a:buNone/>
              <a:defRPr kumimoji="0" lang="zh-CN" altLang="en-US" sz="4100" b="0" i="0" u="none" strike="noStrike" kern="1200" cap="none" spc="45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19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3272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728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293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748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3643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4549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333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3" y="324000"/>
            <a:ext cx="8139178" cy="486000"/>
          </a:xfrm>
        </p:spPr>
        <p:txBody>
          <a:bodyPr vert="horz" lIns="76198" tIns="28574" rIns="57149" bIns="28574" rtlCol="0" anchor="ctr" anchorCtr="0">
            <a:noAutofit/>
          </a:bodyPr>
          <a:lstStyle>
            <a:lvl1pPr marL="0" marR="0" algn="l" defTabSz="685783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3" y="972000"/>
            <a:ext cx="8139178" cy="3781016"/>
          </a:xfrm>
        </p:spPr>
        <p:txBody>
          <a:bodyPr vert="horz" lIns="76198" tIns="0" rIns="61912" bIns="0" rtlCol="0">
            <a:noAutofit/>
          </a:bodyPr>
          <a:lstStyle>
            <a:lvl1pPr marL="171446" marR="0" lvl="0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37" marR="0" lvl="1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6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28" marR="0" lvl="2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20" marR="0" lvl="3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12" marR="0" lvl="4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2563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9539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980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9" y="2856549"/>
            <a:ext cx="8139178" cy="468634"/>
          </a:xfrm>
        </p:spPr>
        <p:txBody>
          <a:bodyPr lIns="76198" tIns="28574" rIns="47624" bIns="28574" anchor="t" anchorCtr="0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02445" y="3383758"/>
            <a:ext cx="8139178" cy="808489"/>
          </a:xfrm>
        </p:spPr>
        <p:txBody>
          <a:bodyPr lIns="76198" tIns="28574" rIns="57149" bIns="28574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3" y="324000"/>
            <a:ext cx="8139178" cy="486000"/>
          </a:xfrm>
        </p:spPr>
        <p:txBody>
          <a:bodyPr vert="horz" lIns="76198" tIns="28574" rIns="57149" bIns="28574" rtlCol="0" anchor="ctr" anchorCtr="0">
            <a:noAutofit/>
          </a:bodyPr>
          <a:lstStyle>
            <a:lvl1pPr marL="0" marR="0" lvl="0" algn="l" defTabSz="685783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198" tIns="0" rIns="61912" bIns="0" rtlCol="0">
            <a:noAutofit/>
          </a:bodyPr>
          <a:lstStyle>
            <a:lvl1pPr marL="171446" marR="0" lvl="0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37" marR="0" lvl="1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6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28" marR="0" lvl="2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20" marR="0" lvl="3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12" marR="0" lvl="4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3" y="324000"/>
            <a:ext cx="8139178" cy="486000"/>
          </a:xfrm>
        </p:spPr>
        <p:txBody>
          <a:bodyPr vert="horz" lIns="76198" tIns="28574" rIns="57149" bIns="28574" rtlCol="0" anchor="ctr" anchorCtr="0">
            <a:noAutofit/>
          </a:bodyPr>
          <a:lstStyle>
            <a:lvl1pPr marL="0" marR="0" lvl="0" algn="l" defTabSz="685783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02447" y="972001"/>
            <a:ext cx="3962432" cy="285752"/>
          </a:xfrm>
        </p:spPr>
        <p:txBody>
          <a:bodyPr lIns="76198" tIns="28574" rIns="57149" bIns="28574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40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02444" y="1341783"/>
            <a:ext cx="3962400" cy="3414176"/>
          </a:xfrm>
        </p:spPr>
        <p:txBody>
          <a:bodyPr vert="horz" lIns="76198" tIns="0" rIns="61912" bIns="0" rtlCol="0">
            <a:noAutofit/>
          </a:bodyPr>
          <a:lstStyle>
            <a:lvl1pPr marL="171446" marR="0" lvl="0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37" marR="0" lvl="1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6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28" marR="0" lvl="2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20" marR="0" lvl="3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12" marR="0" lvl="4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2" y="972001"/>
            <a:ext cx="3962432" cy="285752"/>
          </a:xfrm>
        </p:spPr>
        <p:txBody>
          <a:bodyPr vert="horz" lIns="76198" tIns="28574" rIns="57149" bIns="28574" rtlCol="0" anchor="t" anchorCtr="0">
            <a:noAutofit/>
          </a:bodyPr>
          <a:lstStyle>
            <a:lvl1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40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2" y="1341783"/>
            <a:ext cx="3962432" cy="3414176"/>
          </a:xfrm>
        </p:spPr>
        <p:txBody>
          <a:bodyPr vert="horz" lIns="76198" tIns="0" rIns="61912" bIns="0" rtlCol="0">
            <a:noAutofit/>
          </a:bodyPr>
          <a:lstStyle>
            <a:lvl1pPr marL="171446" marR="0" lvl="0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37" marR="0" lvl="1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6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28" marR="0" lvl="2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20" marR="0" lvl="3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12" marR="0" lvl="4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76198" tIns="28574" rIns="57149" bIns="28574" rtlCol="0" anchor="ctr" anchorCtr="0">
            <a:noAutofit/>
          </a:bodyPr>
          <a:lstStyle>
            <a:lvl1pPr marL="0" marR="0" lvl="0" algn="l" defTabSz="685783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198" tIns="0" rIns="61912" bIns="0" rtlCol="0">
            <a:noAutofit/>
          </a:bodyPr>
          <a:lstStyle>
            <a:lvl1pPr marL="0" marR="0" lvl="0" indent="0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37" marR="0" lvl="1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6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28" marR="0" lvl="2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20" marR="0" lvl="3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12" marR="0" lvl="4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679194" y="972000"/>
            <a:ext cx="3962432" cy="3780000"/>
          </a:xfrm>
        </p:spPr>
        <p:txBody>
          <a:bodyPr vert="horz" lIns="76198" tIns="0" rIns="61912" bIns="0" rtlCol="0">
            <a:normAutofit/>
          </a:bodyPr>
          <a:lstStyle>
            <a:lvl1pPr marL="171446" marR="0" lvl="0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2021/9/2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198" tIns="28574" rIns="57149" bIns="28574" rtlCol="0" anchor="ctr" anchorCtr="0">
            <a:noAutofit/>
          </a:bodyPr>
          <a:lstStyle>
            <a:lvl1pPr marL="0" marR="0" lvl="0" algn="l" defTabSz="685783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502445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502413" y="324000"/>
            <a:ext cx="8139178" cy="486000"/>
          </a:xfrm>
          <a:prstGeom prst="rect">
            <a:avLst/>
          </a:prstGeom>
        </p:spPr>
        <p:txBody>
          <a:bodyPr vert="horz" lIns="76198" tIns="28574" rIns="57149" bIns="28574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502413" y="972000"/>
            <a:ext cx="8139178" cy="3780000"/>
          </a:xfrm>
          <a:prstGeom prst="rect">
            <a:avLst/>
          </a:prstGeom>
        </p:spPr>
        <p:txBody>
          <a:bodyPr vert="horz" lIns="76198" tIns="0" rIns="61912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79" tIns="34289" rIns="68579" bIns="34289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79" tIns="34289" rIns="68579" bIns="34289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79" tIns="34289" rIns="68579" bIns="34289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783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37" indent="-171446" algn="l" defTabSz="685783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6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28" indent="-171446" algn="l" defTabSz="685783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20" indent="-171446" algn="l" defTabSz="685783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12" indent="-171446" algn="l" defTabSz="685783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648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7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160"/>
          <p:cNvSpPr txBox="1"/>
          <p:nvPr/>
        </p:nvSpPr>
        <p:spPr>
          <a:xfrm>
            <a:off x="0" y="961141"/>
            <a:ext cx="9144000" cy="417671"/>
          </a:xfrm>
          <a:prstGeom prst="rect">
            <a:avLst/>
          </a:prstGeom>
          <a:noFill/>
          <a:ln w="9525">
            <a:noFill/>
          </a:ln>
        </p:spPr>
        <p:txBody>
          <a:bodyPr wrap="square" lIns="48748" tIns="24374" rIns="48748" bIns="24374">
            <a:spAutoFit/>
          </a:bodyPr>
          <a:lstStyle/>
          <a:p>
            <a:pPr algn="ctr" eaLnBrk="1" hangingPunct="1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最新人教版部编语文四年级上册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158"/>
          <p:cNvSpPr txBox="1"/>
          <p:nvPr/>
        </p:nvSpPr>
        <p:spPr bwMode="auto">
          <a:xfrm>
            <a:off x="0" y="1877943"/>
            <a:ext cx="9144000" cy="82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8748" tIns="24374" rIns="48748" bIns="24374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342892">
              <a:defRPr/>
            </a:pPr>
            <a:r>
              <a:rPr lang="en-US" altLang="zh-CN" sz="5000" dirty="0">
                <a:solidFill>
                  <a:srgbClr val="40404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8.</a:t>
            </a:r>
            <a:r>
              <a:rPr lang="zh-CN" altLang="en-US" sz="5000" dirty="0">
                <a:solidFill>
                  <a:srgbClr val="40404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蝴蝶的家</a:t>
            </a:r>
            <a:endParaRPr lang="zh-CN" altLang="en-US" sz="5000" dirty="0">
              <a:solidFill>
                <a:srgbClr val="40404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4213285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/>
      <p:bldP spid="8" grpId="0"/>
      <p:bldP spid="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481966" y="770098"/>
            <a:ext cx="862013" cy="423386"/>
          </a:xfrm>
          <a:prstGeom prst="roundRect">
            <a:avLst/>
          </a:prstGeom>
          <a:gradFill>
            <a:gsLst>
              <a:gs pos="96000">
                <a:srgbClr val="FDBE29"/>
              </a:gs>
              <a:gs pos="0">
                <a:srgbClr val="FFDC90"/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6.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诵</a:t>
            </a: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481965" y="1175863"/>
            <a:ext cx="7997190" cy="17621"/>
          </a:xfrm>
          <a:prstGeom prst="line">
            <a:avLst/>
          </a:prstGeom>
          <a:ln w="57150" cmpd="sng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524953" y="786289"/>
            <a:ext cx="6842760" cy="39147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sz="21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放声、正确、流利读两遍课文。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81965" y="1279684"/>
            <a:ext cx="7996714" cy="507830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b="1">
                <a:solidFill>
                  <a:schemeClr val="accent6">
                    <a:lumMod val="50000"/>
                  </a:schemeClr>
                </a:solidFill>
              </a:rPr>
              <a:t>要求：遇到难读的字词句要反复读，(如果除了课后生字外还有不认识的字，就请查字典。)达到读准字词、读通句子、全文读得较流利的程度。</a:t>
            </a:r>
          </a:p>
        </p:txBody>
      </p:sp>
      <p:sp>
        <p:nvSpPr>
          <p:cNvPr id="27653" name="矩形 1"/>
          <p:cNvSpPr/>
          <p:nvPr/>
        </p:nvSpPr>
        <p:spPr>
          <a:xfrm>
            <a:off x="292181" y="1962866"/>
            <a:ext cx="8559403" cy="2607469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algn="just" fontAlgn="auto">
              <a:lnSpc>
                <a:spcPct val="100000"/>
              </a:lnSpc>
            </a:pP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    我常想，下大雨的时候，青鸟、麻雀这些鸟都要躲避起来，蝴蝶怎么办呢？天是那样的低沉，云是那样的黑，雷、电、雨、风，吼叫着，震撼着，雨点密集地喧嚷着，风将银色的雨幕斜挂起来，世界几乎都被冲洗遍了，就连树林内也黑压压的、水淋淋的，到处都是湿的。这不是难为蝴蝶吗？</a:t>
            </a:r>
          </a:p>
          <a:p>
            <a:pPr algn="just" fontAlgn="auto">
              <a:lnSpc>
                <a:spcPct val="100000"/>
              </a:lnSpc>
            </a:pP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    我一想起来就为蝴蝶着急，这样的天气它们能躲在哪里呢？它们的身体是那样轻盈，载不动一个水点；它们身上的彩粉是那样素洁，一点儿水都不能沾污上的；它们是那样的柔弱，比一片树叶还无力，怎么禁得起这猛烈的风雨呢？想到这里，我简直没法再想下去了，心里是那样着急。</a:t>
            </a:r>
          </a:p>
          <a:p>
            <a:pPr algn="just" fontAlgn="auto">
              <a:lnSpc>
                <a:spcPct val="100000"/>
              </a:lnSpc>
            </a:pP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    但是，一位小朋友非常确信地说：“它们和我们一样，肯定有家。下雨的时候，它们就会急忙飞回家里去哩！”不过它们的家在哪里呢？人家的屋宇里从没有见过有蝴蝶来避雨。麦田里呢？也不能避雨。松林里呢，到处是水珠滚坠。园里的花是它们的家吗？花儿自己已经被雨点打得抖个不停了，怎能容它们藏身呢？就连老树干的底面，也是顺下水来，湿漉漉的。蝴蝶的家到底在哪里呢？我真为蝴蝶着急了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481966" y="770098"/>
            <a:ext cx="862013" cy="423386"/>
          </a:xfrm>
          <a:prstGeom prst="roundRect">
            <a:avLst/>
          </a:prstGeom>
          <a:gradFill>
            <a:gsLst>
              <a:gs pos="96000">
                <a:srgbClr val="FDBE29"/>
              </a:gs>
              <a:gs pos="0">
                <a:srgbClr val="FFDC90"/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6.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诵</a:t>
            </a: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481965" y="1175863"/>
            <a:ext cx="7997190" cy="17621"/>
          </a:xfrm>
          <a:prstGeom prst="line">
            <a:avLst/>
          </a:prstGeom>
          <a:ln w="57150" cmpd="sng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524953" y="786289"/>
            <a:ext cx="6842760" cy="39147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sz="21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放声、正确、流利读两遍课文。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81965" y="1279684"/>
            <a:ext cx="7996714" cy="507830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</a:rPr>
              <a:t>要求：遇到难读的字词句要反复读，(如果除了课后生字外还有不认识的字，就请查字典。)达到读准字词、读通句子、全文读得较流利的程度。</a:t>
            </a:r>
          </a:p>
        </p:txBody>
      </p:sp>
      <p:sp>
        <p:nvSpPr>
          <p:cNvPr id="28677" name="矩形 1"/>
          <p:cNvSpPr/>
          <p:nvPr/>
        </p:nvSpPr>
        <p:spPr>
          <a:xfrm>
            <a:off x="343948" y="1979086"/>
            <a:ext cx="8515710" cy="2146740"/>
          </a:xfrm>
          <a:prstGeom prst="rect">
            <a:avLst/>
          </a:prstGeom>
          <a:noFill/>
          <a:ln w="9525">
            <a:noFill/>
          </a:ln>
        </p:spPr>
        <p:txBody>
          <a:bodyPr wrap="square" lIns="68579" tIns="34289" rIns="68579" bIns="34289">
            <a:spAutoFit/>
          </a:bodyPr>
          <a:lstStyle/>
          <a:p>
            <a:pPr algn="just"/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    它们的家会不会是在桥下面呢？这也未可知，但是有一点可以确定：这里从没见过有蝴蝶落到石头上的呀！那它们会不会是藏在树叶下面？这倒有些说得过去，但我也从没见过蝴蝶在树叶下面避雨呀，而且树叶也经常被风吹得翻转不定，被雨冲刷得透湿，也不像是蝴蝶的家呀！我真为蝴蝶着急了。</a:t>
            </a:r>
          </a:p>
          <a:p>
            <a:pPr algn="just"/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    一个女孩对我说：“雨后，蝴蝶就会重新出来，在阳光里飞。它们是那么高兴，那么鲜艳。我想，它们一定是藏在一个秘密的家里。它们的家一定美丽而香甜，不像家雀儿似的，一下雨就飞到人们冒着炊烟的屋檐下避雨。一定是这样的。”</a:t>
            </a:r>
          </a:p>
          <a:p>
            <a:pPr algn="just"/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    她的话说得倒是不错，但我却总没见到过下雨时的蝴蝶到底藏在哪里。谁要是能说给我，我就不着急了。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481966" y="770098"/>
            <a:ext cx="862013" cy="423386"/>
          </a:xfrm>
          <a:prstGeom prst="roundRect">
            <a:avLst/>
          </a:prstGeom>
          <a:gradFill>
            <a:gsLst>
              <a:gs pos="96000">
                <a:srgbClr val="FDBE29"/>
              </a:gs>
              <a:gs pos="0">
                <a:srgbClr val="FFDC90"/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7.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练</a:t>
            </a: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481965" y="1175863"/>
            <a:ext cx="7997190" cy="17621"/>
          </a:xfrm>
          <a:prstGeom prst="line">
            <a:avLst/>
          </a:prstGeom>
          <a:ln w="57150" cmpd="sng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447800" y="802006"/>
            <a:ext cx="6842760" cy="39147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sz="21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针对本课重点进行课前小练。</a:t>
            </a:r>
          </a:p>
        </p:txBody>
      </p:sp>
      <p:sp>
        <p:nvSpPr>
          <p:cNvPr id="23558" name="矩形 2"/>
          <p:cNvSpPr/>
          <p:nvPr/>
        </p:nvSpPr>
        <p:spPr>
          <a:xfrm>
            <a:off x="969169" y="1789035"/>
            <a:ext cx="5022056" cy="391715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indent="-675306"/>
            <a:r>
              <a:rPr lang="zh-CN" altLang="en-US" sz="2100" b="1" dirty="0">
                <a:latin typeface="仿宋" panose="02010609060101010101" pitchFamily="49" charset="-122"/>
                <a:ea typeface="仿宋" panose="02010609060101010101" pitchFamily="49" charset="-122"/>
                <a:sym typeface="Times New Roman" panose="02020603050405020304" pitchFamily="18" charset="0"/>
              </a:rPr>
              <a:t>一、在带点字的正确读音后面划“√”。</a:t>
            </a:r>
          </a:p>
        </p:txBody>
      </p:sp>
      <p:sp>
        <p:nvSpPr>
          <p:cNvPr id="23559" name="矩形 36"/>
          <p:cNvSpPr/>
          <p:nvPr/>
        </p:nvSpPr>
        <p:spPr>
          <a:xfrm flipH="1">
            <a:off x="2298622" y="2102884"/>
            <a:ext cx="3835003" cy="2146742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indent="-675306">
              <a:lnSpc>
                <a:spcPct val="250000"/>
              </a:lnSpc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sym typeface="Times New Roman" panose="02020603050405020304" pitchFamily="18" charset="0"/>
              </a:rPr>
              <a:t>震撼 </a:t>
            </a:r>
            <a:r>
              <a:rPr lang="en-US" altLang="zh-CN" sz="1800" b="1" dirty="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rPr>
              <a:t>gǎn</a:t>
            </a: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rPr>
              <a:t>（   ）</a:t>
            </a:r>
            <a:r>
              <a:rPr lang="en-US" altLang="zh-CN" sz="1800" b="1" dirty="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rPr>
              <a:t>hàn</a:t>
            </a: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rPr>
              <a:t>（   ）  </a:t>
            </a:r>
            <a:endParaRPr lang="en-US" altLang="zh-CN" sz="1800" b="1" dirty="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pitchFamily="18" charset="0"/>
            </a:endParaRPr>
          </a:p>
          <a:p>
            <a:pPr indent="-675306">
              <a:lnSpc>
                <a:spcPct val="250000"/>
              </a:lnSpc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sym typeface="Times New Roman" panose="02020603050405020304" pitchFamily="18" charset="0"/>
              </a:rPr>
              <a:t>玷污 </a:t>
            </a:r>
            <a:r>
              <a:rPr lang="en-US" altLang="zh-CN" sz="1800" b="1" dirty="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rPr>
              <a:t>wū</a:t>
            </a: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rPr>
              <a:t>（   ）</a:t>
            </a:r>
            <a:r>
              <a:rPr lang="en-US" altLang="zh-CN" sz="1800" b="1" dirty="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rPr>
              <a:t>kuī</a:t>
            </a: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rPr>
              <a:t>（   ）  </a:t>
            </a:r>
            <a:endParaRPr lang="en-US" altLang="zh-CN" sz="1800" b="1" dirty="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pitchFamily="18" charset="0"/>
            </a:endParaRPr>
          </a:p>
          <a:p>
            <a:pPr indent="-675306">
              <a:lnSpc>
                <a:spcPct val="250000"/>
              </a:lnSpc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  <a:sym typeface="Times New Roman" panose="02020603050405020304" pitchFamily="18" charset="0"/>
              </a:rPr>
              <a:t>家雀 </a:t>
            </a:r>
            <a:r>
              <a:rPr lang="en-US" altLang="zh-CN" sz="1800" b="1" dirty="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rPr>
              <a:t>qiǎo</a:t>
            </a: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rPr>
              <a:t>（   ）</a:t>
            </a:r>
            <a:r>
              <a:rPr lang="en-US" altLang="zh-CN" sz="1800" b="1" dirty="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rPr>
              <a:t>què</a:t>
            </a: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pitchFamily="18" charset="0"/>
              </a:rPr>
              <a:t>（   ）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4616767" y="2306479"/>
            <a:ext cx="890588" cy="438150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Times New Roman" panose="02020603050405020304" pitchFamily="18" charset="0"/>
              </a:rPr>
              <a:t>√</a:t>
            </a:r>
            <a:endParaRPr lang="en-US" altLang="zh-CN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561" name="文本框 57"/>
          <p:cNvSpPr txBox="1"/>
          <p:nvPr/>
        </p:nvSpPr>
        <p:spPr>
          <a:xfrm>
            <a:off x="2623662" y="2618424"/>
            <a:ext cx="837010" cy="254794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1200" b="1" dirty="0">
                <a:latin typeface="仿宋" panose="02010609060101010101" pitchFamily="49" charset="-122"/>
                <a:ea typeface="仿宋" panose="02010609060101010101" pitchFamily="49" charset="-122"/>
                <a:sym typeface="Times New Roman" panose="02020603050405020304" pitchFamily="18" charset="0"/>
              </a:rPr>
              <a:t>∙</a:t>
            </a:r>
            <a:endParaRPr lang="zh-CN" altLang="en-US" sz="12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3562" name="文本框 57"/>
          <p:cNvSpPr txBox="1"/>
          <p:nvPr/>
        </p:nvSpPr>
        <p:spPr>
          <a:xfrm>
            <a:off x="2596277" y="3266124"/>
            <a:ext cx="837009" cy="254794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1200" b="1" dirty="0">
                <a:latin typeface="仿宋" panose="02010609060101010101" pitchFamily="49" charset="-122"/>
                <a:ea typeface="仿宋" panose="02010609060101010101" pitchFamily="49" charset="-122"/>
                <a:sym typeface="Times New Roman" panose="02020603050405020304" pitchFamily="18" charset="0"/>
              </a:rPr>
              <a:t>∙</a:t>
            </a:r>
            <a:endParaRPr lang="zh-CN" altLang="en-US" sz="12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3563" name="文本框 57"/>
          <p:cNvSpPr txBox="1"/>
          <p:nvPr/>
        </p:nvSpPr>
        <p:spPr>
          <a:xfrm>
            <a:off x="2623662" y="3987642"/>
            <a:ext cx="837010" cy="254794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1200" b="1" dirty="0">
                <a:latin typeface="仿宋" panose="02010609060101010101" pitchFamily="49" charset="-122"/>
                <a:ea typeface="仿宋" panose="02010609060101010101" pitchFamily="49" charset="-122"/>
                <a:sym typeface="Times New Roman" panose="02020603050405020304" pitchFamily="18" charset="0"/>
              </a:rPr>
              <a:t>∙</a:t>
            </a:r>
            <a:endParaRPr lang="zh-CN" altLang="en-US" sz="12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340417" y="2967276"/>
            <a:ext cx="890588" cy="438150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Times New Roman" panose="02020603050405020304" pitchFamily="18" charset="0"/>
              </a:rPr>
              <a:t>√</a:t>
            </a:r>
            <a:endParaRPr lang="en-US" altLang="zh-CN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604737" y="3681651"/>
            <a:ext cx="890588" cy="438150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Times New Roman" panose="02020603050405020304" pitchFamily="18" charset="0"/>
              </a:rPr>
              <a:t>√</a:t>
            </a:r>
            <a:endParaRPr lang="en-US" altLang="zh-CN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481966" y="770098"/>
            <a:ext cx="862013" cy="423386"/>
          </a:xfrm>
          <a:prstGeom prst="roundRect">
            <a:avLst/>
          </a:prstGeom>
          <a:gradFill>
            <a:gsLst>
              <a:gs pos="96000">
                <a:srgbClr val="FDBE29"/>
              </a:gs>
              <a:gs pos="0">
                <a:srgbClr val="FFDC90"/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7.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练</a:t>
            </a: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481965" y="1175863"/>
            <a:ext cx="7997190" cy="17621"/>
          </a:xfrm>
          <a:prstGeom prst="line">
            <a:avLst/>
          </a:prstGeom>
          <a:ln w="57150" cmpd="sng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447800" y="802006"/>
            <a:ext cx="6842760" cy="39147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sz="21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针对本课重点进行课前小练。</a:t>
            </a:r>
          </a:p>
        </p:txBody>
      </p:sp>
      <p:sp>
        <p:nvSpPr>
          <p:cNvPr id="24582" name="文本框 37"/>
          <p:cNvSpPr txBox="1"/>
          <p:nvPr/>
        </p:nvSpPr>
        <p:spPr>
          <a:xfrm>
            <a:off x="655560" y="1538527"/>
            <a:ext cx="2944415" cy="375047"/>
          </a:xfrm>
          <a:prstGeom prst="rect">
            <a:avLst/>
          </a:prstGeom>
          <a:noFill/>
          <a:ln w="9525">
            <a:noFill/>
          </a:ln>
        </p:spPr>
        <p:txBody>
          <a:bodyPr wrap="none" lIns="51410" tIns="25706" rIns="51410" bIns="25706">
            <a:spAutoFit/>
          </a:bodyPr>
          <a:lstStyle/>
          <a:p>
            <a:pPr defTabSz="514337"/>
            <a:r>
              <a:rPr lang="zh-CN" altLang="en-US" sz="2100" b="1" dirty="0">
                <a:latin typeface="仿宋" panose="02010609060101010101" pitchFamily="49" charset="-122"/>
                <a:ea typeface="仿宋" panose="02010609060101010101" pitchFamily="49" charset="-122"/>
              </a:rPr>
              <a:t>二、比一比，再组词。 </a:t>
            </a:r>
          </a:p>
        </p:txBody>
      </p:sp>
      <p:sp>
        <p:nvSpPr>
          <p:cNvPr id="24583" name="文本框 3"/>
          <p:cNvSpPr txBox="1"/>
          <p:nvPr/>
        </p:nvSpPr>
        <p:spPr>
          <a:xfrm>
            <a:off x="1343740" y="1790462"/>
            <a:ext cx="5620940" cy="1731243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避（     ）    憾（     ）     喧（     ） </a:t>
            </a:r>
          </a:p>
          <a:p>
            <a:pPr>
              <a:lnSpc>
                <a:spcPct val="300000"/>
              </a:lnSpc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僻（     ）    撼（     ）     宣（     ）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891429" y="2147651"/>
            <a:ext cx="725090" cy="1177528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躲避  </a:t>
            </a:r>
            <a:endParaRPr lang="en-US" altLang="zh-CN" sz="1800" b="1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800" b="1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800" b="1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8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偏僻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599975" y="2147651"/>
            <a:ext cx="726281" cy="1177528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遗憾  </a:t>
            </a:r>
            <a:endParaRPr lang="en-US" altLang="zh-CN" sz="1800" b="1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800" b="1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800" b="1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8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震撼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437110" y="2147651"/>
            <a:ext cx="797719" cy="1177528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喧闹  </a:t>
            </a:r>
            <a:endParaRPr lang="en-US" altLang="zh-CN" sz="1800" b="1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800" b="1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800" b="1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8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宣告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481966" y="770098"/>
            <a:ext cx="862013" cy="423386"/>
          </a:xfrm>
          <a:prstGeom prst="roundRect">
            <a:avLst/>
          </a:prstGeom>
          <a:gradFill>
            <a:gsLst>
              <a:gs pos="96000">
                <a:srgbClr val="FDBE29"/>
              </a:gs>
              <a:gs pos="0">
                <a:srgbClr val="FFDC90"/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7.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练</a:t>
            </a: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481965" y="1175863"/>
            <a:ext cx="7997190" cy="17621"/>
          </a:xfrm>
          <a:prstGeom prst="line">
            <a:avLst/>
          </a:prstGeom>
          <a:ln w="57150" cmpd="sng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447800" y="802006"/>
            <a:ext cx="6842760" cy="39147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sz="21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针对本课重点进行课前小练。</a:t>
            </a:r>
          </a:p>
        </p:txBody>
      </p:sp>
      <p:sp>
        <p:nvSpPr>
          <p:cNvPr id="25606" name="文本框 37"/>
          <p:cNvSpPr txBox="1"/>
          <p:nvPr/>
        </p:nvSpPr>
        <p:spPr>
          <a:xfrm>
            <a:off x="831532" y="1615236"/>
            <a:ext cx="3620691" cy="375047"/>
          </a:xfrm>
          <a:prstGeom prst="rect">
            <a:avLst/>
          </a:prstGeom>
          <a:noFill/>
          <a:ln w="9525">
            <a:noFill/>
          </a:ln>
        </p:spPr>
        <p:txBody>
          <a:bodyPr wrap="none" lIns="51410" tIns="25706" rIns="51410" bIns="25706">
            <a:spAutoFit/>
          </a:bodyPr>
          <a:lstStyle/>
          <a:p>
            <a:pPr defTabSz="514337"/>
            <a:r>
              <a:rPr lang="zh-CN" altLang="en-US" sz="2100" b="1" dirty="0">
                <a:latin typeface="仿宋" panose="02010609060101010101" pitchFamily="49" charset="-122"/>
                <a:ea typeface="仿宋" panose="02010609060101010101" pitchFamily="49" charset="-122"/>
              </a:rPr>
              <a:t>三、写出下面词语的同义词。</a:t>
            </a:r>
          </a:p>
        </p:txBody>
      </p:sp>
      <p:sp>
        <p:nvSpPr>
          <p:cNvPr id="25607" name="文本框 2"/>
          <p:cNvSpPr txBox="1"/>
          <p:nvPr/>
        </p:nvSpPr>
        <p:spPr>
          <a:xfrm>
            <a:off x="1920480" y="1937386"/>
            <a:ext cx="4860131" cy="1731243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躲避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（    ）  确信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（    ）  </a:t>
            </a:r>
            <a:endParaRPr lang="en-US" altLang="zh-CN" sz="18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300000"/>
              </a:lnSpc>
            </a:pP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猛烈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（    ）  柔弱</a:t>
            </a:r>
            <a:r>
              <a:rPr lang="en-US" altLang="zh-CN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（    ）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083720" y="2314813"/>
            <a:ext cx="726281" cy="346472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逃避</a:t>
            </a:r>
            <a:endParaRPr lang="en-US" altLang="zh-CN" sz="1800" b="1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133976" y="2296954"/>
            <a:ext cx="725091" cy="346472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确定</a:t>
            </a:r>
            <a:endParaRPr lang="en-US" altLang="zh-CN" sz="1800" b="1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081339" y="3125630"/>
            <a:ext cx="726281" cy="345281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激烈</a:t>
            </a:r>
            <a:endParaRPr lang="en-US" altLang="zh-CN" sz="1800" b="1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160170" y="3130393"/>
            <a:ext cx="726281" cy="345281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娇弱 </a:t>
            </a:r>
            <a:endParaRPr lang="en-US" altLang="zh-CN" sz="1800" b="1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481966" y="770098"/>
            <a:ext cx="922973" cy="423386"/>
          </a:xfrm>
          <a:prstGeom prst="roundRect">
            <a:avLst/>
          </a:prstGeom>
          <a:gradFill>
            <a:gsLst>
              <a:gs pos="96000">
                <a:srgbClr val="FDBE29"/>
              </a:gs>
              <a:gs pos="0">
                <a:srgbClr val="FFDC90"/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l" fontAlgn="auto"/>
            <a:r>
              <a:rPr lang="en-US" altLang="zh-CN" sz="21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8.</a:t>
            </a:r>
            <a:r>
              <a:rPr lang="zh-CN" altLang="en-US" sz="21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查</a:t>
            </a: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481965" y="1175863"/>
            <a:ext cx="7997190" cy="17621"/>
          </a:xfrm>
          <a:prstGeom prst="line">
            <a:avLst/>
          </a:prstGeom>
          <a:ln w="57150" cmpd="sng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482090" y="770097"/>
            <a:ext cx="6842760" cy="39147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sz="21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查阅相关资料，了解作者及写作背景。</a:t>
            </a:r>
          </a:p>
        </p:txBody>
      </p:sp>
      <p:pic>
        <p:nvPicPr>
          <p:cNvPr id="10" name="图片 9" descr="timg (1)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56024" y="1396129"/>
            <a:ext cx="2765822" cy="17609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文本框 18"/>
          <p:cNvSpPr txBox="1"/>
          <p:nvPr/>
        </p:nvSpPr>
        <p:spPr>
          <a:xfrm>
            <a:off x="564478" y="3374005"/>
            <a:ext cx="8200904" cy="1343445"/>
          </a:xfrm>
          <a:prstGeom prst="rect">
            <a:avLst/>
          </a:prstGeom>
          <a:noFill/>
        </p:spPr>
        <p:txBody>
          <a:bodyPr wrap="square" lIns="68579" tIns="34289" rIns="68579" bIns="34289" rtlCol="0" anchor="t">
            <a:spAutoFit/>
          </a:bodyPr>
          <a:lstStyle/>
          <a:p>
            <a:pPr fontAlgn="auto" latinLnBrk="1">
              <a:lnSpc>
                <a:spcPct val="120000"/>
              </a:lnSpc>
            </a:pPr>
            <a:r>
              <a:rPr lang="zh-CN" altLang="en-US" sz="2700" noProof="1"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蝴蝶：</a:t>
            </a:r>
            <a:r>
              <a:rPr lang="zh-CN" altLang="en-US" sz="2100" b="1" noProof="1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全世界大约有</a:t>
            </a:r>
            <a:r>
              <a:rPr lang="en-US" altLang="zh-CN" sz="2100" b="1" noProof="1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18000</a:t>
            </a:r>
            <a:r>
              <a:rPr lang="zh-CN" altLang="en-US" sz="2100" b="1" noProof="1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种蝴蝶，中国有</a:t>
            </a:r>
            <a:r>
              <a:rPr lang="en-US" altLang="zh-CN" sz="2100" b="1" noProof="1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2000</a:t>
            </a:r>
            <a:r>
              <a:rPr lang="zh-CN" altLang="en-US" sz="2100" b="1" noProof="1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多种。蝴蝶一般色彩鲜艳，身上有许多色彩丰富的条纹，翅膀和身体有各种花斑，最大的蝴蝶展翅可达</a:t>
            </a:r>
            <a:r>
              <a:rPr lang="en-US" altLang="zh-CN" sz="2100" b="1" noProof="1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31</a:t>
            </a:r>
            <a:r>
              <a:rPr lang="zh-CN" altLang="en-US" sz="2100" b="1" noProof="1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厘米，最小的只有</a:t>
            </a:r>
            <a:r>
              <a:rPr lang="en-US" altLang="zh-CN" sz="2100" b="1" noProof="1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13</a:t>
            </a:r>
            <a:r>
              <a:rPr lang="zh-CN" altLang="en-US" sz="2100" b="1" noProof="1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毫米。</a:t>
            </a:r>
            <a:endParaRPr lang="en-US" altLang="zh-CN" sz="2100" b="1" noProof="1">
              <a:solidFill>
                <a:srgbClr val="1801FD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12" name="图片 11" descr="timg (5)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170" y="1404462"/>
            <a:ext cx="2815829" cy="1759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图片 12" descr="timg (2)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01566" y="1310403"/>
            <a:ext cx="3153966" cy="1950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158"/>
          <p:cNvSpPr txBox="1"/>
          <p:nvPr/>
        </p:nvSpPr>
        <p:spPr>
          <a:xfrm>
            <a:off x="1344693" y="1257301"/>
            <a:ext cx="4216241" cy="602456"/>
          </a:xfrm>
          <a:prstGeom prst="rect">
            <a:avLst/>
          </a:prstGeom>
          <a:noFill/>
          <a:ln w="9525">
            <a:noFill/>
          </a:ln>
        </p:spPr>
        <p:txBody>
          <a:bodyPr wrap="none" lIns="48773" tIns="24386" rIns="48773" bIns="24386"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40404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本节预习到此结束！</a:t>
            </a:r>
          </a:p>
        </p:txBody>
      </p:sp>
      <p:pic>
        <p:nvPicPr>
          <p:cNvPr id="45061" name="文本框 2"/>
          <p:cNvPicPr>
            <a:picLocks noGrp="1"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7056" y="2272903"/>
            <a:ext cx="3877866" cy="1508522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99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603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481966" y="770098"/>
            <a:ext cx="1610678" cy="423386"/>
          </a:xfrm>
          <a:prstGeom prst="roundRect">
            <a:avLst/>
          </a:prstGeom>
          <a:gradFill>
            <a:gsLst>
              <a:gs pos="96000">
                <a:srgbClr val="FDBE29"/>
              </a:gs>
              <a:gs pos="0">
                <a:srgbClr val="FFDC90"/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预习目标</a:t>
            </a:r>
          </a:p>
        </p:txBody>
      </p:sp>
      <p:sp>
        <p:nvSpPr>
          <p:cNvPr id="3" name="矩形 2"/>
          <p:cNvSpPr/>
          <p:nvPr/>
        </p:nvSpPr>
        <p:spPr>
          <a:xfrm>
            <a:off x="889160" y="1708786"/>
            <a:ext cx="7571423" cy="2008240"/>
          </a:xfrm>
          <a:prstGeom prst="rect">
            <a:avLst/>
          </a:prstGeom>
          <a:noFill/>
          <a:ln>
            <a:noFill/>
          </a:ln>
        </p:spPr>
        <p:txBody>
          <a:bodyPr wrap="square" lIns="68579" tIns="34289" rIns="68579" bIns="34289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2100" b="1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1.</a:t>
            </a:r>
            <a:r>
              <a:rPr lang="zh-CN" altLang="en-US" sz="2100" b="1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正确认读</a:t>
            </a:r>
            <a:r>
              <a:rPr lang="zh-CN" altLang="en-US" sz="2100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“避、撼、喧、素、污、雀、炊、檐”</a:t>
            </a:r>
            <a:r>
              <a:rPr lang="zh-CN" altLang="en-US" sz="2100" b="1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等</a:t>
            </a:r>
            <a:r>
              <a:rPr lang="en-US" altLang="zh-CN" sz="2100" b="1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12</a:t>
            </a:r>
            <a:r>
              <a:rPr lang="zh-CN" altLang="en-US" sz="2100" b="1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个生字，理解</a:t>
            </a:r>
            <a:r>
              <a:rPr lang="zh-CN" altLang="en-US" sz="2100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“震撼、素洁”</a:t>
            </a:r>
            <a:r>
              <a:rPr lang="zh-CN" altLang="en-US" sz="2100" b="1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等词语。</a:t>
            </a:r>
          </a:p>
          <a:p>
            <a:pPr algn="l" fontAlgn="auto">
              <a:lnSpc>
                <a:spcPct val="150000"/>
              </a:lnSpc>
            </a:pPr>
            <a:r>
              <a:rPr lang="en-US" altLang="zh-CN" sz="2100" b="1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2.</a:t>
            </a:r>
            <a:r>
              <a:rPr lang="zh-CN" altLang="en-US" sz="2100" b="1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正确、流利、有感情的朗读课文，能用</a:t>
            </a:r>
            <a:r>
              <a:rPr lang="en-US" altLang="zh-CN" sz="2100" b="1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3-5</a:t>
            </a:r>
            <a:r>
              <a:rPr lang="zh-CN" altLang="en-US" sz="2100" b="1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句话复述课文讲了一件什么事</a:t>
            </a:r>
            <a:r>
              <a:rPr lang="zh-CN" altLang="en-US" sz="2100" b="1" dirty="0" smtClean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？</a:t>
            </a:r>
            <a:endParaRPr lang="zh-CN" altLang="en-US" sz="2100" b="1" dirty="0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481966" y="770098"/>
            <a:ext cx="862013" cy="423386"/>
          </a:xfrm>
          <a:prstGeom prst="roundRect">
            <a:avLst/>
          </a:prstGeom>
          <a:gradFill>
            <a:gsLst>
              <a:gs pos="96000">
                <a:srgbClr val="FDBE29"/>
              </a:gs>
              <a:gs pos="0">
                <a:srgbClr val="FFDC90"/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</a:t>
            </a: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481965" y="1175863"/>
            <a:ext cx="7997190" cy="17621"/>
          </a:xfrm>
          <a:prstGeom prst="line">
            <a:avLst/>
          </a:prstGeom>
          <a:ln w="57150" cmpd="sng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507331" y="802006"/>
            <a:ext cx="6842760" cy="39147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sz="2100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轻声自由读课文，再想一想课文主要讲了什么。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81966" y="1288257"/>
            <a:ext cx="8032433" cy="507830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effectLst/>
              </a:rPr>
              <a:t>要求：要一口气读完，如果遇到读不准的字词句或其他疑难问题，请暂时放过。读后，请一定要想一想课文主要讲了什么，或者印象最深的是什么，说不出来没关系，只要你认真想了就可以。</a:t>
            </a:r>
          </a:p>
        </p:txBody>
      </p:sp>
      <p:pic>
        <p:nvPicPr>
          <p:cNvPr id="2458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3740" y="1852968"/>
            <a:ext cx="2595623" cy="329053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3" name="图片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1913" y="1852968"/>
            <a:ext cx="2905832" cy="330071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533401" y="792004"/>
            <a:ext cx="862013" cy="423386"/>
          </a:xfrm>
          <a:prstGeom prst="roundRect">
            <a:avLst/>
          </a:prstGeom>
          <a:gradFill>
            <a:gsLst>
              <a:gs pos="96000">
                <a:srgbClr val="FDBE29"/>
              </a:gs>
              <a:gs pos="0">
                <a:srgbClr val="FFDC90"/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标</a:t>
            </a: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533400" y="1215392"/>
            <a:ext cx="7997190" cy="17621"/>
          </a:xfrm>
          <a:prstGeom prst="line">
            <a:avLst/>
          </a:prstGeom>
          <a:ln w="57150" cmpd="sng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568768" y="823912"/>
            <a:ext cx="6842760" cy="39147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sz="2100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给课文每个自然段标上序号。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33400" y="1300640"/>
            <a:ext cx="8023860" cy="288539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</a:rPr>
              <a:t>要求：按顺序细心地标上序号，不能错标或遗漏，开头空两格，就是自然段的标志。</a:t>
            </a:r>
          </a:p>
        </p:txBody>
      </p:sp>
      <p:sp>
        <p:nvSpPr>
          <p:cNvPr id="26629" name="矩形 1"/>
          <p:cNvSpPr/>
          <p:nvPr/>
        </p:nvSpPr>
        <p:spPr>
          <a:xfrm>
            <a:off x="240592" y="1831697"/>
            <a:ext cx="8674809" cy="2516071"/>
          </a:xfrm>
          <a:prstGeom prst="rect">
            <a:avLst/>
          </a:prstGeom>
          <a:noFill/>
          <a:ln w="9525">
            <a:noFill/>
          </a:ln>
        </p:spPr>
        <p:txBody>
          <a:bodyPr wrap="square" lIns="68579" tIns="34289" rIns="68579" bIns="34289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①它们的家会不会是在桥下面呢？这也未可知，但是有一点可以确定：这里从没见过有蝴蝶落到石头上的呀！那它们会不会是藏在树叶下面？这倒有些说得过去，但我也从没见过蝴蝶在树叶下面避雨呀，而且树叶也经常被风吹得翻转不定，被雨冲刷得透湿，也不像是蝴蝶的家呀！我真为蝴蝶着急了。</a:t>
            </a:r>
          </a:p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②一个女孩对我说：“雨后，蝴蝶就会重新出来，在阳光里飞。它们是那么高兴，那么鲜艳。我想，它们一定是藏在一个秘密的家里。它们的家一定美丽而香甜，不像家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雀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儿似的，一下雨就飞到人们冒着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炊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烟的屋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檐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下避雨。一定是这样的。”</a:t>
            </a:r>
          </a:p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③她的话说得倒是不错，但我却总没见到过下雨时的蝴蝶到底藏在哪里。谁要是能说给我，我就不着急了。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533401" y="792004"/>
            <a:ext cx="862013" cy="423386"/>
          </a:xfrm>
          <a:prstGeom prst="roundRect">
            <a:avLst/>
          </a:prstGeom>
          <a:gradFill>
            <a:gsLst>
              <a:gs pos="96000">
                <a:srgbClr val="FDBE29"/>
              </a:gs>
              <a:gs pos="0">
                <a:srgbClr val="FFDC90"/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标</a:t>
            </a: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533400" y="1215392"/>
            <a:ext cx="7997190" cy="17621"/>
          </a:xfrm>
          <a:prstGeom prst="line">
            <a:avLst/>
          </a:prstGeom>
          <a:ln w="57150" cmpd="sng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568768" y="823912"/>
            <a:ext cx="6842760" cy="39147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sz="21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给课文每个自然段标上序号。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33400" y="1300640"/>
            <a:ext cx="8023860" cy="288539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b="1">
                <a:solidFill>
                  <a:schemeClr val="accent6">
                    <a:lumMod val="50000"/>
                  </a:schemeClr>
                </a:solidFill>
              </a:rPr>
              <a:t>要求：按顺序细心地标上序号，不能错标或遗漏，开头空两格，就是自然段的标志。</a:t>
            </a:r>
          </a:p>
        </p:txBody>
      </p:sp>
      <p:sp>
        <p:nvSpPr>
          <p:cNvPr id="27653" name="矩形 1"/>
          <p:cNvSpPr/>
          <p:nvPr/>
        </p:nvSpPr>
        <p:spPr>
          <a:xfrm>
            <a:off x="265629" y="1581355"/>
            <a:ext cx="8559403" cy="3300902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    ④我常想，下大雨的时候，青鸟、麻雀这些鸟都要躲避起来，蝴蝶怎么办呢？天是那样的低沉，云是那样的黑，雷、电、雨、风，吼叫着，震撼着，雨点密集地喧嚷着，风将银色的雨幕斜挂起来，世界几乎都被冲洗遍了，就连树林内也黑压压的、水淋淋的，到处都是湿的。这不是难为蝴蝶吗？</a:t>
            </a:r>
          </a:p>
          <a:p>
            <a:pPr algn="just"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    ⑤我一想起来就为蝴蝶着急，这样的天气它们能躲在哪里呢？它们的身体是那样轻盈，载不动一个水点；它们身上的彩粉是那样素洁，一点儿水都不能沾污上的；它们是那样的柔弱，比一片树叶还无力，怎么禁得起这猛烈的风雨呢？想到这里，我简直没法再想下去了，心里是那样着急。</a:t>
            </a:r>
          </a:p>
          <a:p>
            <a:pPr algn="just"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    ⑥但是，一位小朋友非常确信地说：“它们和我们一样，肯定有家。下雨的时候，它们就会急忙飞回家里去哩！”不过它们的家在哪里呢？人家的屋宇里从没有见过有蝴蝶来避雨。麦田里呢？也不能避雨。松林里呢，到处是水珠滚坠。园里的花是它们的家吗？花儿自己已经被雨点打得抖个不停了，怎能容它们藏身呢？就连老树干的底面，也是顺下水来，湿漉漉的。蝴蝶的家到底在哪里呢？我真为蝴蝶着急了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481966" y="770098"/>
            <a:ext cx="862013" cy="423386"/>
          </a:xfrm>
          <a:prstGeom prst="roundRect">
            <a:avLst/>
          </a:prstGeom>
          <a:gradFill>
            <a:gsLst>
              <a:gs pos="96000">
                <a:srgbClr val="FDBE29"/>
              </a:gs>
              <a:gs pos="0">
                <a:srgbClr val="FFDC90"/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画</a:t>
            </a: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481965" y="1175863"/>
            <a:ext cx="7997190" cy="17621"/>
          </a:xfrm>
          <a:prstGeom prst="line">
            <a:avLst/>
          </a:prstGeom>
          <a:ln w="57150" cmpd="sng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524953" y="802006"/>
            <a:ext cx="6842760" cy="39147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sz="2100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在课文中画出生字、生词，并读一读。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481965" y="1296829"/>
            <a:ext cx="8091964" cy="507830"/>
          </a:xfrm>
          <a:prstGeom prst="rect">
            <a:avLst/>
          </a:prstGeom>
          <a:noFill/>
          <a:ln w="9525">
            <a:noFill/>
          </a:ln>
        </p:spPr>
        <p:txBody>
          <a:bodyPr wrap="square" lIns="68579" tIns="34289" rIns="68579" bIns="34289">
            <a:spAutoFit/>
          </a:bodyPr>
          <a:lstStyle/>
          <a:p>
            <a:r>
              <a:rPr lang="zh-CN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要求：浏览课文，按顺序找到生字（“我会认”和“我会写”的生字都要找），并用横线画出生字所组成的词语，一边画，一边小声读一读。</a:t>
            </a:r>
            <a:endParaRPr lang="zh-CN" altLang="en-US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655457" y="4197724"/>
            <a:ext cx="4918472" cy="300038"/>
          </a:xfrm>
          <a:prstGeom prst="rect">
            <a:avLst/>
          </a:prstGeom>
        </p:spPr>
        <p:txBody>
          <a:bodyPr lIns="68579" tIns="34289" rIns="68579" bIns="34289">
            <a:spAutoFit/>
          </a:bodyPr>
          <a:lstStyle/>
          <a:p>
            <a:pPr defTabSz="342892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字为写字表字（含识字表）；</a:t>
            </a:r>
            <a:r>
              <a:rPr lang="zh-CN" altLang="en-US" sz="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红色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字为识字表字；</a:t>
            </a:r>
          </a:p>
        </p:txBody>
      </p:sp>
      <p:sp>
        <p:nvSpPr>
          <p:cNvPr id="5" name="矩形 4"/>
          <p:cNvSpPr/>
          <p:nvPr/>
        </p:nvSpPr>
        <p:spPr>
          <a:xfrm>
            <a:off x="4027171" y="5052537"/>
            <a:ext cx="4918472" cy="2905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anchor="ctr"/>
          <a:lstStyle/>
          <a:p>
            <a:pPr algn="ctr" defTabSz="342892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25605" name="矩形 1"/>
          <p:cNvSpPr/>
          <p:nvPr/>
        </p:nvSpPr>
        <p:spPr>
          <a:xfrm>
            <a:off x="269281" y="1919481"/>
            <a:ext cx="8676363" cy="2269850"/>
          </a:xfrm>
          <a:prstGeom prst="rect">
            <a:avLst/>
          </a:prstGeom>
          <a:noFill/>
          <a:ln w="9525">
            <a:noFill/>
          </a:ln>
        </p:spPr>
        <p:txBody>
          <a:bodyPr wrap="square" lIns="68579" tIns="34289" rIns="68579" bIns="34289">
            <a:spAutoFit/>
          </a:bodyPr>
          <a:lstStyle/>
          <a:p>
            <a:pPr algn="just"/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我常想，下大雨的时候，青鸟、麻雀这些鸟都要躲</a:t>
            </a:r>
            <a:r>
              <a:rPr lang="zh-CN" altLang="en-US" sz="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避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起来，蝴蝶怎么办呢？天是那样的低沉，云是那样的黑，雷、电、雨、风，吼叫着，震</a:t>
            </a:r>
            <a:r>
              <a:rPr lang="zh-CN" altLang="en-US" sz="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撼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着，雨点密集地</a:t>
            </a:r>
            <a:r>
              <a:rPr lang="zh-CN" altLang="en-US" sz="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喧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嚷着，风将银色的雨幕斜挂起来，世界几乎都被冲洗遍了，就连树林内也黑压压的、水淋淋的，到处都是湿的。这不是难为蝴蝶吗？</a:t>
            </a:r>
          </a:p>
          <a:p>
            <a:pPr algn="just"/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我一想起来就为蝴蝶着急，这样的天气它们能躲在哪里呢？它们的身体是那样轻盈，载不动一个水点；它们身上的彩粉是那样</a:t>
            </a:r>
            <a:r>
              <a:rPr lang="zh-CN" altLang="en-US" sz="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素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洁，一点儿水都不能沾</a:t>
            </a:r>
            <a:r>
              <a:rPr lang="zh-CN" altLang="en-US" sz="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污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上的；它们是那样的柔弱，比一片树叶还无力，怎么禁得起这猛烈的风雨呢？想到这里，我简直没法再想下去了，心里是那样着急。</a:t>
            </a:r>
          </a:p>
          <a:p>
            <a:pPr algn="just"/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但是，一位小朋友非常确信地说：“它们和我们一样，肯定有家。下雨的时候，它们就会急忙飞回家里去哩！”不过它们的家在哪里呢？人家的屋宇里从没有见过有蝴蝶来避雨。麦田里呢？也不能避雨。松林里呢，到处是水珠滚坠。园里的花是它们的家吗？花儿自己已经被雨点打得抖个不停了，怎能容它们藏身呢？就连老树干的底面，也是顺下水来，湿漉漉的。蝴蝶的家到底在哪里呢？我真为蝴蝶着急了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481966" y="770098"/>
            <a:ext cx="862013" cy="423386"/>
          </a:xfrm>
          <a:prstGeom prst="roundRect">
            <a:avLst/>
          </a:prstGeom>
          <a:gradFill>
            <a:gsLst>
              <a:gs pos="96000">
                <a:srgbClr val="FDBE29"/>
              </a:gs>
              <a:gs pos="0">
                <a:srgbClr val="FFDC90"/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画</a:t>
            </a: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481965" y="1175863"/>
            <a:ext cx="7997190" cy="17621"/>
          </a:xfrm>
          <a:prstGeom prst="line">
            <a:avLst/>
          </a:prstGeom>
          <a:ln w="57150" cmpd="sng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524953" y="802006"/>
            <a:ext cx="6842760" cy="39147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sz="21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在课文中画出生字、生词，并读一读。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481965" y="1296829"/>
            <a:ext cx="8091964" cy="507830"/>
          </a:xfrm>
          <a:prstGeom prst="rect">
            <a:avLst/>
          </a:prstGeom>
          <a:noFill/>
          <a:ln w="9525">
            <a:noFill/>
          </a:ln>
        </p:spPr>
        <p:txBody>
          <a:bodyPr wrap="square" lIns="68579" tIns="34289" rIns="68579" bIns="34289">
            <a:spAutoFit/>
          </a:bodyPr>
          <a:lstStyle/>
          <a:p>
            <a:r>
              <a:rPr lang="zh-CN" b="1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要求：浏览课文，按顺序找到生字（“我会认”和“我会写”的生字都要找），并用横线画出生字所组成的词语，一边画，一边小声读一读。</a:t>
            </a:r>
            <a:endParaRPr lang="zh-CN" altLang="en-US" b="1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732118" y="4211347"/>
            <a:ext cx="4918472" cy="300038"/>
          </a:xfrm>
          <a:prstGeom prst="rect">
            <a:avLst/>
          </a:prstGeom>
        </p:spPr>
        <p:txBody>
          <a:bodyPr lIns="68579" tIns="34289" rIns="68579" bIns="34289">
            <a:spAutoFit/>
          </a:bodyPr>
          <a:lstStyle/>
          <a:p>
            <a:pPr defTabSz="342892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字为写字表字（含识字表）；</a:t>
            </a:r>
            <a:r>
              <a:rPr lang="zh-CN" altLang="en-US" sz="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红色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字为识字表字；</a:t>
            </a:r>
          </a:p>
        </p:txBody>
      </p:sp>
      <p:sp>
        <p:nvSpPr>
          <p:cNvPr id="5" name="矩形 4"/>
          <p:cNvSpPr/>
          <p:nvPr/>
        </p:nvSpPr>
        <p:spPr>
          <a:xfrm>
            <a:off x="4027171" y="5052537"/>
            <a:ext cx="4918472" cy="2905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anchor="ctr"/>
          <a:lstStyle/>
          <a:p>
            <a:pPr algn="ctr" defTabSz="342892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26629" name="矩形 1"/>
          <p:cNvSpPr/>
          <p:nvPr/>
        </p:nvSpPr>
        <p:spPr>
          <a:xfrm>
            <a:off x="288637" y="1921377"/>
            <a:ext cx="8594866" cy="2377572"/>
          </a:xfrm>
          <a:prstGeom prst="rect">
            <a:avLst/>
          </a:prstGeom>
          <a:noFill/>
          <a:ln w="9525">
            <a:noFill/>
          </a:ln>
        </p:spPr>
        <p:txBody>
          <a:bodyPr wrap="square" lIns="68579" tIns="34289" rIns="68579" bIns="34289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它们的家会不会是在桥下面呢？这也未可知，但是有一点可以确定：这里从没见过有蝴蝶落到石头上的呀！那它们会不会是藏在树叶下面？这倒有些说得过去，但我也从没见过蝴蝶在树叶下面避雨呀，而且树叶也经常被风吹得翻转不定，被雨冲刷得透湿，也不像是蝴蝶的家呀！我真为蝴蝶着急了。</a:t>
            </a:r>
          </a:p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一个女孩对我说：“雨后，蝴蝶就会重新出来，在阳光里飞。它们是那么高兴，那么鲜艳。我想，它们一定是藏在一个秘密的家里。它们的家一定美丽而香甜，不像家</a:t>
            </a:r>
            <a:r>
              <a:rPr lang="zh-CN" altLang="en-US" sz="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雀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儿似的，一下雨就飞到人们冒着</a:t>
            </a:r>
            <a:r>
              <a:rPr lang="zh-CN" altLang="en-US" sz="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炊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烟的屋</a:t>
            </a:r>
            <a:r>
              <a:rPr lang="zh-CN" altLang="en-US" sz="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檐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下避雨。一定是这样的。”</a:t>
            </a:r>
          </a:p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她的话说得倒是不错，但我却总没见到过下雨时的蝴蝶到底藏在哪里。谁要是能说给我，我就不着急了。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481966" y="770098"/>
            <a:ext cx="862013" cy="423386"/>
          </a:xfrm>
          <a:prstGeom prst="roundRect">
            <a:avLst/>
          </a:prstGeom>
          <a:gradFill>
            <a:gsLst>
              <a:gs pos="96000">
                <a:srgbClr val="FDBE29"/>
              </a:gs>
              <a:gs pos="0">
                <a:srgbClr val="FFDC90"/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认</a:t>
            </a: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481965" y="1175863"/>
            <a:ext cx="7997190" cy="17621"/>
          </a:xfrm>
          <a:prstGeom prst="line">
            <a:avLst/>
          </a:prstGeom>
          <a:ln w="57150" cmpd="sng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558766" y="786289"/>
            <a:ext cx="6842760" cy="39147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sz="2100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认识课后识字表生字，总结识字方法。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94825" y="1273970"/>
            <a:ext cx="7971949" cy="288539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b="1">
                <a:solidFill>
                  <a:schemeClr val="accent6">
                    <a:lumMod val="50000"/>
                  </a:schemeClr>
                </a:solidFill>
              </a:rPr>
              <a:t>要求：能准确读出“我会认”的生字，给生字组两个词，一个课文里面的，一个课外的。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527342" y="2531932"/>
            <a:ext cx="485951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79" tIns="34289" rIns="68579" bIns="34289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避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707416" y="2503357"/>
            <a:ext cx="485951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79" tIns="34289" rIns="68579" bIns="34289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喧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676501" y="2521405"/>
            <a:ext cx="485951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79" tIns="34289" rIns="68579" bIns="34289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素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849917" y="2508090"/>
            <a:ext cx="485951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79" tIns="34289" rIns="68579" bIns="34289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撼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2511815" y="3641835"/>
            <a:ext cx="485951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79" tIns="34289" rIns="68579" bIns="34289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污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3699464" y="3641835"/>
            <a:ext cx="485951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79" tIns="34289" rIns="68579" bIns="34289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炊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687087" y="3641835"/>
            <a:ext cx="485951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79" tIns="34289" rIns="68579" bIns="34289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檐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5885451" y="3670411"/>
            <a:ext cx="485951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79" tIns="34289" rIns="68579" bIns="34289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雀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559797" y="1966831"/>
            <a:ext cx="774923" cy="530913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r>
              <a:rPr lang="en-US" altLang="zh-CN" sz="3000" b="1" dirty="0" err="1">
                <a:solidFill>
                  <a:srgbClr val="E04236"/>
                </a:solidFill>
                <a:latin typeface="Pinyin Adjust" panose="02000500000000000000" pitchFamily="2" charset="0"/>
                <a:ea typeface="楷体" panose="02010609060101010101" pitchFamily="49" charset="-122"/>
                <a:cs typeface="汉语拼音" panose="000B0604020202020204" pitchFamily="34" charset="0"/>
              </a:rPr>
              <a:t>bì</a:t>
            </a:r>
            <a:endParaRPr lang="zh-CN" altLang="en-US" sz="3000" b="1" dirty="0">
              <a:solidFill>
                <a:srgbClr val="E04236"/>
              </a:solidFill>
              <a:latin typeface="Pinyin Adjust" panose="02000500000000000000" pitchFamily="2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553560" y="1932763"/>
            <a:ext cx="1452982" cy="530913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r>
              <a:rPr lang="en-US" altLang="zh-CN" sz="3000" b="1" dirty="0" err="1">
                <a:solidFill>
                  <a:srgbClr val="E04236"/>
                </a:solidFill>
                <a:latin typeface="Pinyin Adjust" panose="02000500000000000000" pitchFamily="2" charset="0"/>
                <a:ea typeface="楷体" panose="02010609060101010101" pitchFamily="49" charset="-122"/>
                <a:cs typeface="汉语拼音" panose="000B0604020202020204" pitchFamily="34" charset="0"/>
              </a:rPr>
              <a:t>xuān</a:t>
            </a:r>
            <a:endParaRPr lang="zh-CN" altLang="en-US" sz="3000" b="1" dirty="0">
              <a:solidFill>
                <a:srgbClr val="E04236"/>
              </a:solidFill>
              <a:latin typeface="Pinyin Adjust" panose="02000500000000000000" pitchFamily="2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678108" y="1945733"/>
            <a:ext cx="871790" cy="530913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r>
              <a:rPr lang="en-US" altLang="zh-CN" sz="3000" b="1" dirty="0" err="1">
                <a:solidFill>
                  <a:srgbClr val="E04236"/>
                </a:solidFill>
                <a:latin typeface="Pinyin Adjust" panose="02000500000000000000" pitchFamily="2" charset="0"/>
                <a:ea typeface="楷体" panose="02010609060101010101" pitchFamily="49" charset="-122"/>
                <a:cs typeface="汉语拼音" panose="000B0604020202020204" pitchFamily="34" charset="0"/>
              </a:rPr>
              <a:t>sù</a:t>
            </a:r>
            <a:endParaRPr lang="zh-CN" altLang="en-US" sz="3000" b="1" dirty="0">
              <a:solidFill>
                <a:srgbClr val="E04236"/>
              </a:solidFill>
              <a:latin typeface="Pinyin Adjust" panose="02000500000000000000" pitchFamily="2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807494" y="1932763"/>
            <a:ext cx="1646713" cy="530913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r>
              <a:rPr lang="en-US" altLang="zh-CN" sz="3000" b="1" dirty="0" err="1">
                <a:solidFill>
                  <a:srgbClr val="E04236"/>
                </a:solidFill>
                <a:latin typeface="Pinyin Adjust" panose="02000500000000000000" pitchFamily="2" charset="0"/>
                <a:ea typeface="楷体" panose="02010609060101010101" pitchFamily="49" charset="-122"/>
                <a:cs typeface="汉语拼音" panose="000B0604020202020204" pitchFamily="34" charset="0"/>
              </a:rPr>
              <a:t>hàn</a:t>
            </a:r>
            <a:endParaRPr lang="zh-CN" altLang="en-US" sz="3000" b="1" dirty="0">
              <a:solidFill>
                <a:srgbClr val="E04236"/>
              </a:solidFill>
              <a:latin typeface="Pinyin Adjust" panose="02000500000000000000" pitchFamily="2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446811" y="3208097"/>
            <a:ext cx="968655" cy="530913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r>
              <a:rPr lang="en-US" altLang="zh-CN" sz="3000" b="1" dirty="0" err="1">
                <a:solidFill>
                  <a:srgbClr val="E04236"/>
                </a:solidFill>
                <a:latin typeface="Pinyin Adjust" panose="02000500000000000000" pitchFamily="2" charset="0"/>
                <a:ea typeface="楷体" panose="02010609060101010101" pitchFamily="49" charset="-122"/>
                <a:cs typeface="汉语拼音" panose="000B0604020202020204" pitchFamily="34" charset="0"/>
              </a:rPr>
              <a:t>wū</a:t>
            </a:r>
            <a:endParaRPr lang="zh-CN" altLang="en-US" sz="3000" b="1" dirty="0">
              <a:solidFill>
                <a:srgbClr val="E04236"/>
              </a:solidFill>
              <a:latin typeface="Pinyin Adjust" panose="02000500000000000000" pitchFamily="2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539483" y="3186995"/>
            <a:ext cx="1452982" cy="530913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r>
              <a:rPr lang="en-US" altLang="zh-CN" sz="3000" b="1" dirty="0" err="1">
                <a:solidFill>
                  <a:srgbClr val="E04236"/>
                </a:solidFill>
                <a:latin typeface="Pinyin Adjust" panose="02000500000000000000" pitchFamily="2" charset="0"/>
                <a:ea typeface="楷体" panose="02010609060101010101" pitchFamily="49" charset="-122"/>
                <a:cs typeface="汉语拼音" panose="000B0604020202020204" pitchFamily="34" charset="0"/>
              </a:rPr>
              <a:t>chuī</a:t>
            </a:r>
            <a:endParaRPr lang="zh-CN" altLang="en-US" sz="3000" b="1" dirty="0">
              <a:solidFill>
                <a:srgbClr val="E04236"/>
              </a:solidFill>
              <a:latin typeface="Pinyin Adjust" panose="02000500000000000000" pitchFamily="2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615459" y="3165895"/>
            <a:ext cx="1259252" cy="530913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r>
              <a:rPr lang="en-US" altLang="zh-CN" sz="3000" b="1" dirty="0" err="1">
                <a:solidFill>
                  <a:srgbClr val="E04236"/>
                </a:solidFill>
                <a:latin typeface="Pinyin Adjust" panose="02000500000000000000" pitchFamily="2" charset="0"/>
                <a:ea typeface="楷体" panose="02010609060101010101" pitchFamily="49" charset="-122"/>
                <a:cs typeface="汉语拼音" panose="000B0604020202020204" pitchFamily="34" charset="0"/>
              </a:rPr>
              <a:t>yán</a:t>
            </a:r>
            <a:endParaRPr lang="zh-CN" altLang="en-US" sz="3000" b="1" dirty="0">
              <a:solidFill>
                <a:srgbClr val="E04236"/>
              </a:solidFill>
              <a:latin typeface="Pinyin Adjust" panose="02000500000000000000" pitchFamily="2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807494" y="3157760"/>
            <a:ext cx="1099165" cy="530913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r>
              <a:rPr lang="en-US" altLang="zh-CN" sz="3000" b="1" dirty="0" err="1">
                <a:solidFill>
                  <a:srgbClr val="E04236"/>
                </a:solidFill>
                <a:latin typeface="Pinyin Adjust" panose="02000500000000000000" pitchFamily="2" charset="0"/>
                <a:ea typeface="楷体" panose="02010609060101010101" pitchFamily="49" charset="-122"/>
                <a:cs typeface="汉语拼音" panose="000B0604020202020204" pitchFamily="34" charset="0"/>
              </a:rPr>
              <a:t>qiǎ</a:t>
            </a:r>
            <a:r>
              <a:rPr lang="vi-VN" altLang="zh-CN" sz="3000" b="1" dirty="0">
                <a:solidFill>
                  <a:srgbClr val="E04236"/>
                </a:solidFill>
                <a:latin typeface="Pinyin Adjust" panose="02000500000000000000" pitchFamily="2" charset="0"/>
                <a:ea typeface="楷体" panose="02010609060101010101" pitchFamily="49" charset="-122"/>
                <a:cs typeface="汉语拼音" panose="000B0604020202020204" pitchFamily="34" charset="0"/>
              </a:rPr>
              <a:t>o</a:t>
            </a:r>
            <a:endParaRPr lang="zh-CN" altLang="en-US" sz="3000" b="1" dirty="0">
              <a:solidFill>
                <a:srgbClr val="E04236"/>
              </a:solidFill>
              <a:latin typeface="Pinyin Adjust" panose="02000500000000000000" pitchFamily="2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9" grpId="0"/>
      <p:bldP spid="30" grpId="0"/>
      <p:bldP spid="31" grpId="0"/>
      <p:bldP spid="32" grpId="0"/>
      <p:bldP spid="27" grpId="0"/>
      <p:bldP spid="3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481966" y="770098"/>
            <a:ext cx="862013" cy="423386"/>
          </a:xfrm>
          <a:prstGeom prst="roundRect">
            <a:avLst/>
          </a:prstGeom>
          <a:gradFill>
            <a:gsLst>
              <a:gs pos="96000">
                <a:srgbClr val="FDBE29"/>
              </a:gs>
              <a:gs pos="0">
                <a:srgbClr val="FFDC90"/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5.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记</a:t>
            </a: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481965" y="1175863"/>
            <a:ext cx="7997190" cy="17621"/>
          </a:xfrm>
          <a:prstGeom prst="line">
            <a:avLst/>
          </a:prstGeom>
          <a:ln w="57150" cmpd="sng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438751" y="802006"/>
            <a:ext cx="6842760" cy="39147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sz="21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尝试记生字，理解词语。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481966" y="1270159"/>
            <a:ext cx="7997666" cy="507830"/>
          </a:xfrm>
          <a:prstGeom prst="rect">
            <a:avLst/>
          </a:prstGeom>
          <a:noFill/>
          <a:ln w="9525">
            <a:noFill/>
          </a:ln>
        </p:spPr>
        <p:txBody>
          <a:bodyPr wrap="square" lIns="68579" tIns="34289" rIns="68579" bIns="34289">
            <a:spAutoFit/>
          </a:bodyPr>
          <a:lstStyle/>
          <a:p>
            <a:r>
              <a:rPr lang="zh-CN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要求：利用参考书或字典，查出“我会写”的字的音序和部首，分别写在每个字的左上角和右上角；学会联系上下文，初步理解字词的意思。</a:t>
            </a:r>
            <a:endParaRPr lang="zh-CN" altLang="en-US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8411" y="1827372"/>
            <a:ext cx="7415213" cy="2008241"/>
          </a:xfrm>
          <a:prstGeom prst="rect">
            <a:avLst/>
          </a:prstGeom>
          <a:noFill/>
          <a:ln w="9525">
            <a:noFill/>
          </a:ln>
        </p:spPr>
        <p:txBody>
          <a:bodyPr wrap="square" lIns="68579" tIns="34289" rIns="68579" bIns="34289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【</a:t>
            </a:r>
            <a:r>
              <a:rPr lang="zh-CN" altLang="en-US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低沉</a:t>
            </a:r>
            <a:r>
              <a:rPr lang="en-US" altLang="zh-CN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】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天气阴暗，云层厚而低。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【</a:t>
            </a:r>
            <a:r>
              <a:rPr lang="zh-CN" altLang="en-US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震撼</a:t>
            </a:r>
            <a:r>
              <a:rPr lang="en-US" altLang="zh-CN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】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震动；摇撼。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密集</a:t>
            </a:r>
            <a:r>
              <a:rPr lang="en-US" altLang="zh-CN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数量很多地聚集在一处；稠密。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喧嚷</a:t>
            </a:r>
            <a:r>
              <a:rPr lang="en-US" altLang="zh-CN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（好些人）大声地叫或说。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轻盈</a:t>
            </a:r>
            <a:r>
              <a:rPr lang="en-US" altLang="zh-CN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形容身材苗条，动作轻快。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素洁</a:t>
            </a:r>
            <a:r>
              <a:rPr lang="en-US" altLang="zh-CN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素净洁白。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沾污</a:t>
            </a:r>
            <a:r>
              <a:rPr lang="en-US" altLang="zh-CN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弄脏；使有污点。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2533</Words>
  <Application>Microsoft Office PowerPoint</Application>
  <PresentationFormat>全屏显示(16:9)</PresentationFormat>
  <Paragraphs>144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2" baseType="lpstr">
      <vt:lpstr>Meiryo</vt:lpstr>
      <vt:lpstr>仿宋</vt:lpstr>
      <vt:lpstr>黑体</vt:lpstr>
      <vt:lpstr>华文细黑</vt:lpstr>
      <vt:lpstr>楷体</vt:lpstr>
      <vt:lpstr>宋体</vt:lpstr>
      <vt:lpstr>微软雅黑</vt:lpstr>
      <vt:lpstr>Arial</vt:lpstr>
      <vt:lpstr>Calibri</vt:lpstr>
      <vt:lpstr>Calibri Light</vt:lpstr>
      <vt:lpstr>Pinyin Adjust</vt:lpstr>
      <vt:lpstr>Times New Roman</vt:lpstr>
      <vt:lpstr>汉语拼音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40</cp:revision>
  <dcterms:created xsi:type="dcterms:W3CDTF">2019-06-19T02:08:00Z</dcterms:created>
  <dcterms:modified xsi:type="dcterms:W3CDTF">2021-09-01T19:11:10Z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2052-11.1.0.9175</vt:lpwstr>
  </property>
</Properties>
</file>