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0"/>
  </p:notesMasterIdLst>
  <p:handoutMasterIdLst>
    <p:handoutMasterId r:id="rId21"/>
  </p:handoutMasterIdLst>
  <p:sldIdLst>
    <p:sldId id="257" r:id="rId3"/>
    <p:sldId id="258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256" r:id="rId18"/>
    <p:sldId id="326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F0865-7744-46B7-8DD1-A914EAEB022F}" type="datetimeFigureOut">
              <a:rPr lang="zh-CN" altLang="en-US" smtClean="0">
                <a:latin typeface="FandolFang R" panose="00000500000000000000" pitchFamily="50" charset="-122"/>
                <a:ea typeface="FandolFang R" panose="00000500000000000000" pitchFamily="50" charset="-122"/>
              </a:rPr>
              <a:t>2021/9/2</a:t>
            </a:fld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B5A72-AB04-423E-89F8-782A089BB724}" type="slidenum">
              <a:rPr lang="zh-CN" altLang="en-US" smtClean="0">
                <a:latin typeface="FandolFang R" panose="00000500000000000000" pitchFamily="50" charset="-122"/>
                <a:ea typeface="FandolFang R" panose="00000500000000000000" pitchFamily="50" charset="-122"/>
              </a:rPr>
              <a:t>‹#›</a:t>
            </a:fld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359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72F83A0D-E365-4FE5-8762-9305BF187138}" type="datetimeFigureOut">
              <a:rPr lang="zh-CN" altLang="en-US" smtClean="0"/>
              <a:t>2021/9/2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6A9D6B0A-3587-4B3E-B472-1191DD6CDD5C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261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291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315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2126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809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933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7479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093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671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6692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517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90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400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462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555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481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483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9D6B0A-3587-4B3E-B472-1191DD6CDD5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223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6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37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161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6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bookmark_76382"/>
          <p:cNvSpPr>
            <a:spLocks noChangeAspect="1"/>
          </p:cNvSpPr>
          <p:nvPr userDrawn="1"/>
        </p:nvSpPr>
        <p:spPr bwMode="auto">
          <a:xfrm>
            <a:off x="228912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91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2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0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2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70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7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5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5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90270" y="952690"/>
            <a:ext cx="4954564" cy="1742674"/>
            <a:chOff x="4847769" y="2106980"/>
            <a:chExt cx="6606085" cy="2323564"/>
          </a:xfrm>
        </p:grpSpPr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4847769" y="2106980"/>
              <a:ext cx="660608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r" defTabSz="342900">
                <a:buNone/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蝴蝶的家</a:t>
              </a:r>
              <a:endParaRPr lang="en-US" altLang="zh-CN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780611" y="3938101"/>
              <a:ext cx="257164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342900"/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语文 四年级 上册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878586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6100778" y="3824739"/>
            <a:ext cx="915956" cy="32124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en-US" altLang="zh-CN" sz="1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95425" y="1459707"/>
            <a:ext cx="5845969" cy="231219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4115" y="976313"/>
            <a:ext cx="7748588" cy="19102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prstClr val="black"/>
                </a:solidFill>
                <a:cs typeface="+mn-ea"/>
                <a:sym typeface="+mn-lt"/>
              </a:rPr>
              <a:t>读课文第</a:t>
            </a:r>
            <a:r>
              <a:rPr lang="en-US" altLang="zh-CN" sz="2100" noProof="1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en-US" sz="2100" noProof="1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2100" noProof="1">
                <a:solidFill>
                  <a:prstClr val="black"/>
                </a:solidFill>
                <a:cs typeface="+mn-ea"/>
                <a:sym typeface="+mn-lt"/>
              </a:rPr>
              <a:t>4</a:t>
            </a:r>
            <a:r>
              <a:rPr lang="zh-CN" altLang="en-US" sz="2100" noProof="1">
                <a:solidFill>
                  <a:prstClr val="black"/>
                </a:solidFill>
                <a:cs typeface="+mn-ea"/>
                <a:sym typeface="+mn-lt"/>
              </a:rPr>
              <a:t>自然段，思考：</a:t>
            </a: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100" spc="150" noProof="1">
                <a:solidFill>
                  <a:prstClr val="black"/>
                </a:solidFill>
                <a:cs typeface="+mn-ea"/>
                <a:sym typeface="+mn-lt"/>
              </a:rPr>
              <a:t> 作者对蝴蝶的家在哪里做了哪些猜想？</a:t>
            </a:r>
            <a:endParaRPr lang="en-US" altLang="zh-CN" sz="2100" spc="150" noProof="1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spc="150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spc="150" noProof="1">
                <a:solidFill>
                  <a:prstClr val="black"/>
                </a:solidFill>
                <a:cs typeface="+mn-ea"/>
                <a:sym typeface="+mn-lt"/>
              </a:rPr>
              <a:t>有什么作用？</a:t>
            </a:r>
          </a:p>
        </p:txBody>
      </p:sp>
      <p:sp>
        <p:nvSpPr>
          <p:cNvPr id="6" name="矩形 5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讨论交流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0" y="216217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文本框 27651"/>
          <p:cNvSpPr txBox="1"/>
          <p:nvPr/>
        </p:nvSpPr>
        <p:spPr>
          <a:xfrm>
            <a:off x="445815" y="985837"/>
            <a:ext cx="8252371" cy="109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spcAft>
                <a:spcPct val="0"/>
              </a:spcAft>
              <a:defRPr/>
            </a:pPr>
            <a:r>
              <a:rPr lang="en-US" altLang="zh-CN" sz="1800" spc="150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spc="150" noProof="1">
                <a:solidFill>
                  <a:prstClr val="black"/>
                </a:solidFill>
                <a:cs typeface="+mn-ea"/>
                <a:sym typeface="+mn-lt"/>
              </a:rPr>
              <a:t>屋宇、麦田、松林、花园、石桥、树叶下</a:t>
            </a:r>
            <a:r>
              <a:rPr lang="en-US" altLang="zh-CN" sz="1800" spc="150" noProof="1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r>
              <a:rPr lang="zh-CN" altLang="en-US" sz="1800" spc="150" noProof="1">
                <a:solidFill>
                  <a:prstClr val="black"/>
                </a:solidFill>
                <a:cs typeface="+mn-ea"/>
                <a:sym typeface="+mn-lt"/>
              </a:rPr>
              <a:t>但这些猜想，又一个个被否定，</a:t>
            </a: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于列举中增忧虑着急之情，于否定中见作者的关爱之意</a:t>
            </a:r>
            <a:r>
              <a:rPr lang="zh-CN" altLang="en-US" sz="1800" spc="150" noProof="1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2" name="图片 1" descr="58b83ff14fd29_61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89943" y="2462113"/>
            <a:ext cx="1789658" cy="119202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c8f2a9bd3531864574024fbf41125e4487075b091cd64-m5FJQK_fw65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933" y="2507624"/>
            <a:ext cx="1585265" cy="1101003"/>
          </a:xfrm>
          <a:prstGeom prst="ellipse">
            <a:avLst/>
          </a:prstGeom>
          <a:effectLst>
            <a:softEdge rad="152400"/>
          </a:effectLst>
        </p:spPr>
      </p:pic>
      <p:pic>
        <p:nvPicPr>
          <p:cNvPr id="4" name="图片 3" descr="bf9c28c86b89ea9325ea206759049c2c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775" y="2531517"/>
            <a:ext cx="1762125" cy="10567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90588" y="3881966"/>
            <a:ext cx="1264444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52ACA3"/>
                </a:solidFill>
                <a:cs typeface="+mn-ea"/>
                <a:sym typeface="+mn-lt"/>
              </a:rPr>
              <a:t>屋 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12394" y="3881966"/>
            <a:ext cx="1264444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52ACA3"/>
                </a:solidFill>
                <a:cs typeface="+mn-ea"/>
                <a:sym typeface="+mn-lt"/>
              </a:rPr>
              <a:t>麦 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949679" y="3881966"/>
            <a:ext cx="1264444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52ACA3"/>
                </a:solidFill>
                <a:cs typeface="+mn-ea"/>
                <a:sym typeface="+mn-lt"/>
              </a:rPr>
              <a:t>松 林</a:t>
            </a:r>
          </a:p>
        </p:txBody>
      </p:sp>
      <p:sp>
        <p:nvSpPr>
          <p:cNvPr id="8" name="矩形 7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讨论交流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5867" y="1004888"/>
            <a:ext cx="5611416" cy="5872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spc="150" noProof="1">
                <a:solidFill>
                  <a:prstClr val="black"/>
                </a:solidFill>
                <a:cs typeface="+mn-ea"/>
                <a:sym typeface="+mn-lt"/>
              </a:rPr>
              <a:t>你对蝴蝶的家有什么新的想法呢？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4201" y="1747838"/>
            <a:ext cx="5603081" cy="202811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spc="150" noProof="1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我想蝴蝶四海为家，飞到哪儿，就把家安在哪儿。树叶下、草丛中、石缝里都有可能是它们的家，都是它们躲避风雨的地方。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讨论交流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0" y="216217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6107" y="871538"/>
            <a:ext cx="8160693" cy="1046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spc="150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spc="150" noProof="1">
                <a:solidFill>
                  <a:prstClr val="black"/>
                </a:solidFill>
                <a:cs typeface="+mn-ea"/>
                <a:sym typeface="+mn-lt"/>
              </a:rPr>
              <a:t>你感受到作者为蝴蝶急切担心的心情了吗？你是从课文中的那些地方体会到的？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6107" y="2146201"/>
            <a:ext cx="6779419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第</a:t>
            </a:r>
            <a:r>
              <a:rPr lang="en-US" altLang="zh-CN" sz="1800" spc="150" noProof="1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自然段中对恶劣自然环境的刻画；</a:t>
            </a: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第</a:t>
            </a:r>
            <a:r>
              <a:rPr lang="en-US" altLang="zh-CN" sz="1800" spc="150" noProof="1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自然段中对蝴蝶弱小形象的刻画；</a:t>
            </a: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第</a:t>
            </a:r>
            <a:r>
              <a:rPr lang="en-US" altLang="zh-CN" sz="1800" spc="150" noProof="1">
                <a:solidFill>
                  <a:srgbClr val="FF0000"/>
                </a:solidFill>
                <a:cs typeface="+mn-ea"/>
                <a:sym typeface="+mn-lt"/>
              </a:rPr>
              <a:t>3</a:t>
            </a: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、</a:t>
            </a:r>
            <a:r>
              <a:rPr lang="en-US" altLang="zh-CN" sz="1800" spc="150" noProof="1">
                <a:solidFill>
                  <a:srgbClr val="FF0000"/>
                </a:solidFill>
                <a:cs typeface="+mn-ea"/>
                <a:sym typeface="+mn-lt"/>
              </a:rPr>
              <a:t>4</a:t>
            </a: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自然段中，作者一遍遍的设问、猜想、找寻等。</a:t>
            </a: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spc="150" noProof="1">
                <a:solidFill>
                  <a:srgbClr val="FF0000"/>
                </a:solidFill>
                <a:cs typeface="+mn-ea"/>
                <a:sym typeface="+mn-lt"/>
              </a:rPr>
              <a:t>从这些描写当中，都可以体现作者对蝴蝶的担心与关爱。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合作探究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643" y="216217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3894" y="1414463"/>
            <a:ext cx="7905750" cy="2944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33795" name="图片 1" descr="asdf客家话可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7972" y="1700213"/>
            <a:ext cx="2737247" cy="257056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3835004" y="1431132"/>
            <a:ext cx="0" cy="29706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7" name="文本框 5"/>
          <p:cNvSpPr txBox="1"/>
          <p:nvPr/>
        </p:nvSpPr>
        <p:spPr>
          <a:xfrm>
            <a:off x="4138613" y="1621632"/>
            <a:ext cx="4286250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本文以问题和思索为主线，以雨天为蝴蝶多长在哪里而着急的情感贯穿首尾，真切地表达了作者对幼小生灵的关爱之情。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课文主旨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7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文本占位符 30722"/>
          <p:cNvSpPr>
            <a:spLocks noGrp="1"/>
          </p:cNvSpPr>
          <p:nvPr/>
        </p:nvSpPr>
        <p:spPr>
          <a:xfrm>
            <a:off x="3971925" y="683228"/>
            <a:ext cx="4395788" cy="38290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numCol="1" rtlCol="0" anchor="ctr" anchorCtr="0" compatLnSpc="1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83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103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823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750"/>
              </a:spcBef>
              <a:defRPr/>
            </a:pP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庄生晓梦迷蝴蝶，望帝春心托杜鹃。  </a:t>
            </a:r>
          </a:p>
          <a:p>
            <a:pPr eaLnBrk="1" fontAlgn="auto" hangingPunct="1">
              <a:lnSpc>
                <a:spcPct val="200000"/>
              </a:lnSpc>
              <a:spcBef>
                <a:spcPts val="750"/>
              </a:spcBef>
              <a:defRPr/>
            </a:pP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                         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李商隐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锦瑟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》</a:t>
            </a:r>
          </a:p>
          <a:p>
            <a:pPr eaLnBrk="1" fontAlgn="auto" hangingPunct="1">
              <a:lnSpc>
                <a:spcPct val="200000"/>
              </a:lnSpc>
              <a:spcBef>
                <a:spcPts val="750"/>
              </a:spcBef>
              <a:defRPr/>
            </a:pP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儿童急走追黄蝶。飞入菜花无处寻。 </a:t>
            </a:r>
          </a:p>
          <a:p>
            <a:pPr eaLnBrk="1" fontAlgn="auto" hangingPunct="1">
              <a:lnSpc>
                <a:spcPct val="200000"/>
              </a:lnSpc>
              <a:spcBef>
                <a:spcPts val="750"/>
              </a:spcBef>
              <a:defRPr/>
            </a:pP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                 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杨万里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宿新市徐公店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》</a:t>
            </a:r>
          </a:p>
          <a:p>
            <a:pPr eaLnBrk="1" fontAlgn="auto" hangingPunct="1">
              <a:lnSpc>
                <a:spcPct val="200000"/>
              </a:lnSpc>
              <a:spcBef>
                <a:spcPts val="750"/>
              </a:spcBef>
              <a:defRPr/>
            </a:pP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穿花蝴蝶深深见，点水蜻蜓款款飞。 </a:t>
            </a:r>
          </a:p>
          <a:p>
            <a:pPr eaLnBrk="1" fontAlgn="auto" hangingPunct="1">
              <a:lnSpc>
                <a:spcPct val="200000"/>
              </a:lnSpc>
              <a:spcBef>
                <a:spcPts val="750"/>
              </a:spcBef>
              <a:defRPr/>
            </a:pP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                  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杜甫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曲江二首</a:t>
            </a: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之二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83373" y="2101463"/>
            <a:ext cx="2260475" cy="99257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spc="225" noProof="1">
                <a:solidFill>
                  <a:srgbClr val="7030A0"/>
                </a:solidFill>
                <a:cs typeface="+mn-ea"/>
                <a:sym typeface="+mn-lt"/>
              </a:rPr>
              <a:t>与蝴蝶</a:t>
            </a:r>
            <a:endParaRPr lang="en-US" altLang="zh-CN" sz="3000" b="1" spc="225" noProof="1">
              <a:solidFill>
                <a:srgbClr val="7030A0"/>
              </a:solidFill>
              <a:cs typeface="+mn-ea"/>
              <a:sym typeface="+mn-lt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b="1" spc="225" noProof="1">
                <a:solidFill>
                  <a:srgbClr val="7030A0"/>
                </a:solidFill>
                <a:cs typeface="+mn-ea"/>
                <a:sym typeface="+mn-lt"/>
              </a:rPr>
              <a:t>有关的诗句</a:t>
            </a:r>
          </a:p>
        </p:txBody>
      </p:sp>
      <p:sp>
        <p:nvSpPr>
          <p:cNvPr id="3" name="矩形 2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拓展延伸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90270" y="952690"/>
            <a:ext cx="4954564" cy="1281231"/>
            <a:chOff x="4847769" y="2106980"/>
            <a:chExt cx="6606085" cy="1708308"/>
          </a:xfrm>
        </p:grpSpPr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4847769" y="2106980"/>
              <a:ext cx="660608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r" defTabSz="342900">
                <a:buNone/>
              </a:pPr>
              <a:r>
                <a:rPr lang="zh-CN" altLang="en-US" sz="7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感谢聆听</a:t>
              </a:r>
              <a:endParaRPr lang="en-US" altLang="zh-CN" sz="7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878586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9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学习目标</a:t>
            </a:r>
          </a:p>
        </p:txBody>
      </p:sp>
      <p:grpSp>
        <p:nvGrpSpPr>
          <p:cNvPr id="4" name="组合 8"/>
          <p:cNvGrpSpPr/>
          <p:nvPr/>
        </p:nvGrpSpPr>
        <p:grpSpPr>
          <a:xfrm>
            <a:off x="1113712" y="1243014"/>
            <a:ext cx="7116365" cy="461487"/>
            <a:chOff x="3149" y="2827"/>
            <a:chExt cx="14942" cy="969"/>
          </a:xfrm>
        </p:grpSpPr>
        <p:grpSp>
          <p:nvGrpSpPr>
            <p:cNvPr id="5" name="组合 7"/>
            <p:cNvGrpSpPr/>
            <p:nvPr/>
          </p:nvGrpSpPr>
          <p:grpSpPr>
            <a:xfrm>
              <a:off x="3149" y="2827"/>
              <a:ext cx="1019" cy="969"/>
              <a:chOff x="3149" y="2827"/>
              <a:chExt cx="1019" cy="969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149" y="2827"/>
                <a:ext cx="1019" cy="939"/>
              </a:xfrm>
              <a:prstGeom prst="ellipse">
                <a:avLst/>
              </a:prstGeom>
              <a:noFill/>
              <a:ln w="28575">
                <a:solidFill>
                  <a:srgbClr val="C8A28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100" noProof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文本框 2"/>
              <p:cNvSpPr txBox="1"/>
              <p:nvPr/>
            </p:nvSpPr>
            <p:spPr>
              <a:xfrm>
                <a:off x="3343" y="2827"/>
                <a:ext cx="764" cy="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b="1">
                    <a:solidFill>
                      <a:srgbClr val="D3AC8D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4782" y="2827"/>
              <a:ext cx="13309" cy="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认识</a:t>
              </a:r>
              <a:r>
                <a:rPr lang="en-US" altLang="zh-CN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6</a:t>
              </a:r>
              <a:r>
                <a:rPr lang="zh-CN" altLang="en-US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个生字，正确理解</a:t>
              </a:r>
              <a:r>
                <a:rPr lang="en-US" altLang="zh-CN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震撼、斑斓</a:t>
              </a:r>
              <a:r>
                <a:rPr lang="en-US" altLang="zh-CN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等词语。</a:t>
              </a:r>
            </a:p>
          </p:txBody>
        </p:sp>
      </p:grpSp>
      <p:grpSp>
        <p:nvGrpSpPr>
          <p:cNvPr id="9" name="组合 10"/>
          <p:cNvGrpSpPr/>
          <p:nvPr/>
        </p:nvGrpSpPr>
        <p:grpSpPr>
          <a:xfrm>
            <a:off x="1113711" y="2241948"/>
            <a:ext cx="7115890" cy="757238"/>
            <a:chOff x="3149" y="2542"/>
            <a:chExt cx="14942" cy="1590"/>
          </a:xfrm>
        </p:grpSpPr>
        <p:grpSp>
          <p:nvGrpSpPr>
            <p:cNvPr id="10" name="组合 11"/>
            <p:cNvGrpSpPr/>
            <p:nvPr/>
          </p:nvGrpSpPr>
          <p:grpSpPr>
            <a:xfrm>
              <a:off x="3149" y="2827"/>
              <a:ext cx="1019" cy="969"/>
              <a:chOff x="3149" y="2827"/>
              <a:chExt cx="1019" cy="969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149" y="2827"/>
                <a:ext cx="1019" cy="921"/>
              </a:xfrm>
              <a:prstGeom prst="ellipse">
                <a:avLst/>
              </a:prstGeom>
              <a:noFill/>
              <a:ln w="28575">
                <a:solidFill>
                  <a:srgbClr val="C8A28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100" noProof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3"/>
              <p:cNvSpPr txBox="1"/>
              <p:nvPr/>
            </p:nvSpPr>
            <p:spPr>
              <a:xfrm>
                <a:off x="3343" y="2827"/>
                <a:ext cx="764" cy="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b="1">
                    <a:solidFill>
                      <a:srgbClr val="D3AC8D"/>
                    </a:solidFill>
                    <a:cs typeface="+mn-ea"/>
                    <a:sym typeface="+mn-lt"/>
                  </a:rPr>
                  <a:t>2</a:t>
                </a: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4782" y="2542"/>
              <a:ext cx="13309" cy="1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有感情地朗读课文，抓住重点词句，体会作者对弱小生命的关爱之情。</a:t>
              </a:r>
            </a:p>
          </p:txBody>
        </p:sp>
      </p:grpSp>
      <p:grpSp>
        <p:nvGrpSpPr>
          <p:cNvPr id="14" name="组合 15"/>
          <p:cNvGrpSpPr/>
          <p:nvPr/>
        </p:nvGrpSpPr>
        <p:grpSpPr>
          <a:xfrm>
            <a:off x="1113711" y="3471148"/>
            <a:ext cx="7115890" cy="494348"/>
            <a:chOff x="3149" y="2758"/>
            <a:chExt cx="14942" cy="1038"/>
          </a:xfrm>
        </p:grpSpPr>
        <p:grpSp>
          <p:nvGrpSpPr>
            <p:cNvPr id="15" name="组合 16"/>
            <p:cNvGrpSpPr/>
            <p:nvPr/>
          </p:nvGrpSpPr>
          <p:grpSpPr>
            <a:xfrm>
              <a:off x="3149" y="2758"/>
              <a:ext cx="1019" cy="1038"/>
              <a:chOff x="3149" y="2758"/>
              <a:chExt cx="1019" cy="1038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3149" y="2758"/>
                <a:ext cx="1019" cy="990"/>
              </a:xfrm>
              <a:prstGeom prst="ellipse">
                <a:avLst/>
              </a:prstGeom>
              <a:noFill/>
              <a:ln w="28575">
                <a:solidFill>
                  <a:srgbClr val="C8A28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100" noProof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文本框 18"/>
              <p:cNvSpPr txBox="1"/>
              <p:nvPr/>
            </p:nvSpPr>
            <p:spPr>
              <a:xfrm>
                <a:off x="3343" y="2827"/>
                <a:ext cx="764" cy="9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b="1" dirty="0">
                    <a:solidFill>
                      <a:srgbClr val="D3AC8D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4782" y="2811"/>
              <a:ext cx="13309" cy="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spc="150" noProof="1">
                  <a:solidFill>
                    <a:prstClr val="black"/>
                  </a:solidFill>
                  <a:cs typeface="+mn-ea"/>
                  <a:sym typeface="+mn-lt"/>
                </a:rPr>
                <a:t>体会作者语言的生动和美妙，学习作者描写事物的方法。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157016" y="360420"/>
            <a:ext cx="2482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146447" y="1371600"/>
            <a:ext cx="8729663" cy="2677716"/>
          </a:xfrm>
          <a:prstGeom prst="round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b="1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21506" y="1897856"/>
            <a:ext cx="793908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660798" y="3538538"/>
            <a:ext cx="7909322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3" name="文本框 10"/>
          <p:cNvSpPr txBox="1"/>
          <p:nvPr/>
        </p:nvSpPr>
        <p:spPr>
          <a:xfrm>
            <a:off x="1541860" y="2488407"/>
            <a:ext cx="891778" cy="9002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>
                <a:solidFill>
                  <a:prstClr val="black"/>
                </a:solidFill>
                <a:cs typeface="+mn-ea"/>
                <a:sym typeface="+mn-lt"/>
              </a:rPr>
              <a:t>避</a:t>
            </a:r>
          </a:p>
        </p:txBody>
      </p:sp>
      <p:sp>
        <p:nvSpPr>
          <p:cNvPr id="22534" name="文本框 11"/>
          <p:cNvSpPr txBox="1"/>
          <p:nvPr/>
        </p:nvSpPr>
        <p:spPr>
          <a:xfrm>
            <a:off x="2553891" y="2488407"/>
            <a:ext cx="890588" cy="9002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>
                <a:solidFill>
                  <a:prstClr val="black"/>
                </a:solidFill>
                <a:cs typeface="+mn-ea"/>
                <a:sym typeface="+mn-lt"/>
              </a:rPr>
              <a:t>撼</a:t>
            </a:r>
          </a:p>
        </p:txBody>
      </p:sp>
      <p:sp>
        <p:nvSpPr>
          <p:cNvPr id="22535" name="文本框 12"/>
          <p:cNvSpPr txBox="1"/>
          <p:nvPr/>
        </p:nvSpPr>
        <p:spPr>
          <a:xfrm>
            <a:off x="3564731" y="2513410"/>
            <a:ext cx="891779" cy="9002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>
                <a:solidFill>
                  <a:prstClr val="black"/>
                </a:solidFill>
                <a:cs typeface="+mn-ea"/>
                <a:sym typeface="+mn-lt"/>
              </a:rPr>
              <a:t>喧</a:t>
            </a:r>
          </a:p>
        </p:txBody>
      </p:sp>
      <p:sp>
        <p:nvSpPr>
          <p:cNvPr id="22536" name="文本框 18"/>
          <p:cNvSpPr txBox="1"/>
          <p:nvPr/>
        </p:nvSpPr>
        <p:spPr>
          <a:xfrm>
            <a:off x="4576762" y="2514600"/>
            <a:ext cx="890588" cy="9002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>
                <a:solidFill>
                  <a:srgbClr val="FF0000"/>
                </a:solidFill>
                <a:cs typeface="+mn-ea"/>
                <a:sym typeface="+mn-lt"/>
              </a:rPr>
              <a:t>雀</a:t>
            </a:r>
          </a:p>
        </p:txBody>
      </p:sp>
      <p:sp>
        <p:nvSpPr>
          <p:cNvPr id="22537" name="文本框 19"/>
          <p:cNvSpPr txBox="1"/>
          <p:nvPr/>
        </p:nvSpPr>
        <p:spPr>
          <a:xfrm>
            <a:off x="5588794" y="2514600"/>
            <a:ext cx="890588" cy="9002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>
                <a:solidFill>
                  <a:prstClr val="black"/>
                </a:solidFill>
                <a:cs typeface="+mn-ea"/>
                <a:sym typeface="+mn-lt"/>
              </a:rPr>
              <a:t>炊</a:t>
            </a:r>
          </a:p>
        </p:txBody>
      </p:sp>
      <p:sp>
        <p:nvSpPr>
          <p:cNvPr id="22538" name="文本框 23"/>
          <p:cNvSpPr txBox="1"/>
          <p:nvPr/>
        </p:nvSpPr>
        <p:spPr>
          <a:xfrm>
            <a:off x="6600825" y="2522935"/>
            <a:ext cx="890588" cy="9002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>
                <a:solidFill>
                  <a:prstClr val="black"/>
                </a:solidFill>
                <a:cs typeface="+mn-ea"/>
                <a:sym typeface="+mn-lt"/>
              </a:rPr>
              <a:t>檐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653779" y="1960960"/>
            <a:ext cx="770334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30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3300">
                <a:solidFill>
                  <a:prstClr val="black"/>
                </a:solidFill>
                <a:cs typeface="+mn-ea"/>
                <a:sym typeface="+mn-lt"/>
              </a:rPr>
              <a:t>bì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615804" y="1960960"/>
            <a:ext cx="832247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300" spc="-150" noProof="1">
                <a:solidFill>
                  <a:prstClr val="black"/>
                </a:solidFill>
                <a:cs typeface="+mn-ea"/>
                <a:sym typeface="+mn-lt"/>
              </a:rPr>
              <a:t>hàn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490913" y="1962150"/>
            <a:ext cx="1146572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300">
                <a:solidFill>
                  <a:prstClr val="black"/>
                </a:solidFill>
                <a:cs typeface="+mn-ea"/>
                <a:sym typeface="+mn-lt"/>
              </a:rPr>
              <a:t>xuān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557713" y="1969294"/>
            <a:ext cx="1051322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300">
                <a:solidFill>
                  <a:srgbClr val="FF0000"/>
                </a:solidFill>
                <a:cs typeface="+mn-ea"/>
                <a:sym typeface="+mn-lt"/>
              </a:rPr>
              <a:t>qiǎo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526881" y="1969294"/>
            <a:ext cx="1120379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300">
                <a:solidFill>
                  <a:prstClr val="black"/>
                </a:solidFill>
                <a:cs typeface="+mn-ea"/>
                <a:sym typeface="+mn-lt"/>
              </a:rPr>
              <a:t>chuī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629400" y="1960960"/>
            <a:ext cx="953691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300" spc="-225" noProof="1">
                <a:solidFill>
                  <a:prstClr val="black"/>
                </a:solidFill>
                <a:cs typeface="+mn-ea"/>
                <a:sym typeface="+mn-lt"/>
              </a:rPr>
              <a:t>yán</a:t>
            </a:r>
          </a:p>
        </p:txBody>
      </p:sp>
      <p:sp>
        <p:nvSpPr>
          <p:cNvPr id="5" name="矩形 4"/>
          <p:cNvSpPr/>
          <p:nvPr/>
        </p:nvSpPr>
        <p:spPr>
          <a:xfrm>
            <a:off x="505867" y="195562"/>
            <a:ext cx="9464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会认字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/>
          <p:nvPr/>
        </p:nvGrpSpPr>
        <p:grpSpPr>
          <a:xfrm>
            <a:off x="173832" y="1071561"/>
            <a:ext cx="7580710" cy="476455"/>
            <a:chOff x="643" y="2174"/>
            <a:chExt cx="15915" cy="1000"/>
          </a:xfrm>
        </p:grpSpPr>
        <p:sp>
          <p:nvSpPr>
            <p:cNvPr id="23555" name="矩形 9"/>
            <p:cNvSpPr/>
            <p:nvPr/>
          </p:nvSpPr>
          <p:spPr>
            <a:xfrm>
              <a:off x="643" y="2174"/>
              <a:ext cx="4182" cy="99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52ACA3"/>
                  </a:solidFill>
                  <a:cs typeface="+mn-ea"/>
                  <a:sym typeface="+mn-lt"/>
                </a:rPr>
                <a:t>喧嚷</a:t>
              </a: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3556" name="矩形 6"/>
            <p:cNvSpPr/>
            <p:nvPr/>
          </p:nvSpPr>
          <p:spPr>
            <a:xfrm>
              <a:off x="4034" y="2179"/>
              <a:ext cx="12524" cy="9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（好些人）大声地叫或说。</a:t>
              </a:r>
            </a:p>
          </p:txBody>
        </p:sp>
      </p:grpSp>
      <p:grpSp>
        <p:nvGrpSpPr>
          <p:cNvPr id="23557" name="组合 1"/>
          <p:cNvGrpSpPr/>
          <p:nvPr/>
        </p:nvGrpSpPr>
        <p:grpSpPr>
          <a:xfrm>
            <a:off x="173832" y="1859739"/>
            <a:ext cx="7717631" cy="476455"/>
            <a:chOff x="643" y="2174"/>
            <a:chExt cx="16203" cy="1000"/>
          </a:xfrm>
        </p:grpSpPr>
        <p:sp>
          <p:nvSpPr>
            <p:cNvPr id="23558" name="矩形 9"/>
            <p:cNvSpPr/>
            <p:nvPr/>
          </p:nvSpPr>
          <p:spPr>
            <a:xfrm>
              <a:off x="643" y="2174"/>
              <a:ext cx="4182" cy="99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52ACA3"/>
                  </a:solidFill>
                  <a:cs typeface="+mn-ea"/>
                  <a:sym typeface="+mn-lt"/>
                </a:rPr>
                <a:t>轻盈</a:t>
              </a: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3559" name="矩形 6"/>
            <p:cNvSpPr/>
            <p:nvPr/>
          </p:nvSpPr>
          <p:spPr>
            <a:xfrm>
              <a:off x="4322" y="2179"/>
              <a:ext cx="12524" cy="9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形容身材苗条，动作轻快。</a:t>
              </a:r>
            </a:p>
          </p:txBody>
        </p:sp>
      </p:grpSp>
      <p:grpSp>
        <p:nvGrpSpPr>
          <p:cNvPr id="23560" name="组合 5"/>
          <p:cNvGrpSpPr/>
          <p:nvPr/>
        </p:nvGrpSpPr>
        <p:grpSpPr>
          <a:xfrm>
            <a:off x="173832" y="2647916"/>
            <a:ext cx="7717631" cy="476530"/>
            <a:chOff x="643" y="2174"/>
            <a:chExt cx="16203" cy="998"/>
          </a:xfrm>
        </p:grpSpPr>
        <p:sp>
          <p:nvSpPr>
            <p:cNvPr id="23561" name="矩形 9"/>
            <p:cNvSpPr/>
            <p:nvPr/>
          </p:nvSpPr>
          <p:spPr>
            <a:xfrm>
              <a:off x="643" y="2174"/>
              <a:ext cx="4182" cy="99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52ACA3"/>
                  </a:solidFill>
                  <a:cs typeface="+mn-ea"/>
                  <a:sym typeface="+mn-lt"/>
                </a:rPr>
                <a:t>斑斓</a:t>
              </a: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3562" name="矩形 6"/>
            <p:cNvSpPr/>
            <p:nvPr/>
          </p:nvSpPr>
          <p:spPr>
            <a:xfrm>
              <a:off x="4322" y="2179"/>
              <a:ext cx="12524" cy="9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灿烂多彩。</a:t>
              </a:r>
            </a:p>
          </p:txBody>
        </p:sp>
      </p:grpSp>
      <p:grpSp>
        <p:nvGrpSpPr>
          <p:cNvPr id="23563" name="组合 8"/>
          <p:cNvGrpSpPr/>
          <p:nvPr/>
        </p:nvGrpSpPr>
        <p:grpSpPr>
          <a:xfrm>
            <a:off x="173832" y="3436144"/>
            <a:ext cx="7717631" cy="476530"/>
            <a:chOff x="643" y="2174"/>
            <a:chExt cx="16203" cy="998"/>
          </a:xfrm>
        </p:grpSpPr>
        <p:sp>
          <p:nvSpPr>
            <p:cNvPr id="23564" name="矩形 9"/>
            <p:cNvSpPr/>
            <p:nvPr/>
          </p:nvSpPr>
          <p:spPr>
            <a:xfrm>
              <a:off x="643" y="2174"/>
              <a:ext cx="4182" cy="99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52ACA3"/>
                  </a:solidFill>
                  <a:cs typeface="+mn-ea"/>
                  <a:sym typeface="+mn-lt"/>
                </a:rPr>
                <a:t>确信</a:t>
              </a:r>
              <a:r>
                <a:rPr lang="en-US" altLang="zh-CN" sz="2400" b="1" dirty="0">
                  <a:solidFill>
                    <a:srgbClr val="52ACA3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3565" name="矩形 6"/>
            <p:cNvSpPr/>
            <p:nvPr/>
          </p:nvSpPr>
          <p:spPr>
            <a:xfrm>
              <a:off x="4322" y="2179"/>
              <a:ext cx="12524" cy="9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坚定地相信；坚信。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词语解释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425" y="2093119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/>
          <p:nvPr/>
        </p:nvGrpSpPr>
        <p:grpSpPr>
          <a:xfrm>
            <a:off x="609005" y="1213247"/>
            <a:ext cx="7658100" cy="462093"/>
            <a:chOff x="1897" y="2569"/>
            <a:chExt cx="16079" cy="971"/>
          </a:xfrm>
        </p:grpSpPr>
        <p:sp>
          <p:nvSpPr>
            <p:cNvPr id="24579" name="文本框 16"/>
            <p:cNvSpPr txBox="1"/>
            <p:nvPr/>
          </p:nvSpPr>
          <p:spPr>
            <a:xfrm>
              <a:off x="1897" y="2570"/>
              <a:ext cx="3621" cy="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rgbClr val="52ACA3"/>
                  </a:solidFill>
                  <a:cs typeface="+mn-ea"/>
                  <a:sym typeface="+mn-lt"/>
                </a:rPr>
                <a:t>第一部分：</a:t>
              </a:r>
            </a:p>
          </p:txBody>
        </p:sp>
        <p:sp>
          <p:nvSpPr>
            <p:cNvPr id="24580" name="文本框 17"/>
            <p:cNvSpPr txBox="1"/>
            <p:nvPr/>
          </p:nvSpPr>
          <p:spPr>
            <a:xfrm>
              <a:off x="5067" y="2569"/>
              <a:ext cx="12909" cy="9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（</a:t>
              </a:r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2100">
                  <a:solidFill>
                    <a:srgbClr val="FF0000"/>
                  </a:solidFill>
                  <a:cs typeface="+mn-ea"/>
                  <a:sym typeface="+mn-lt"/>
                </a:rPr>
                <a:t>、</a:t>
              </a:r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2</a:t>
              </a: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）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总写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我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对蝴蝶在下雨天情况的担忧。</a:t>
              </a:r>
            </a:p>
          </p:txBody>
        </p:sp>
      </p:grpSp>
      <p:grpSp>
        <p:nvGrpSpPr>
          <p:cNvPr id="24581" name="组合 2"/>
          <p:cNvGrpSpPr/>
          <p:nvPr/>
        </p:nvGrpSpPr>
        <p:grpSpPr>
          <a:xfrm>
            <a:off x="609005" y="1944699"/>
            <a:ext cx="7925991" cy="834330"/>
            <a:chOff x="1897" y="2551"/>
            <a:chExt cx="16643" cy="1751"/>
          </a:xfrm>
        </p:grpSpPr>
        <p:sp>
          <p:nvSpPr>
            <p:cNvPr id="24582" name="文本框 4"/>
            <p:cNvSpPr txBox="1"/>
            <p:nvPr/>
          </p:nvSpPr>
          <p:spPr>
            <a:xfrm>
              <a:off x="1897" y="2570"/>
              <a:ext cx="3621" cy="9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rgbClr val="52ACA3"/>
                  </a:solidFill>
                  <a:cs typeface="+mn-ea"/>
                  <a:sym typeface="+mn-lt"/>
                </a:rPr>
                <a:t>第二部分：</a:t>
              </a:r>
            </a:p>
          </p:txBody>
        </p:sp>
        <p:sp>
          <p:nvSpPr>
            <p:cNvPr id="24583" name="文本框 5"/>
            <p:cNvSpPr txBox="1"/>
            <p:nvPr/>
          </p:nvSpPr>
          <p:spPr>
            <a:xfrm>
              <a:off x="5067" y="2551"/>
              <a:ext cx="13473" cy="17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（</a:t>
              </a:r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3</a:t>
              </a:r>
              <a:r>
                <a:rPr lang="zh-CN" altLang="en-US" sz="2100">
                  <a:solidFill>
                    <a:srgbClr val="FF0000"/>
                  </a:solidFill>
                  <a:cs typeface="+mn-ea"/>
                  <a:sym typeface="+mn-lt"/>
                </a:rPr>
                <a:t>、</a:t>
              </a:r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4</a:t>
              </a: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）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写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我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对蝴蝶的家一遍遍设问、猜想、找寻，表明了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我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对蝴蝶的担忧和关爱。</a:t>
              </a:r>
            </a:p>
          </p:txBody>
        </p:sp>
      </p:grpSp>
      <p:grpSp>
        <p:nvGrpSpPr>
          <p:cNvPr id="24584" name="组合 6"/>
          <p:cNvGrpSpPr/>
          <p:nvPr/>
        </p:nvGrpSpPr>
        <p:grpSpPr>
          <a:xfrm>
            <a:off x="609005" y="3053604"/>
            <a:ext cx="7925991" cy="470830"/>
            <a:chOff x="1897" y="2551"/>
            <a:chExt cx="16643" cy="990"/>
          </a:xfrm>
        </p:grpSpPr>
        <p:sp>
          <p:nvSpPr>
            <p:cNvPr id="24585" name="文本框 7"/>
            <p:cNvSpPr txBox="1"/>
            <p:nvPr/>
          </p:nvSpPr>
          <p:spPr>
            <a:xfrm>
              <a:off x="1897" y="2570"/>
              <a:ext cx="3621" cy="9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rgbClr val="52ACA3"/>
                  </a:solidFill>
                  <a:cs typeface="+mn-ea"/>
                  <a:sym typeface="+mn-lt"/>
                </a:rPr>
                <a:t>第三部分：</a:t>
              </a:r>
            </a:p>
          </p:txBody>
        </p:sp>
        <p:sp>
          <p:nvSpPr>
            <p:cNvPr id="24586" name="文本框 8"/>
            <p:cNvSpPr txBox="1"/>
            <p:nvPr/>
          </p:nvSpPr>
          <p:spPr>
            <a:xfrm>
              <a:off x="5067" y="2551"/>
              <a:ext cx="13473" cy="9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（</a:t>
              </a:r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5</a:t>
              </a: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）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写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我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对蝴蝶的家的美好猜想。</a:t>
              </a:r>
            </a:p>
          </p:txBody>
        </p:sp>
      </p:grpSp>
      <p:grpSp>
        <p:nvGrpSpPr>
          <p:cNvPr id="24587" name="组合 9"/>
          <p:cNvGrpSpPr/>
          <p:nvPr/>
        </p:nvGrpSpPr>
        <p:grpSpPr>
          <a:xfrm>
            <a:off x="609005" y="3793330"/>
            <a:ext cx="7925991" cy="470496"/>
            <a:chOff x="1897" y="2551"/>
            <a:chExt cx="16643" cy="987"/>
          </a:xfrm>
        </p:grpSpPr>
        <p:sp>
          <p:nvSpPr>
            <p:cNvPr id="24588" name="文本框 10"/>
            <p:cNvSpPr txBox="1"/>
            <p:nvPr/>
          </p:nvSpPr>
          <p:spPr>
            <a:xfrm>
              <a:off x="1897" y="2570"/>
              <a:ext cx="3621" cy="9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rgbClr val="52ACA3"/>
                  </a:solidFill>
                  <a:cs typeface="+mn-ea"/>
                  <a:sym typeface="+mn-lt"/>
                </a:rPr>
                <a:t>第四部分：</a:t>
              </a:r>
            </a:p>
          </p:txBody>
        </p:sp>
        <p:sp>
          <p:nvSpPr>
            <p:cNvPr id="24589" name="文本框 11"/>
            <p:cNvSpPr txBox="1"/>
            <p:nvPr/>
          </p:nvSpPr>
          <p:spPr>
            <a:xfrm>
              <a:off x="5067" y="2551"/>
              <a:ext cx="13473" cy="9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（</a:t>
              </a:r>
              <a:r>
                <a:rPr lang="en-US" altLang="zh-CN" sz="2100">
                  <a:solidFill>
                    <a:srgbClr val="FF0000"/>
                  </a:solidFill>
                  <a:cs typeface="+mn-ea"/>
                  <a:sym typeface="+mn-lt"/>
                </a:rPr>
                <a:t>6</a:t>
              </a:r>
              <a:r>
                <a:rPr lang="zh-CN" altLang="en-US" sz="2100">
                  <a:solidFill>
                    <a:prstClr val="black"/>
                  </a:solidFill>
                  <a:cs typeface="+mn-ea"/>
                  <a:sym typeface="+mn-lt"/>
                </a:rPr>
                <a:t>）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以苦寻无果收束全文，给人留下无限遐想。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段落层次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"/>
          <p:cNvSpPr txBox="1"/>
          <p:nvPr/>
        </p:nvSpPr>
        <p:spPr>
          <a:xfrm>
            <a:off x="640557" y="1135297"/>
            <a:ext cx="7974806" cy="4478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读课文第</a:t>
            </a:r>
            <a:r>
              <a:rPr lang="en-US" altLang="zh-CN" sz="2100" b="1" dirty="0">
                <a:solidFill>
                  <a:prstClr val="black"/>
                </a:solidFill>
                <a:cs typeface="+mn-ea"/>
                <a:sym typeface="+mn-lt"/>
              </a:rPr>
              <a:t>1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自然段，思考：下大雨的时候，外面的环境是怎样的？</a:t>
            </a:r>
          </a:p>
        </p:txBody>
      </p:sp>
      <p:sp>
        <p:nvSpPr>
          <p:cNvPr id="25603" name="文本框 2"/>
          <p:cNvSpPr txBox="1"/>
          <p:nvPr/>
        </p:nvSpPr>
        <p:spPr>
          <a:xfrm>
            <a:off x="640556" y="1996848"/>
            <a:ext cx="7802166" cy="202811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52ACA3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52ACA3"/>
                </a:solidFill>
                <a:cs typeface="+mn-ea"/>
                <a:sym typeface="+mn-lt"/>
              </a:rPr>
              <a:t>天是那样低沉，云是那样黑，雷、电、雨、风，吼叫着，震撼着，雨点密集地喧嚷着，风将银色的雨幕斜挂起来，世界几乎都被冲洗遍了，就连树林内也黑压压的、水琳琳的，到处都是湿的。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/>
          <p:nvPr/>
        </p:nvSpPr>
        <p:spPr>
          <a:xfrm>
            <a:off x="527448" y="842962"/>
            <a:ext cx="7794441" cy="109619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雷、电、雨、风，吼叫着，震撼着，雨点密集地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喧嚷着，风将银色的雨幕斜挂起来。</a:t>
            </a:r>
          </a:p>
        </p:txBody>
      </p:sp>
      <p:sp>
        <p:nvSpPr>
          <p:cNvPr id="3" name="椭圆 2"/>
          <p:cNvSpPr/>
          <p:nvPr/>
        </p:nvSpPr>
        <p:spPr>
          <a:xfrm>
            <a:off x="3987403" y="913580"/>
            <a:ext cx="1169194" cy="49291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00063" y="1456135"/>
            <a:ext cx="1169194" cy="49291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4258866" y="2338126"/>
            <a:ext cx="4427935" cy="17497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srgbClr val="52ACA3"/>
                </a:solidFill>
                <a:cs typeface="+mn-ea"/>
                <a:sym typeface="+mn-lt"/>
              </a:rPr>
              <a:t>    </a:t>
            </a:r>
            <a:r>
              <a:rPr lang="zh-CN" altLang="en-US" sz="2100" b="1" spc="150" noProof="1">
                <a:solidFill>
                  <a:srgbClr val="52ACA3"/>
                </a:solidFill>
                <a:cs typeface="+mn-ea"/>
                <a:sym typeface="+mn-lt"/>
              </a:rPr>
              <a:t>作者运用拟人的手法，形象地描绘了风雨交加的场面，让人听着心惊、看着害怕！为下文描写担心蝴蝶做了铺垫。</a:t>
            </a:r>
          </a:p>
        </p:txBody>
      </p:sp>
      <p:pic>
        <p:nvPicPr>
          <p:cNvPr id="26629" name="图片 4" descr="5abb671b53e87_6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507" y="2271713"/>
            <a:ext cx="2717449" cy="23026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0420" y="2586982"/>
            <a:ext cx="1942329" cy="155972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6262" y="1158214"/>
            <a:ext cx="7967663" cy="474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spc="225" noProof="1">
                <a:solidFill>
                  <a:prstClr val="black"/>
                </a:solidFill>
                <a:cs typeface="+mn-ea"/>
                <a:sym typeface="+mn-lt"/>
              </a:rPr>
              <a:t>假如蝴蝶没有及时躲过猛烈的风雨，会是什么结果呢？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920159" y="2197157"/>
            <a:ext cx="4191000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翅膀会被雨点打湿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920159" y="2781999"/>
            <a:ext cx="4191000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>
                <a:solidFill>
                  <a:srgbClr val="FF0000"/>
                </a:solidFill>
                <a:cs typeface="+mn-ea"/>
                <a:sym typeface="+mn-lt"/>
              </a:rPr>
              <a:t>可能会被风吹得不知去向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20159" y="3366842"/>
            <a:ext cx="5220890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>
                <a:solidFill>
                  <a:srgbClr val="FF0000"/>
                </a:solidFill>
                <a:cs typeface="+mn-ea"/>
                <a:sym typeface="+mn-lt"/>
              </a:rPr>
              <a:t>彩粉会被雨水冲刷，失去原有的美丽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920159" y="3951685"/>
            <a:ext cx="557331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>
                <a:solidFill>
                  <a:srgbClr val="FF0000"/>
                </a:solidFill>
                <a:cs typeface="+mn-ea"/>
                <a:sym typeface="+mn-lt"/>
              </a:rPr>
              <a:t>沾上泥污，摔在地上，再也无法飞起来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讨论交流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1"/>
          <p:cNvSpPr txBox="1"/>
          <p:nvPr/>
        </p:nvSpPr>
        <p:spPr>
          <a:xfrm>
            <a:off x="545306" y="914400"/>
            <a:ext cx="8053388" cy="12326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它们的身体是那样轻盈，载不动一个水点儿；它们身上的彩粉是那样斑斓，一点儿谁都不能沾；它们是那样柔弱，比一片树叶还无力，怎么禁得起这猛烈的风雨呢？</a:t>
            </a:r>
          </a:p>
        </p:txBody>
      </p:sp>
      <p:sp>
        <p:nvSpPr>
          <p:cNvPr id="14340" name="文本框 14339"/>
          <p:cNvSpPr txBox="1"/>
          <p:nvPr/>
        </p:nvSpPr>
        <p:spPr>
          <a:xfrm>
            <a:off x="636985" y="2347912"/>
            <a:ext cx="3935015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spcAft>
                <a:spcPct val="0"/>
              </a:spcAft>
              <a:defRPr/>
            </a:pPr>
            <a:r>
              <a:rPr lang="en-US" altLang="zh-CN" sz="1800" b="1" spc="150" noProof="1">
                <a:solidFill>
                  <a:srgbClr val="52ACA3"/>
                </a:solidFill>
                <a:cs typeface="+mn-ea"/>
                <a:sym typeface="+mn-lt"/>
              </a:rPr>
              <a:t>    </a:t>
            </a:r>
            <a:r>
              <a:rPr lang="zh-CN" altLang="en-US" sz="1800" b="1" spc="150" noProof="1">
                <a:solidFill>
                  <a:srgbClr val="52ACA3"/>
                </a:solidFill>
                <a:cs typeface="+mn-ea"/>
                <a:sym typeface="+mn-lt"/>
              </a:rPr>
              <a:t>通过排比，巧妙地刻画了蝴蝶的轻盈纤巧、圣洁无暇、柔弱无助的形象。句尾的反问，更是强化了作者对蝴蝶的关切和担忧。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讨论交流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67325" y="2347912"/>
            <a:ext cx="2753102" cy="2205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znzrpk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944</Words>
  <Application>Microsoft Office PowerPoint</Application>
  <PresentationFormat>全屏显示(16:9)</PresentationFormat>
  <Paragraphs>114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2020-10-20T08:28:34Z</dcterms:created>
  <dcterms:modified xsi:type="dcterms:W3CDTF">2021-09-01T19:06:20Z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