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1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2.xml" ContentType="application/vnd.openxmlformats-officedocument.presentationml.notesSl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8" r:id="rId2"/>
  </p:sldMasterIdLst>
  <p:notesMasterIdLst>
    <p:notesMasterId r:id="rId18"/>
  </p:notesMasterIdLst>
  <p:handoutMasterIdLst>
    <p:handoutMasterId r:id="rId19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4EA"/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92" y="12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pPr/>
              <a:t>2021/9/2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pPr/>
              <a:t>‹#›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33801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pPr/>
              <a:t>2021/9/2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1323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4339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503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9518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13" Type="http://schemas.openxmlformats.org/officeDocument/2006/relationships/tags" Target="../tags/tag19.xml"/><Relationship Id="rId18" Type="http://schemas.openxmlformats.org/officeDocument/2006/relationships/tags" Target="../tags/tag24.xml"/><Relationship Id="rId3" Type="http://schemas.openxmlformats.org/officeDocument/2006/relationships/tags" Target="../tags/tag9.xml"/><Relationship Id="rId21" Type="http://schemas.openxmlformats.org/officeDocument/2006/relationships/tags" Target="../tags/tag27.xml"/><Relationship Id="rId7" Type="http://schemas.openxmlformats.org/officeDocument/2006/relationships/tags" Target="../tags/tag13.xml"/><Relationship Id="rId12" Type="http://schemas.openxmlformats.org/officeDocument/2006/relationships/tags" Target="../tags/tag18.xml"/><Relationship Id="rId17" Type="http://schemas.openxmlformats.org/officeDocument/2006/relationships/tags" Target="../tags/tag23.xml"/><Relationship Id="rId2" Type="http://schemas.openxmlformats.org/officeDocument/2006/relationships/tags" Target="../tags/tag8.xml"/><Relationship Id="rId16" Type="http://schemas.openxmlformats.org/officeDocument/2006/relationships/tags" Target="../tags/tag22.xml"/><Relationship Id="rId20" Type="http://schemas.openxmlformats.org/officeDocument/2006/relationships/tags" Target="../tags/tag26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tags" Target="../tags/tag17.xml"/><Relationship Id="rId24" Type="http://schemas.openxmlformats.org/officeDocument/2006/relationships/image" Target="../media/image2.png"/><Relationship Id="rId5" Type="http://schemas.openxmlformats.org/officeDocument/2006/relationships/tags" Target="../tags/tag11.xml"/><Relationship Id="rId15" Type="http://schemas.openxmlformats.org/officeDocument/2006/relationships/tags" Target="../tags/tag21.xml"/><Relationship Id="rId23" Type="http://schemas.openxmlformats.org/officeDocument/2006/relationships/image" Target="../media/image1.png"/><Relationship Id="rId10" Type="http://schemas.openxmlformats.org/officeDocument/2006/relationships/tags" Target="../tags/tag16.xml"/><Relationship Id="rId19" Type="http://schemas.openxmlformats.org/officeDocument/2006/relationships/tags" Target="../tags/tag25.xml"/><Relationship Id="rId4" Type="http://schemas.openxmlformats.org/officeDocument/2006/relationships/tags" Target="../tags/tag10.xml"/><Relationship Id="rId9" Type="http://schemas.openxmlformats.org/officeDocument/2006/relationships/tags" Target="../tags/tag15.xml"/><Relationship Id="rId14" Type="http://schemas.openxmlformats.org/officeDocument/2006/relationships/tags" Target="../tags/tag20.xml"/><Relationship Id="rId2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2.xml"/><Relationship Id="rId4" Type="http://schemas.openxmlformats.org/officeDocument/2006/relationships/tags" Target="../tags/tag3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40.xml"/><Relationship Id="rId3" Type="http://schemas.openxmlformats.org/officeDocument/2006/relationships/tags" Target="../tags/tag35.xml"/><Relationship Id="rId7" Type="http://schemas.openxmlformats.org/officeDocument/2006/relationships/tags" Target="../tags/tag39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11" Type="http://schemas.openxmlformats.org/officeDocument/2006/relationships/image" Target="../media/image3.png"/><Relationship Id="rId5" Type="http://schemas.openxmlformats.org/officeDocument/2006/relationships/tags" Target="../tags/tag37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36.xml"/><Relationship Id="rId9" Type="http://schemas.openxmlformats.org/officeDocument/2006/relationships/tags" Target="../tags/tag4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55.xml"/><Relationship Id="rId3" Type="http://schemas.openxmlformats.org/officeDocument/2006/relationships/tags" Target="../tags/tag50.xml"/><Relationship Id="rId7" Type="http://schemas.openxmlformats.org/officeDocument/2006/relationships/tags" Target="../tags/tag54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58.xml"/><Relationship Id="rId7" Type="http://schemas.openxmlformats.org/officeDocument/2006/relationships/tags" Target="../tags/tag62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9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tags" Target="../tags/tag69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76.xml"/><Relationship Id="rId4" Type="http://schemas.openxmlformats.org/officeDocument/2006/relationships/tags" Target="../tags/tag7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94360"/>
            <a:ext cx="5082540" cy="4549140"/>
          </a:xfrm>
          <a:prstGeom prst="rect">
            <a:avLst/>
          </a:prstGeom>
        </p:spPr>
      </p:pic>
      <p:grpSp>
        <p:nvGrpSpPr>
          <p:cNvPr id="10" name="Group 4"/>
          <p:cNvGrpSpPr>
            <a:grpSpLocks noChangeAspect="1"/>
          </p:cNvGrpSpPr>
          <p:nvPr/>
        </p:nvGrpSpPr>
        <p:grpSpPr bwMode="auto">
          <a:xfrm>
            <a:off x="6327503" y="0"/>
            <a:ext cx="2816498" cy="2305640"/>
            <a:chOff x="2" y="0"/>
            <a:chExt cx="623" cy="510"/>
          </a:xfrm>
        </p:grpSpPr>
        <p:sp>
          <p:nvSpPr>
            <p:cNvPr id="13" name="Freeform 5"/>
            <p:cNvSpPr/>
            <p:nvPr>
              <p:custDataLst>
                <p:tags r:id="rId11"/>
              </p:custDataLst>
            </p:nvPr>
          </p:nvSpPr>
          <p:spPr bwMode="auto">
            <a:xfrm>
              <a:off x="2" y="180"/>
              <a:ext cx="266" cy="225"/>
            </a:xfrm>
            <a:custGeom>
              <a:avLst/>
              <a:gdLst>
                <a:gd name="T0" fmla="*/ 131 w 229"/>
                <a:gd name="T1" fmla="*/ 74 h 194"/>
                <a:gd name="T2" fmla="*/ 213 w 229"/>
                <a:gd name="T3" fmla="*/ 66 h 194"/>
                <a:gd name="T4" fmla="*/ 197 w 229"/>
                <a:gd name="T5" fmla="*/ 147 h 194"/>
                <a:gd name="T6" fmla="*/ 78 w 229"/>
                <a:gd name="T7" fmla="*/ 117 h 194"/>
                <a:gd name="T8" fmla="*/ 90 w 229"/>
                <a:gd name="T9" fmla="*/ 120 h 194"/>
                <a:gd name="T10" fmla="*/ 21 w 229"/>
                <a:gd name="T11" fmla="*/ 108 h 194"/>
                <a:gd name="T12" fmla="*/ 45 w 229"/>
                <a:gd name="T13" fmla="*/ 46 h 194"/>
                <a:gd name="T14" fmla="*/ 27 w 229"/>
                <a:gd name="T15" fmla="*/ 29 h 194"/>
                <a:gd name="T16" fmla="*/ 80 w 229"/>
                <a:gd name="T17" fmla="*/ 44 h 194"/>
                <a:gd name="T18" fmla="*/ 126 w 229"/>
                <a:gd name="T19" fmla="*/ 10 h 194"/>
                <a:gd name="T20" fmla="*/ 131 w 229"/>
                <a:gd name="T21" fmla="*/ 7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9" h="194">
                  <a:moveTo>
                    <a:pt x="131" y="74"/>
                  </a:moveTo>
                  <a:cubicBezTo>
                    <a:pt x="131" y="74"/>
                    <a:pt x="178" y="28"/>
                    <a:pt x="213" y="66"/>
                  </a:cubicBezTo>
                  <a:cubicBezTo>
                    <a:pt x="226" y="92"/>
                    <a:pt x="229" y="122"/>
                    <a:pt x="197" y="147"/>
                  </a:cubicBezTo>
                  <a:cubicBezTo>
                    <a:pt x="183" y="157"/>
                    <a:pt x="114" y="194"/>
                    <a:pt x="78" y="117"/>
                  </a:cubicBezTo>
                  <a:cubicBezTo>
                    <a:pt x="73" y="102"/>
                    <a:pt x="91" y="101"/>
                    <a:pt x="90" y="120"/>
                  </a:cubicBezTo>
                  <a:cubicBezTo>
                    <a:pt x="80" y="132"/>
                    <a:pt x="32" y="141"/>
                    <a:pt x="21" y="108"/>
                  </a:cubicBezTo>
                  <a:cubicBezTo>
                    <a:pt x="8" y="87"/>
                    <a:pt x="0" y="32"/>
                    <a:pt x="45" y="46"/>
                  </a:cubicBezTo>
                  <a:cubicBezTo>
                    <a:pt x="49" y="53"/>
                    <a:pt x="16" y="69"/>
                    <a:pt x="27" y="29"/>
                  </a:cubicBezTo>
                  <a:cubicBezTo>
                    <a:pt x="29" y="18"/>
                    <a:pt x="63" y="2"/>
                    <a:pt x="80" y="44"/>
                  </a:cubicBezTo>
                  <a:cubicBezTo>
                    <a:pt x="80" y="43"/>
                    <a:pt x="84" y="0"/>
                    <a:pt x="126" y="10"/>
                  </a:cubicBezTo>
                  <a:cubicBezTo>
                    <a:pt x="135" y="15"/>
                    <a:pt x="166" y="35"/>
                    <a:pt x="131" y="74"/>
                  </a:cubicBezTo>
                  <a:close/>
                </a:path>
              </a:pathLst>
            </a:custGeom>
            <a:noFill/>
            <a:ln w="31750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>
              <p:custDataLst>
                <p:tags r:id="rId12"/>
              </p:custDataLst>
            </p:nvPr>
          </p:nvSpPr>
          <p:spPr bwMode="auto">
            <a:xfrm>
              <a:off x="444" y="346"/>
              <a:ext cx="170" cy="164"/>
            </a:xfrm>
            <a:custGeom>
              <a:avLst/>
              <a:gdLst>
                <a:gd name="T0" fmla="*/ 64 w 146"/>
                <a:gd name="T1" fmla="*/ 60 h 141"/>
                <a:gd name="T2" fmla="*/ 6 w 146"/>
                <a:gd name="T3" fmla="*/ 66 h 141"/>
                <a:gd name="T4" fmla="*/ 29 w 146"/>
                <a:gd name="T5" fmla="*/ 120 h 141"/>
                <a:gd name="T6" fmla="*/ 107 w 146"/>
                <a:gd name="T7" fmla="*/ 82 h 141"/>
                <a:gd name="T8" fmla="*/ 100 w 146"/>
                <a:gd name="T9" fmla="*/ 86 h 141"/>
                <a:gd name="T10" fmla="*/ 146 w 146"/>
                <a:gd name="T11" fmla="*/ 67 h 141"/>
                <a:gd name="T12" fmla="*/ 120 w 146"/>
                <a:gd name="T13" fmla="*/ 27 h 141"/>
                <a:gd name="T14" fmla="*/ 129 w 146"/>
                <a:gd name="T15" fmla="*/ 13 h 141"/>
                <a:gd name="T16" fmla="*/ 95 w 146"/>
                <a:gd name="T17" fmla="*/ 31 h 141"/>
                <a:gd name="T18" fmla="*/ 58 w 146"/>
                <a:gd name="T19" fmla="*/ 14 h 141"/>
                <a:gd name="T20" fmla="*/ 64 w 146"/>
                <a:gd name="T21" fmla="*/ 6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6" h="141">
                  <a:moveTo>
                    <a:pt x="64" y="60"/>
                  </a:moveTo>
                  <a:cubicBezTo>
                    <a:pt x="64" y="60"/>
                    <a:pt x="24" y="35"/>
                    <a:pt x="6" y="66"/>
                  </a:cubicBezTo>
                  <a:cubicBezTo>
                    <a:pt x="0" y="87"/>
                    <a:pt x="3" y="108"/>
                    <a:pt x="29" y="120"/>
                  </a:cubicBezTo>
                  <a:cubicBezTo>
                    <a:pt x="40" y="125"/>
                    <a:pt x="94" y="141"/>
                    <a:pt x="107" y="82"/>
                  </a:cubicBezTo>
                  <a:cubicBezTo>
                    <a:pt x="108" y="71"/>
                    <a:pt x="96" y="72"/>
                    <a:pt x="100" y="86"/>
                  </a:cubicBezTo>
                  <a:cubicBezTo>
                    <a:pt x="108" y="92"/>
                    <a:pt x="143" y="91"/>
                    <a:pt x="146" y="67"/>
                  </a:cubicBezTo>
                  <a:cubicBezTo>
                    <a:pt x="146" y="54"/>
                    <a:pt x="144" y="22"/>
                    <a:pt x="120" y="27"/>
                  </a:cubicBezTo>
                  <a:cubicBezTo>
                    <a:pt x="118" y="33"/>
                    <a:pt x="143" y="39"/>
                    <a:pt x="129" y="13"/>
                  </a:cubicBezTo>
                  <a:cubicBezTo>
                    <a:pt x="126" y="5"/>
                    <a:pt x="100" y="0"/>
                    <a:pt x="95" y="31"/>
                  </a:cubicBezTo>
                  <a:cubicBezTo>
                    <a:pt x="95" y="30"/>
                    <a:pt x="85" y="1"/>
                    <a:pt x="58" y="14"/>
                  </a:cubicBezTo>
                  <a:cubicBezTo>
                    <a:pt x="52" y="19"/>
                    <a:pt x="33" y="38"/>
                    <a:pt x="64" y="60"/>
                  </a:cubicBezTo>
                  <a:close/>
                </a:path>
              </a:pathLst>
            </a:custGeom>
            <a:noFill/>
            <a:ln w="31750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Oval 7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408" y="62"/>
              <a:ext cx="149" cy="134"/>
            </a:xfrm>
            <a:prstGeom prst="ellipse">
              <a:avLst/>
            </a:prstGeom>
            <a:solidFill>
              <a:srgbClr val="F1C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8"/>
            <p:cNvSpPr/>
            <p:nvPr>
              <p:custDataLst>
                <p:tags r:id="rId14"/>
              </p:custDataLst>
            </p:nvPr>
          </p:nvSpPr>
          <p:spPr bwMode="auto">
            <a:xfrm>
              <a:off x="372" y="187"/>
              <a:ext cx="57" cy="72"/>
            </a:xfrm>
            <a:custGeom>
              <a:avLst/>
              <a:gdLst>
                <a:gd name="T0" fmla="*/ 45 w 57"/>
                <a:gd name="T1" fmla="*/ 0 h 72"/>
                <a:gd name="T2" fmla="*/ 57 w 57"/>
                <a:gd name="T3" fmla="*/ 7 h 72"/>
                <a:gd name="T4" fmla="*/ 11 w 57"/>
                <a:gd name="T5" fmla="*/ 72 h 72"/>
                <a:gd name="T6" fmla="*/ 0 w 57"/>
                <a:gd name="T7" fmla="*/ 62 h 72"/>
                <a:gd name="T8" fmla="*/ 45 w 57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72">
                  <a:moveTo>
                    <a:pt x="45" y="0"/>
                  </a:moveTo>
                  <a:lnTo>
                    <a:pt x="57" y="7"/>
                  </a:lnTo>
                  <a:lnTo>
                    <a:pt x="11" y="72"/>
                  </a:lnTo>
                  <a:lnTo>
                    <a:pt x="0" y="62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1C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9"/>
            <p:cNvSpPr/>
            <p:nvPr>
              <p:custDataLst>
                <p:tags r:id="rId15"/>
              </p:custDataLst>
            </p:nvPr>
          </p:nvSpPr>
          <p:spPr bwMode="auto">
            <a:xfrm>
              <a:off x="337" y="150"/>
              <a:ext cx="55" cy="27"/>
            </a:xfrm>
            <a:custGeom>
              <a:avLst/>
              <a:gdLst>
                <a:gd name="T0" fmla="*/ 54 w 55"/>
                <a:gd name="T1" fmla="*/ 0 h 27"/>
                <a:gd name="T2" fmla="*/ 0 w 55"/>
                <a:gd name="T3" fmla="*/ 17 h 27"/>
                <a:gd name="T4" fmla="*/ 5 w 55"/>
                <a:gd name="T5" fmla="*/ 27 h 27"/>
                <a:gd name="T6" fmla="*/ 55 w 55"/>
                <a:gd name="T7" fmla="*/ 10 h 27"/>
                <a:gd name="T8" fmla="*/ 54 w 55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7">
                  <a:moveTo>
                    <a:pt x="54" y="0"/>
                  </a:moveTo>
                  <a:lnTo>
                    <a:pt x="0" y="17"/>
                  </a:lnTo>
                  <a:lnTo>
                    <a:pt x="5" y="27"/>
                  </a:lnTo>
                  <a:lnTo>
                    <a:pt x="55" y="1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1C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0"/>
            <p:cNvSpPr/>
            <p:nvPr>
              <p:custDataLst>
                <p:tags r:id="rId16"/>
              </p:custDataLst>
            </p:nvPr>
          </p:nvSpPr>
          <p:spPr bwMode="auto">
            <a:xfrm>
              <a:off x="329" y="74"/>
              <a:ext cx="56" cy="26"/>
            </a:xfrm>
            <a:custGeom>
              <a:avLst/>
              <a:gdLst>
                <a:gd name="T0" fmla="*/ 55 w 56"/>
                <a:gd name="T1" fmla="*/ 26 h 26"/>
                <a:gd name="T2" fmla="*/ 56 w 56"/>
                <a:gd name="T3" fmla="*/ 14 h 26"/>
                <a:gd name="T4" fmla="*/ 6 w 56"/>
                <a:gd name="T5" fmla="*/ 0 h 26"/>
                <a:gd name="T6" fmla="*/ 0 w 56"/>
                <a:gd name="T7" fmla="*/ 19 h 26"/>
                <a:gd name="T8" fmla="*/ 55 w 56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6">
                  <a:moveTo>
                    <a:pt x="55" y="26"/>
                  </a:moveTo>
                  <a:lnTo>
                    <a:pt x="56" y="14"/>
                  </a:lnTo>
                  <a:lnTo>
                    <a:pt x="6" y="0"/>
                  </a:lnTo>
                  <a:lnTo>
                    <a:pt x="0" y="19"/>
                  </a:lnTo>
                  <a:lnTo>
                    <a:pt x="55" y="26"/>
                  </a:lnTo>
                  <a:close/>
                </a:path>
              </a:pathLst>
            </a:custGeom>
            <a:solidFill>
              <a:srgbClr val="F1C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1"/>
            <p:cNvSpPr/>
            <p:nvPr>
              <p:custDataLst>
                <p:tags r:id="rId17"/>
              </p:custDataLst>
            </p:nvPr>
          </p:nvSpPr>
          <p:spPr bwMode="auto">
            <a:xfrm>
              <a:off x="357" y="0"/>
              <a:ext cx="53" cy="72"/>
            </a:xfrm>
            <a:custGeom>
              <a:avLst/>
              <a:gdLst>
                <a:gd name="T0" fmla="*/ 45 w 53"/>
                <a:gd name="T1" fmla="*/ 72 h 72"/>
                <a:gd name="T2" fmla="*/ 53 w 53"/>
                <a:gd name="T3" fmla="*/ 62 h 72"/>
                <a:gd name="T4" fmla="*/ 14 w 53"/>
                <a:gd name="T5" fmla="*/ 0 h 72"/>
                <a:gd name="T6" fmla="*/ 0 w 53"/>
                <a:gd name="T7" fmla="*/ 12 h 72"/>
                <a:gd name="T8" fmla="*/ 45 w 53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2">
                  <a:moveTo>
                    <a:pt x="45" y="72"/>
                  </a:moveTo>
                  <a:lnTo>
                    <a:pt x="53" y="62"/>
                  </a:lnTo>
                  <a:lnTo>
                    <a:pt x="14" y="0"/>
                  </a:lnTo>
                  <a:lnTo>
                    <a:pt x="0" y="12"/>
                  </a:lnTo>
                  <a:lnTo>
                    <a:pt x="45" y="72"/>
                  </a:lnTo>
                  <a:close/>
                </a:path>
              </a:pathLst>
            </a:custGeom>
            <a:solidFill>
              <a:srgbClr val="F1C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2"/>
            <p:cNvSpPr/>
            <p:nvPr>
              <p:custDataLst>
                <p:tags r:id="rId18"/>
              </p:custDataLst>
            </p:nvPr>
          </p:nvSpPr>
          <p:spPr bwMode="auto">
            <a:xfrm>
              <a:off x="455" y="1"/>
              <a:ext cx="20" cy="43"/>
            </a:xfrm>
            <a:custGeom>
              <a:avLst/>
              <a:gdLst>
                <a:gd name="T0" fmla="*/ 8 w 20"/>
                <a:gd name="T1" fmla="*/ 43 h 43"/>
                <a:gd name="T2" fmla="*/ 0 w 20"/>
                <a:gd name="T3" fmla="*/ 0 h 43"/>
                <a:gd name="T4" fmla="*/ 13 w 20"/>
                <a:gd name="T5" fmla="*/ 0 h 43"/>
                <a:gd name="T6" fmla="*/ 20 w 20"/>
                <a:gd name="T7" fmla="*/ 42 h 43"/>
                <a:gd name="T8" fmla="*/ 8 w 20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3">
                  <a:moveTo>
                    <a:pt x="8" y="43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20" y="42"/>
                  </a:lnTo>
                  <a:lnTo>
                    <a:pt x="8" y="43"/>
                  </a:lnTo>
                  <a:close/>
                </a:path>
              </a:pathLst>
            </a:custGeom>
            <a:solidFill>
              <a:srgbClr val="F1C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3"/>
            <p:cNvSpPr/>
            <p:nvPr>
              <p:custDataLst>
                <p:tags r:id="rId19"/>
              </p:custDataLst>
            </p:nvPr>
          </p:nvSpPr>
          <p:spPr bwMode="auto">
            <a:xfrm>
              <a:off x="547" y="32"/>
              <a:ext cx="50" cy="38"/>
            </a:xfrm>
            <a:custGeom>
              <a:avLst/>
              <a:gdLst>
                <a:gd name="T0" fmla="*/ 0 w 50"/>
                <a:gd name="T1" fmla="*/ 30 h 38"/>
                <a:gd name="T2" fmla="*/ 37 w 50"/>
                <a:gd name="T3" fmla="*/ 0 h 38"/>
                <a:gd name="T4" fmla="*/ 50 w 50"/>
                <a:gd name="T5" fmla="*/ 19 h 38"/>
                <a:gd name="T6" fmla="*/ 10 w 50"/>
                <a:gd name="T7" fmla="*/ 38 h 38"/>
                <a:gd name="T8" fmla="*/ 0 w 50"/>
                <a:gd name="T9" fmla="*/ 3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38">
                  <a:moveTo>
                    <a:pt x="0" y="30"/>
                  </a:moveTo>
                  <a:lnTo>
                    <a:pt x="37" y="0"/>
                  </a:lnTo>
                  <a:lnTo>
                    <a:pt x="50" y="19"/>
                  </a:lnTo>
                  <a:lnTo>
                    <a:pt x="10" y="3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1C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4"/>
            <p:cNvSpPr/>
            <p:nvPr>
              <p:custDataLst>
                <p:tags r:id="rId20"/>
              </p:custDataLst>
            </p:nvPr>
          </p:nvSpPr>
          <p:spPr bwMode="auto">
            <a:xfrm>
              <a:off x="574" y="103"/>
              <a:ext cx="51" cy="22"/>
            </a:xfrm>
            <a:custGeom>
              <a:avLst/>
              <a:gdLst>
                <a:gd name="T0" fmla="*/ 0 w 51"/>
                <a:gd name="T1" fmla="*/ 10 h 22"/>
                <a:gd name="T2" fmla="*/ 0 w 51"/>
                <a:gd name="T3" fmla="*/ 21 h 22"/>
                <a:gd name="T4" fmla="*/ 51 w 51"/>
                <a:gd name="T5" fmla="*/ 22 h 22"/>
                <a:gd name="T6" fmla="*/ 51 w 51"/>
                <a:gd name="T7" fmla="*/ 0 h 22"/>
                <a:gd name="T8" fmla="*/ 0 w 51"/>
                <a:gd name="T9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2">
                  <a:moveTo>
                    <a:pt x="0" y="10"/>
                  </a:moveTo>
                  <a:lnTo>
                    <a:pt x="0" y="21"/>
                  </a:lnTo>
                  <a:lnTo>
                    <a:pt x="51" y="22"/>
                  </a:lnTo>
                  <a:lnTo>
                    <a:pt x="5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1C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5"/>
            <p:cNvSpPr/>
            <p:nvPr>
              <p:custDataLst>
                <p:tags r:id="rId21"/>
              </p:custDataLst>
            </p:nvPr>
          </p:nvSpPr>
          <p:spPr bwMode="auto">
            <a:xfrm>
              <a:off x="535" y="193"/>
              <a:ext cx="48" cy="49"/>
            </a:xfrm>
            <a:custGeom>
              <a:avLst/>
              <a:gdLst>
                <a:gd name="T0" fmla="*/ 8 w 48"/>
                <a:gd name="T1" fmla="*/ 0 h 49"/>
                <a:gd name="T2" fmla="*/ 48 w 48"/>
                <a:gd name="T3" fmla="*/ 39 h 49"/>
                <a:gd name="T4" fmla="*/ 33 w 48"/>
                <a:gd name="T5" fmla="*/ 49 h 49"/>
                <a:gd name="T6" fmla="*/ 0 w 48"/>
                <a:gd name="T7" fmla="*/ 7 h 49"/>
                <a:gd name="T8" fmla="*/ 8 w 48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8" y="0"/>
                  </a:moveTo>
                  <a:lnTo>
                    <a:pt x="48" y="39"/>
                  </a:lnTo>
                  <a:lnTo>
                    <a:pt x="33" y="49"/>
                  </a:lnTo>
                  <a:lnTo>
                    <a:pt x="0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1C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" name="Freeform 17"/>
          <p:cNvSpPr/>
          <p:nvPr>
            <p:custDataLst>
              <p:tags r:id="rId2"/>
            </p:custDataLst>
          </p:nvPr>
        </p:nvSpPr>
        <p:spPr bwMode="auto">
          <a:xfrm>
            <a:off x="5756645" y="2073486"/>
            <a:ext cx="245201" cy="128439"/>
          </a:xfrm>
          <a:custGeom>
            <a:avLst/>
            <a:gdLst>
              <a:gd name="T0" fmla="*/ 63 w 1269"/>
              <a:gd name="T1" fmla="*/ 513 h 666"/>
              <a:gd name="T2" fmla="*/ 326 w 1269"/>
              <a:gd name="T3" fmla="*/ 422 h 666"/>
              <a:gd name="T4" fmla="*/ 522 w 1269"/>
              <a:gd name="T5" fmla="*/ 637 h 666"/>
              <a:gd name="T6" fmla="*/ 757 w 1269"/>
              <a:gd name="T7" fmla="*/ 515 h 666"/>
              <a:gd name="T8" fmla="*/ 938 w 1269"/>
              <a:gd name="T9" fmla="*/ 553 h 666"/>
              <a:gd name="T10" fmla="*/ 1171 w 1269"/>
              <a:gd name="T11" fmla="*/ 490 h 666"/>
              <a:gd name="T12" fmla="*/ 1070 w 1269"/>
              <a:gd name="T13" fmla="*/ 318 h 666"/>
              <a:gd name="T14" fmla="*/ 1033 w 1269"/>
              <a:gd name="T15" fmla="*/ 33 h 666"/>
              <a:gd name="T16" fmla="*/ 756 w 1269"/>
              <a:gd name="T17" fmla="*/ 125 h 666"/>
              <a:gd name="T18" fmla="*/ 541 w 1269"/>
              <a:gd name="T19" fmla="*/ 18 h 666"/>
              <a:gd name="T20" fmla="*/ 384 w 1269"/>
              <a:gd name="T21" fmla="*/ 153 h 666"/>
              <a:gd name="T22" fmla="*/ 90 w 1269"/>
              <a:gd name="T23" fmla="*/ 153 h 666"/>
              <a:gd name="T24" fmla="*/ 90 w 1269"/>
              <a:gd name="T25" fmla="*/ 306 h 666"/>
              <a:gd name="T26" fmla="*/ 63 w 1269"/>
              <a:gd name="T27" fmla="*/ 513 h 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69" h="666">
                <a:moveTo>
                  <a:pt x="63" y="513"/>
                </a:moveTo>
                <a:cubicBezTo>
                  <a:pt x="144" y="609"/>
                  <a:pt x="258" y="464"/>
                  <a:pt x="326" y="422"/>
                </a:cubicBezTo>
                <a:cubicBezTo>
                  <a:pt x="340" y="517"/>
                  <a:pt x="431" y="603"/>
                  <a:pt x="522" y="637"/>
                </a:cubicBezTo>
                <a:cubicBezTo>
                  <a:pt x="600" y="666"/>
                  <a:pt x="771" y="634"/>
                  <a:pt x="757" y="515"/>
                </a:cubicBezTo>
                <a:cubicBezTo>
                  <a:pt x="811" y="509"/>
                  <a:pt x="880" y="548"/>
                  <a:pt x="938" y="553"/>
                </a:cubicBezTo>
                <a:cubicBezTo>
                  <a:pt x="1007" y="559"/>
                  <a:pt x="1117" y="543"/>
                  <a:pt x="1171" y="490"/>
                </a:cubicBezTo>
                <a:cubicBezTo>
                  <a:pt x="1269" y="392"/>
                  <a:pt x="1129" y="352"/>
                  <a:pt x="1070" y="318"/>
                </a:cubicBezTo>
                <a:cubicBezTo>
                  <a:pt x="1173" y="238"/>
                  <a:pt x="1151" y="80"/>
                  <a:pt x="1033" y="33"/>
                </a:cubicBezTo>
                <a:cubicBezTo>
                  <a:pt x="949" y="0"/>
                  <a:pt x="790" y="26"/>
                  <a:pt x="756" y="125"/>
                </a:cubicBezTo>
                <a:cubicBezTo>
                  <a:pt x="698" y="57"/>
                  <a:pt x="632" y="20"/>
                  <a:pt x="541" y="18"/>
                </a:cubicBezTo>
                <a:cubicBezTo>
                  <a:pt x="466" y="17"/>
                  <a:pt x="359" y="52"/>
                  <a:pt x="384" y="153"/>
                </a:cubicBezTo>
                <a:cubicBezTo>
                  <a:pt x="329" y="95"/>
                  <a:pt x="132" y="65"/>
                  <a:pt x="90" y="153"/>
                </a:cubicBezTo>
                <a:cubicBezTo>
                  <a:pt x="66" y="202"/>
                  <a:pt x="110" y="250"/>
                  <a:pt x="90" y="306"/>
                </a:cubicBezTo>
                <a:cubicBezTo>
                  <a:pt x="63" y="380"/>
                  <a:pt x="0" y="440"/>
                  <a:pt x="63" y="5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rgbClr val="DF89B7"/>
              </a:solidFill>
            </a:endParaRPr>
          </a:p>
        </p:txBody>
      </p:sp>
      <p:sp>
        <p:nvSpPr>
          <p:cNvPr id="12" name="Freeform 17"/>
          <p:cNvSpPr/>
          <p:nvPr>
            <p:custDataLst>
              <p:tags r:id="rId3"/>
            </p:custDataLst>
          </p:nvPr>
        </p:nvSpPr>
        <p:spPr bwMode="auto">
          <a:xfrm>
            <a:off x="6323237" y="1945047"/>
            <a:ext cx="245201" cy="128439"/>
          </a:xfrm>
          <a:custGeom>
            <a:avLst/>
            <a:gdLst>
              <a:gd name="T0" fmla="*/ 63 w 1269"/>
              <a:gd name="T1" fmla="*/ 513 h 666"/>
              <a:gd name="T2" fmla="*/ 326 w 1269"/>
              <a:gd name="T3" fmla="*/ 422 h 666"/>
              <a:gd name="T4" fmla="*/ 522 w 1269"/>
              <a:gd name="T5" fmla="*/ 637 h 666"/>
              <a:gd name="T6" fmla="*/ 757 w 1269"/>
              <a:gd name="T7" fmla="*/ 515 h 666"/>
              <a:gd name="T8" fmla="*/ 938 w 1269"/>
              <a:gd name="T9" fmla="*/ 553 h 666"/>
              <a:gd name="T10" fmla="*/ 1171 w 1269"/>
              <a:gd name="T11" fmla="*/ 490 h 666"/>
              <a:gd name="T12" fmla="*/ 1070 w 1269"/>
              <a:gd name="T13" fmla="*/ 318 h 666"/>
              <a:gd name="T14" fmla="*/ 1033 w 1269"/>
              <a:gd name="T15" fmla="*/ 33 h 666"/>
              <a:gd name="T16" fmla="*/ 756 w 1269"/>
              <a:gd name="T17" fmla="*/ 125 h 666"/>
              <a:gd name="T18" fmla="*/ 541 w 1269"/>
              <a:gd name="T19" fmla="*/ 18 h 666"/>
              <a:gd name="T20" fmla="*/ 384 w 1269"/>
              <a:gd name="T21" fmla="*/ 153 h 666"/>
              <a:gd name="T22" fmla="*/ 90 w 1269"/>
              <a:gd name="T23" fmla="*/ 153 h 666"/>
              <a:gd name="T24" fmla="*/ 90 w 1269"/>
              <a:gd name="T25" fmla="*/ 306 h 666"/>
              <a:gd name="T26" fmla="*/ 63 w 1269"/>
              <a:gd name="T27" fmla="*/ 513 h 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69" h="666">
                <a:moveTo>
                  <a:pt x="63" y="513"/>
                </a:moveTo>
                <a:cubicBezTo>
                  <a:pt x="144" y="609"/>
                  <a:pt x="258" y="464"/>
                  <a:pt x="326" y="422"/>
                </a:cubicBezTo>
                <a:cubicBezTo>
                  <a:pt x="340" y="517"/>
                  <a:pt x="431" y="603"/>
                  <a:pt x="522" y="637"/>
                </a:cubicBezTo>
                <a:cubicBezTo>
                  <a:pt x="600" y="666"/>
                  <a:pt x="771" y="634"/>
                  <a:pt x="757" y="515"/>
                </a:cubicBezTo>
                <a:cubicBezTo>
                  <a:pt x="811" y="509"/>
                  <a:pt x="880" y="548"/>
                  <a:pt x="938" y="553"/>
                </a:cubicBezTo>
                <a:cubicBezTo>
                  <a:pt x="1007" y="559"/>
                  <a:pt x="1117" y="543"/>
                  <a:pt x="1171" y="490"/>
                </a:cubicBezTo>
                <a:cubicBezTo>
                  <a:pt x="1269" y="392"/>
                  <a:pt x="1129" y="352"/>
                  <a:pt x="1070" y="318"/>
                </a:cubicBezTo>
                <a:cubicBezTo>
                  <a:pt x="1173" y="238"/>
                  <a:pt x="1151" y="80"/>
                  <a:pt x="1033" y="33"/>
                </a:cubicBezTo>
                <a:cubicBezTo>
                  <a:pt x="949" y="0"/>
                  <a:pt x="790" y="26"/>
                  <a:pt x="756" y="125"/>
                </a:cubicBezTo>
                <a:cubicBezTo>
                  <a:pt x="698" y="57"/>
                  <a:pt x="632" y="20"/>
                  <a:pt x="541" y="18"/>
                </a:cubicBezTo>
                <a:cubicBezTo>
                  <a:pt x="466" y="17"/>
                  <a:pt x="359" y="52"/>
                  <a:pt x="384" y="153"/>
                </a:cubicBezTo>
                <a:cubicBezTo>
                  <a:pt x="329" y="95"/>
                  <a:pt x="132" y="65"/>
                  <a:pt x="90" y="153"/>
                </a:cubicBezTo>
                <a:cubicBezTo>
                  <a:pt x="66" y="202"/>
                  <a:pt x="110" y="250"/>
                  <a:pt x="90" y="306"/>
                </a:cubicBezTo>
                <a:cubicBezTo>
                  <a:pt x="63" y="380"/>
                  <a:pt x="0" y="440"/>
                  <a:pt x="63" y="5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rgbClr val="DF89B7"/>
              </a:solidFill>
            </a:endParaRP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2021/9/2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7"/>
            </p:custDataLst>
          </p:nvPr>
        </p:nvSpPr>
        <p:spPr>
          <a:xfrm>
            <a:off x="4905376" y="1986937"/>
            <a:ext cx="4048748" cy="691515"/>
          </a:xfrm>
        </p:spPr>
        <p:txBody>
          <a:bodyPr lIns="67500" tIns="35100" rIns="67500" bIns="0" anchor="b" anchorCtr="0">
            <a:normAutofit/>
          </a:bodyPr>
          <a:lstStyle>
            <a:lvl1pPr algn="ctr">
              <a:defRPr sz="3600" spc="450" baseline="0">
                <a:solidFill>
                  <a:schemeClr val="tx1">
                    <a:lumMod val="85000"/>
                    <a:lumOff val="15000"/>
                  </a:schemeClr>
                </a:solidFill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8"/>
            </p:custDataLst>
          </p:nvPr>
        </p:nvSpPr>
        <p:spPr>
          <a:xfrm>
            <a:off x="4905376" y="2711291"/>
            <a:ext cx="4048601" cy="463868"/>
          </a:xfrm>
        </p:spPr>
        <p:txBody>
          <a:bodyPr lIns="67500" tIns="0" rIns="67500" bIns="351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幼圆" panose="02010509060101010101" pitchFamily="49" charset="-122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9"/>
            </p:custDataLst>
          </p:nvPr>
        </p:nvSpPr>
        <p:spPr>
          <a:xfrm>
            <a:off x="5323788" y="3219353"/>
            <a:ext cx="1620000" cy="432000"/>
          </a:xfrm>
        </p:spPr>
        <p:txBody>
          <a:bodyPr lIns="67500" tIns="35100" rIns="67500" bIns="35100">
            <a:normAutofit/>
          </a:bodyPr>
          <a:lstStyle>
            <a:lvl1pPr marL="0" indent="0" algn="r">
              <a:buNone/>
              <a:defRPr sz="1500"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  <p:sp>
        <p:nvSpPr>
          <p:cNvPr id="30" name="文本占位符 29"/>
          <p:cNvSpPr>
            <a:spLocks noGrp="1"/>
          </p:cNvSpPr>
          <p:nvPr>
            <p:ph type="body" sz="quarter" idx="14" hasCustomPrompt="1"/>
            <p:custDataLst>
              <p:tags r:id="rId10"/>
            </p:custDataLst>
          </p:nvPr>
        </p:nvSpPr>
        <p:spPr>
          <a:xfrm>
            <a:off x="6950931" y="3219353"/>
            <a:ext cx="1620000" cy="432000"/>
          </a:xfrm>
        </p:spPr>
        <p:txBody>
          <a:bodyPr lIns="67500" tIns="35100" rIns="67500" bIns="35100">
            <a:normAutofit/>
          </a:bodyPr>
          <a:lstStyle>
            <a:lvl1pPr marL="0" indent="0">
              <a:buNone/>
              <a:defRPr sz="1500"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282" y="1634992"/>
            <a:ext cx="829128" cy="5060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382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471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189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26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1502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0887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9401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6150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7549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693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67628" tIns="35243" rIns="67628" bIns="35243" rtlCol="0" anchor="t" anchorCtr="0">
            <a:norm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714382"/>
            <a:ext cx="8139178" cy="4041680"/>
          </a:xfrm>
        </p:spPr>
        <p:txBody>
          <a:bodyPr vert="horz" lIns="67628" tIns="35243" rIns="67628" bIns="35243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8490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863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1"/>
            </p:custDataLst>
          </p:nvPr>
        </p:nvGrpSpPr>
        <p:grpSpPr>
          <a:xfrm>
            <a:off x="1816837" y="505079"/>
            <a:ext cx="5939468" cy="3379571"/>
            <a:chOff x="2422450" y="673438"/>
            <a:chExt cx="7919290" cy="4506095"/>
          </a:xfrm>
        </p:grpSpPr>
        <p:sp>
          <p:nvSpPr>
            <p:cNvPr id="8" name="矩形 7"/>
            <p:cNvSpPr/>
            <p:nvPr>
              <p:custDataLst>
                <p:tags r:id="rId7"/>
              </p:custDataLst>
            </p:nvPr>
          </p:nvSpPr>
          <p:spPr>
            <a:xfrm>
              <a:off x="2422450" y="1678466"/>
              <a:ext cx="7347099" cy="35010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>
              <p:custDataLst>
                <p:tags r:id="rId8"/>
              </p:custDataLst>
            </p:nvPr>
          </p:nvSpPr>
          <p:spPr>
            <a:xfrm>
              <a:off x="2879651" y="1997525"/>
              <a:ext cx="6432697" cy="2862949"/>
            </a:xfrm>
            <a:prstGeom prst="rect">
              <a:avLst/>
            </a:prstGeom>
            <a:noFill/>
            <a:ln w="50800" cap="rnd">
              <a:solidFill>
                <a:schemeClr val="tx2"/>
              </a:solidFill>
              <a:prstDash val="dash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0" name="图片 9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 rotWithShape="1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522670" y="673438"/>
              <a:ext cx="3819070" cy="4230962"/>
            </a:xfrm>
            <a:prstGeom prst="rect">
              <a:avLst/>
            </a:prstGeom>
          </p:spPr>
        </p:pic>
      </p:grp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2938083" y="2196830"/>
            <a:ext cx="3267834" cy="505854"/>
          </a:xfrm>
        </p:spPr>
        <p:txBody>
          <a:bodyPr lIns="67500" tIns="35100" rIns="67500" bIns="0" anchor="b" anchorCtr="0">
            <a:normAutofit/>
          </a:bodyPr>
          <a:lstStyle>
            <a:lvl1pPr>
              <a:defRPr sz="2700" u="none" strike="noStrike" kern="1200" cap="none" spc="225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6"/>
            </p:custDataLst>
          </p:nvPr>
        </p:nvSpPr>
        <p:spPr>
          <a:xfrm>
            <a:off x="2938083" y="2730579"/>
            <a:ext cx="3267834" cy="698687"/>
          </a:xfrm>
        </p:spPr>
        <p:txBody>
          <a:bodyPr lIns="67500" tIns="0" rIns="67500" bIns="351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67628" tIns="35243" rIns="67628" bIns="35243" rtlCol="0" anchor="t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7" y="714382"/>
            <a:ext cx="3962432" cy="4041680"/>
          </a:xfrm>
        </p:spPr>
        <p:txBody>
          <a:bodyPr vert="horz" lIns="67628" tIns="35243" rIns="67628" bIns="35243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714382"/>
            <a:ext cx="3962432" cy="4041680"/>
          </a:xfrm>
        </p:spPr>
        <p:txBody>
          <a:bodyPr lIns="67628" tIns="35243" rIns="67628" bIns="35243">
            <a:normAutofit/>
          </a:bodyPr>
          <a:lstStyle>
            <a:lvl1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2021/9/2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67628" tIns="35243" rIns="67628" bIns="35243" rtlCol="0" anchor="t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02447" y="714382"/>
            <a:ext cx="3962432" cy="285752"/>
          </a:xfrm>
        </p:spPr>
        <p:txBody>
          <a:bodyPr lIns="67628" tIns="35243" rIns="67628" bIns="35243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67628" tIns="35243" rIns="67628" bIns="35243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2" y="714382"/>
            <a:ext cx="3962432" cy="285752"/>
          </a:xfrm>
        </p:spPr>
        <p:txBody>
          <a:bodyPr vert="horz" lIns="67628" tIns="35243" rIns="67628" bIns="35243" rtlCol="0" anchor="t" anchorCtr="0">
            <a:norm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2" y="1054894"/>
            <a:ext cx="3962432" cy="3701064"/>
          </a:xfrm>
        </p:spPr>
        <p:txBody>
          <a:bodyPr vert="horz" lIns="67628" tIns="35243" rIns="67628" bIns="35243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2021/9/2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1"/>
            </p:custDataLst>
          </p:nvPr>
        </p:nvGrpSpPr>
        <p:grpSpPr>
          <a:xfrm>
            <a:off x="581025" y="-167640"/>
            <a:ext cx="8490585" cy="4853940"/>
            <a:chOff x="774700" y="-223520"/>
            <a:chExt cx="11320780" cy="6471920"/>
          </a:xfrm>
        </p:grpSpPr>
        <p:sp>
          <p:nvSpPr>
            <p:cNvPr id="7" name="矩形 6"/>
            <p:cNvSpPr/>
            <p:nvPr>
              <p:custDataLst>
                <p:tags r:id="rId6"/>
              </p:custDataLst>
            </p:nvPr>
          </p:nvSpPr>
          <p:spPr>
            <a:xfrm>
              <a:off x="774700" y="609600"/>
              <a:ext cx="10642600" cy="56388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601736" y="-223520"/>
              <a:ext cx="4493744" cy="4978400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67628" tIns="35243" rIns="67628" bIns="35243" rtlCol="0" anchor="t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2021/9/2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67628" tIns="35243" rIns="67628" bIns="35243" rtlCol="0" anchor="t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502447" y="714382"/>
            <a:ext cx="3962432" cy="4041680"/>
          </a:xfrm>
        </p:spPr>
        <p:txBody>
          <a:bodyPr vert="horz" lIns="67628" tIns="35243" rIns="67628" bIns="35243" rtlCol="0">
            <a:norm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79194" y="714382"/>
            <a:ext cx="3962432" cy="4041680"/>
          </a:xfrm>
        </p:spPr>
        <p:txBody>
          <a:bodyPr vert="horz" lIns="67628" tIns="35243" rIns="67628" bIns="35243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pPr/>
              <a:t>2021/9/2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67628" tIns="35243" rIns="67628" bIns="35243" rtlCol="0" anchor="ctr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 lIns="67628" tIns="35243" rIns="67628" bIns="35243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5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76200" tIns="28575" rIns="57150" bIns="28575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502412" y="714382"/>
            <a:ext cx="8139178" cy="404168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144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9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4986058" y="2204779"/>
            <a:ext cx="4048748" cy="691515"/>
          </a:xfrm>
        </p:spPr>
        <p:txBody>
          <a:bodyPr>
            <a:noAutofit/>
          </a:bodyPr>
          <a:lstStyle/>
          <a:p>
            <a:r>
              <a:rPr lang="en-US" altLang="zh-CN" sz="4500" dirty="0"/>
              <a:t>8*</a:t>
            </a:r>
            <a:r>
              <a:rPr lang="zh-CN" altLang="en-US" sz="4500" dirty="0"/>
              <a:t>蝴蝶的家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5575401" y="3038334"/>
            <a:ext cx="3021330" cy="463868"/>
          </a:xfrm>
        </p:spPr>
        <p:txBody>
          <a:bodyPr/>
          <a:lstStyle/>
          <a:p>
            <a:pPr algn="r"/>
            <a:r>
              <a:rPr lang="zh-CN" altLang="en-US" dirty="0"/>
              <a:t>燕志俊</a:t>
            </a:r>
          </a:p>
        </p:txBody>
      </p:sp>
      <p:sp>
        <p:nvSpPr>
          <p:cNvPr id="4" name="矩形 3"/>
          <p:cNvSpPr/>
          <p:nvPr/>
        </p:nvSpPr>
        <p:spPr>
          <a:xfrm>
            <a:off x="6551390" y="4313309"/>
            <a:ext cx="867865" cy="30546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5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5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5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2457" y="722443"/>
            <a:ext cx="7139940" cy="4041458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400" dirty="0">
                <a:latin typeface="方正康体简体" panose="03000509000000000000" charset="-122"/>
                <a:ea typeface="方正康体简体" panose="03000509000000000000" charset="-122"/>
                <a:cs typeface="方正康体简体" panose="03000509000000000000" charset="-122"/>
              </a:rPr>
              <a:t>3.课文中作者都猜想蝴蝶的家在哪里?这些猜想有什么作用?</a:t>
            </a:r>
          </a:p>
          <a:p>
            <a:pPr marL="0" indent="0">
              <a:buNone/>
            </a:pPr>
            <a:r>
              <a:rPr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答：</a:t>
            </a:r>
            <a:r>
              <a:rPr lang="en-US" altLang="zh-CN"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作者猜想蝴蝶的家在屋宇、麦田、树林、花园、石头下、树叶下,但是都一次次的否定了</a:t>
            </a:r>
            <a:r>
              <a:rPr lang="zh-CN" altLang="en-US"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。</a:t>
            </a:r>
            <a:r>
              <a:rPr lang="en-US" altLang="zh-CN"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通过猜想增</a:t>
            </a:r>
            <a:r>
              <a:rPr lang="zh-CN" altLang="en-US"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强</a:t>
            </a:r>
            <a:r>
              <a:rPr lang="en-US" altLang="zh-CN"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了作者对蝴蝶的担忧和关爱。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82016" y="714375"/>
            <a:ext cx="7148036" cy="4041458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400" dirty="0">
                <a:latin typeface="方正康体简体" panose="03000509000000000000" charset="-122"/>
                <a:ea typeface="方正康体简体" panose="03000509000000000000" charset="-122"/>
                <a:cs typeface="方正康体简体" panose="03000509000000000000" charset="-122"/>
              </a:rPr>
              <a:t>4.通过课文,你觉得作者是怎样的人呢?</a:t>
            </a:r>
          </a:p>
          <a:p>
            <a:pPr marL="0" indent="0">
              <a:buNone/>
            </a:pPr>
            <a:endParaRPr sz="2400" dirty="0">
              <a:solidFill>
                <a:srgbClr val="FFC000"/>
              </a:solidFill>
              <a:latin typeface="方正中倩简体" panose="03000509000000000000" charset="-122"/>
              <a:ea typeface="方正中倩简体" panose="03000509000000000000" charset="-122"/>
            </a:endParaRPr>
          </a:p>
          <a:p>
            <a:pPr marL="0" indent="0">
              <a:buNone/>
            </a:pPr>
            <a:r>
              <a:rPr sz="24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</a:rPr>
              <a:t>答：</a:t>
            </a:r>
            <a:r>
              <a:rPr lang="en-US" altLang="zh-CN" sz="24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</a:rPr>
              <a:t>通过作者对蝴蝶的家的寻找说明作者是一个仔细观察的人。通过作者对蝴蝶的担忧说明作者是一个有爱心、爱护小动物的人。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                                       </a:t>
            </a:r>
            <a:r>
              <a:rPr lang="zh-CN" altLang="en-US" sz="2100" dirty="0"/>
              <a:t>自然环境恶劣：</a:t>
            </a:r>
            <a:r>
              <a:rPr sz="2100" dirty="0"/>
              <a:t>担忧蝴蝶</a:t>
            </a:r>
          </a:p>
          <a:p>
            <a:pPr marL="0" indent="0">
              <a:buNone/>
            </a:pPr>
            <a:r>
              <a:rPr sz="2100" dirty="0"/>
              <a:t>                                  </a:t>
            </a:r>
            <a:r>
              <a:rPr lang="en-US" altLang="zh-CN" sz="2100" dirty="0"/>
              <a:t>                    </a:t>
            </a:r>
            <a:r>
              <a:rPr sz="2100" dirty="0"/>
              <a:t>屋宇</a:t>
            </a:r>
          </a:p>
          <a:p>
            <a:pPr marL="0" indent="0">
              <a:buNone/>
            </a:pPr>
            <a:r>
              <a:rPr sz="2100" dirty="0"/>
              <a:t>                                                      麦田</a:t>
            </a:r>
          </a:p>
          <a:p>
            <a:pPr marL="0" indent="0">
              <a:buNone/>
            </a:pPr>
            <a:r>
              <a:rPr sz="2100" dirty="0"/>
              <a:t>蝴蝶的家            寻找蝴蝶的家          树林</a:t>
            </a:r>
          </a:p>
          <a:p>
            <a:pPr marL="0" indent="0">
              <a:buNone/>
            </a:pPr>
            <a:r>
              <a:rPr sz="2100" dirty="0"/>
              <a:t>                                                      花园</a:t>
            </a:r>
          </a:p>
          <a:p>
            <a:pPr marL="0" indent="0">
              <a:buNone/>
            </a:pPr>
            <a:r>
              <a:rPr sz="2100" dirty="0"/>
              <a:t>                                                      桥下</a:t>
            </a:r>
          </a:p>
          <a:p>
            <a:pPr marL="0" indent="0">
              <a:buNone/>
            </a:pPr>
            <a:endParaRPr sz="2100" dirty="0"/>
          </a:p>
        </p:txBody>
      </p:sp>
      <p:sp>
        <p:nvSpPr>
          <p:cNvPr id="5" name="左大括号 4"/>
          <p:cNvSpPr/>
          <p:nvPr/>
        </p:nvSpPr>
        <p:spPr bwMode="auto">
          <a:xfrm>
            <a:off x="2128305" y="900683"/>
            <a:ext cx="100013" cy="2407444"/>
          </a:xfrm>
          <a:prstGeom prst="leftBrace">
            <a:avLst>
              <a:gd name="adj1" fmla="val 253753"/>
              <a:gd name="adj2" fmla="val 50000"/>
            </a:avLst>
          </a:prstGeom>
          <a:solidFill>
            <a:schemeClr val="accent1"/>
          </a:solidFill>
          <a:ln w="28575">
            <a:solidFill>
              <a:srgbClr val="00B0F0"/>
            </a:solidFill>
            <a:round/>
          </a:ln>
        </p:spPr>
        <p:txBody>
          <a:bodyPr lIns="68580" tIns="34290" rIns="68580" bIns="34290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4" name="左大括号 3"/>
          <p:cNvSpPr/>
          <p:nvPr/>
        </p:nvSpPr>
        <p:spPr bwMode="auto">
          <a:xfrm>
            <a:off x="4786313" y="1434465"/>
            <a:ext cx="74771" cy="2118360"/>
          </a:xfrm>
          <a:prstGeom prst="leftBrace">
            <a:avLst>
              <a:gd name="adj1" fmla="val 253753"/>
              <a:gd name="adj2" fmla="val 50000"/>
            </a:avLst>
          </a:prstGeom>
          <a:solidFill>
            <a:schemeClr val="accent1"/>
          </a:solidFill>
          <a:ln w="28575">
            <a:solidFill>
              <a:srgbClr val="00B0F0"/>
            </a:solidFill>
            <a:round/>
          </a:ln>
        </p:spPr>
        <p:txBody>
          <a:bodyPr lIns="68580" tIns="34290" rIns="68580" bIns="34290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4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36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拓展延伸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44" y="1177291"/>
            <a:ext cx="8139113" cy="3305651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3000" dirty="0">
                <a:latin typeface="方正中倩简体" panose="03000509000000000000" charset="-122"/>
                <a:ea typeface="方正中倩简体" panose="03000509000000000000" charset="-122"/>
              </a:rPr>
              <a:t>  </a:t>
            </a:r>
            <a:r>
              <a:rPr lang="zh-CN" altLang="en-US" sz="3000" dirty="0">
                <a:latin typeface="方正中倩简体" panose="03000509000000000000" charset="-122"/>
                <a:ea typeface="方正中倩简体" panose="03000509000000000000" charset="-122"/>
              </a:rPr>
              <a:t>儿童急走追黄蝶，飞入菜花无处寻。</a:t>
            </a:r>
            <a:endParaRPr lang="zh-CN" altLang="en-US" sz="3000" dirty="0"/>
          </a:p>
          <a:p>
            <a:pPr marL="0" indent="0">
              <a:buNone/>
            </a:pPr>
            <a:endParaRPr lang="en-US" altLang="zh-CN" sz="3000" dirty="0"/>
          </a:p>
          <a:p>
            <a:pPr marL="0" indent="0" algn="r">
              <a:buNone/>
            </a:pPr>
            <a:r>
              <a:rPr lang="en-US" altLang="zh-CN" sz="3000" dirty="0"/>
              <a:t>——</a:t>
            </a:r>
            <a:r>
              <a:rPr lang="zh-CN" altLang="en-US" sz="3000" dirty="0"/>
              <a:t>杨万里</a:t>
            </a:r>
            <a:r>
              <a:rPr sz="3000" dirty="0"/>
              <a:t>《宿新市徐公店》</a:t>
            </a:r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zh-CN" altLang="en-US" sz="33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方正康体简体" panose="03000509000000000000" charset="-122"/>
                <a:ea typeface="方正康体简体" panose="03000509000000000000" charset="-122"/>
              </a:rPr>
              <a:t>随堂演练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44" y="805339"/>
            <a:ext cx="8139113" cy="3950494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1500" dirty="0">
                <a:latin typeface="方正中倩简体" panose="03000509000000000000" charset="-122"/>
                <a:ea typeface="方正中倩简体" panose="03000509000000000000" charset="-122"/>
              </a:rPr>
              <a:t>一、巧写同音字。</a:t>
            </a:r>
            <a:endParaRPr lang="zh-CN" altLang="en-US" sz="1500" dirty="0"/>
          </a:p>
          <a:p>
            <a:pPr marL="0" indent="0">
              <a:buNone/>
            </a:pPr>
            <a:r>
              <a:rPr lang="en-US" altLang="zh-CN" sz="1500" dirty="0"/>
              <a:t> </a:t>
            </a:r>
            <a:r>
              <a:rPr lang="en-US" altLang="zh-CN" sz="1500" dirty="0">
                <a:solidFill>
                  <a:srgbClr val="C00000"/>
                </a:solidFill>
              </a:rPr>
              <a:t>hàn      </a:t>
            </a:r>
            <a:r>
              <a:rPr sz="1500" dirty="0">
                <a:solidFill>
                  <a:srgbClr val="C00000"/>
                </a:solidFill>
              </a:rPr>
              <a:t>干（旱）     （捍）卫          震（撼）       （焊）接</a:t>
            </a:r>
          </a:p>
          <a:p>
            <a:pPr marL="0" indent="0">
              <a:buNone/>
            </a:pPr>
            <a:r>
              <a:rPr lang="en-US" altLang="zh-CN" sz="1500" dirty="0">
                <a:solidFill>
                  <a:srgbClr val="C00000"/>
                </a:solidFill>
              </a:rPr>
              <a:t>                     </a:t>
            </a:r>
          </a:p>
          <a:p>
            <a:pPr marL="0" indent="0">
              <a:buNone/>
            </a:pPr>
            <a:r>
              <a:rPr lang="en-US" altLang="zh-CN" sz="1500" dirty="0">
                <a:solidFill>
                  <a:srgbClr val="C00000"/>
                </a:solidFill>
              </a:rPr>
              <a:t>xuān    </a:t>
            </a:r>
            <a:r>
              <a:rPr sz="1500" dirty="0">
                <a:solidFill>
                  <a:srgbClr val="C00000"/>
                </a:solidFill>
              </a:rPr>
              <a:t>（宣）传      （喧）嚷          寒（暄）       （轩）昂</a:t>
            </a:r>
          </a:p>
          <a:p>
            <a:pPr marL="0" indent="0">
              <a:buNone/>
            </a:pPr>
            <a:r>
              <a:rPr lang="en-US" altLang="zh-CN" sz="1500" dirty="0">
                <a:solidFill>
                  <a:srgbClr val="C00000"/>
                </a:solidFill>
              </a:rPr>
              <a:t>                        </a:t>
            </a:r>
          </a:p>
          <a:p>
            <a:pPr marL="0" indent="0">
              <a:buNone/>
            </a:pPr>
            <a:r>
              <a:rPr lang="en-US" altLang="zh-CN" sz="1500" dirty="0">
                <a:solidFill>
                  <a:srgbClr val="C00000"/>
                </a:solidFill>
              </a:rPr>
              <a:t>yán       </a:t>
            </a:r>
            <a:r>
              <a:rPr sz="1500" dirty="0">
                <a:solidFill>
                  <a:srgbClr val="C00000"/>
                </a:solidFill>
              </a:rPr>
              <a:t>攀（岩）      （严）厉           屋（檐）       钻（研）</a:t>
            </a:r>
          </a:p>
          <a:p>
            <a:pPr marL="0" indent="0">
              <a:buNone/>
            </a:pPr>
            <a:r>
              <a:rPr sz="1500" dirty="0">
                <a:latin typeface="方正中倩简体" panose="03000509000000000000" charset="-122"/>
                <a:ea typeface="方正中倩简体" panose="03000509000000000000" charset="-122"/>
              </a:rPr>
              <a:t>二、写出下列词语的近义词。</a:t>
            </a:r>
            <a:endParaRPr sz="1500" dirty="0"/>
          </a:p>
          <a:p>
            <a:pPr marL="0" indent="0">
              <a:buNone/>
            </a:pPr>
            <a:r>
              <a:rPr sz="1500" dirty="0">
                <a:solidFill>
                  <a:srgbClr val="C00000"/>
                </a:solidFill>
              </a:rPr>
              <a:t>喧嚷</a:t>
            </a:r>
            <a:r>
              <a:rPr lang="en-US" altLang="zh-CN" sz="1500" dirty="0">
                <a:solidFill>
                  <a:srgbClr val="C00000"/>
                </a:solidFill>
              </a:rPr>
              <a:t>——</a:t>
            </a:r>
            <a:r>
              <a:rPr sz="1500" dirty="0">
                <a:solidFill>
                  <a:srgbClr val="C00000"/>
                </a:solidFill>
              </a:rPr>
              <a:t>（喧哗）        斑斓</a:t>
            </a:r>
            <a:r>
              <a:rPr lang="en-US" altLang="zh-CN" sz="1500" dirty="0">
                <a:solidFill>
                  <a:srgbClr val="C00000"/>
                </a:solidFill>
              </a:rPr>
              <a:t>——</a:t>
            </a:r>
            <a:r>
              <a:rPr sz="1500" dirty="0">
                <a:solidFill>
                  <a:srgbClr val="C00000"/>
                </a:solidFill>
              </a:rPr>
              <a:t>（鲜艳）            猛烈</a:t>
            </a:r>
            <a:r>
              <a:rPr lang="en-US" altLang="zh-CN" sz="1500" dirty="0">
                <a:solidFill>
                  <a:srgbClr val="C00000"/>
                </a:solidFill>
              </a:rPr>
              <a:t>——</a:t>
            </a:r>
            <a:r>
              <a:rPr sz="1500" dirty="0">
                <a:solidFill>
                  <a:srgbClr val="C00000"/>
                </a:solidFill>
              </a:rPr>
              <a:t>（强烈）</a:t>
            </a:r>
          </a:p>
          <a:p>
            <a:pPr marL="0" indent="0">
              <a:buNone/>
            </a:pPr>
            <a:r>
              <a:rPr sz="1500" dirty="0">
                <a:solidFill>
                  <a:srgbClr val="C00000"/>
                </a:solidFill>
              </a:rPr>
              <a:t>柔弱</a:t>
            </a:r>
            <a:r>
              <a:rPr lang="en-US" altLang="zh-CN" sz="1500" dirty="0">
                <a:solidFill>
                  <a:srgbClr val="C00000"/>
                </a:solidFill>
              </a:rPr>
              <a:t>——</a:t>
            </a:r>
            <a:r>
              <a:rPr sz="1500" dirty="0">
                <a:solidFill>
                  <a:srgbClr val="C00000"/>
                </a:solidFill>
              </a:rPr>
              <a:t>（羸弱）        轻盈</a:t>
            </a:r>
            <a:r>
              <a:rPr lang="en-US" altLang="zh-CN" sz="1500" dirty="0">
                <a:solidFill>
                  <a:srgbClr val="C00000"/>
                </a:solidFill>
              </a:rPr>
              <a:t>——</a:t>
            </a:r>
            <a:r>
              <a:rPr sz="1500" dirty="0">
                <a:solidFill>
                  <a:srgbClr val="C00000"/>
                </a:solidFill>
              </a:rPr>
              <a:t>（轻巧）            躲避</a:t>
            </a:r>
            <a:r>
              <a:rPr lang="en-US" altLang="zh-CN" sz="1500" dirty="0">
                <a:solidFill>
                  <a:srgbClr val="C00000"/>
                </a:solidFill>
              </a:rPr>
              <a:t>——</a:t>
            </a:r>
            <a:r>
              <a:rPr sz="1500" dirty="0">
                <a:solidFill>
                  <a:srgbClr val="C00000"/>
                </a:solidFill>
              </a:rPr>
              <a:t>（躲藏）</a:t>
            </a:r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367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zh-CN" altLang="en-US" sz="30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作者简介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44" y="888207"/>
            <a:ext cx="4344353" cy="3412163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400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燕志俊(1907</a:t>
            </a:r>
            <a:r>
              <a:rPr lang="en-US" altLang="zh-CN" sz="2400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—</a:t>
            </a:r>
            <a:r>
              <a:rPr lang="zh-CN" altLang="en-US" sz="2400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1982)，又名燕遇明，山东省文学艺术界联合会副主席、著名作家。代表作品有：中篇小说《苦女翻身记》；长诗《枯树开花》；短诗《山乡女儿》和《碧叶集》等。</a:t>
            </a:r>
          </a:p>
        </p:txBody>
      </p:sp>
      <p:pic>
        <p:nvPicPr>
          <p:cNvPr id="4" name="图片 3" descr="燕志俊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5001" y="771525"/>
            <a:ext cx="2571750" cy="3600450"/>
          </a:xfrm>
          <a:prstGeom prst="teardrop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zh-CN" altLang="en-US" sz="33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我爱学字词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44" y="1483042"/>
            <a:ext cx="8139113" cy="322073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CN" sz="3600" dirty="0">
                <a:latin typeface="+mn-ea"/>
                <a:ea typeface="+mn-ea"/>
              </a:rPr>
              <a:t>     </a:t>
            </a:r>
            <a:r>
              <a:rPr lang="en-US" altLang="zh-CN" sz="2900" dirty="0">
                <a:latin typeface="+mn-ea"/>
                <a:ea typeface="+mn-ea"/>
              </a:rPr>
              <a:t>bì                       hàn              xuān</a:t>
            </a:r>
            <a:endParaRPr lang="zh-CN" altLang="en-US" sz="2900" dirty="0">
              <a:latin typeface="+mn-ea"/>
              <a:ea typeface="+mn-ea"/>
            </a:endParaRPr>
          </a:p>
          <a:p>
            <a:pPr marL="0" indent="0">
              <a:buNone/>
            </a:pPr>
            <a:r>
              <a:rPr lang="zh-CN" altLang="en-US" sz="4100" dirty="0"/>
              <a:t>躲 避   </a:t>
            </a:r>
            <a:r>
              <a:rPr lang="en-US" altLang="zh-CN" sz="4100" dirty="0"/>
              <a:t>		</a:t>
            </a:r>
            <a:r>
              <a:rPr lang="zh-CN" altLang="en-US" sz="4100" dirty="0"/>
              <a:t>   震 撼    </a:t>
            </a:r>
            <a:r>
              <a:rPr lang="en-US" altLang="zh-CN" sz="4100" dirty="0"/>
              <a:t>	</a:t>
            </a:r>
            <a:r>
              <a:rPr lang="zh-CN" altLang="en-US" sz="4100" dirty="0"/>
              <a:t>    喧 闹        </a:t>
            </a:r>
            <a:endParaRPr lang="en-US" altLang="zh-CN" sz="4100" dirty="0"/>
          </a:p>
          <a:p>
            <a:pPr marL="0" indent="0">
              <a:buNone/>
            </a:pPr>
            <a:r>
              <a:rPr lang="en-US" altLang="zh-CN" sz="4100" dirty="0">
                <a:latin typeface="+mn-ea"/>
                <a:ea typeface="+mn-ea"/>
              </a:rPr>
              <a:t>   </a:t>
            </a:r>
            <a:r>
              <a:rPr lang="en-US" altLang="zh-CN" sz="2900" dirty="0">
                <a:latin typeface="+mn-ea"/>
                <a:ea typeface="+mn-ea"/>
              </a:rPr>
              <a:t>qiǎo                      yán</a:t>
            </a:r>
          </a:p>
          <a:p>
            <a:pPr marL="0" indent="0">
              <a:buNone/>
            </a:pPr>
            <a:r>
              <a:rPr lang="zh-CN" altLang="en-US" sz="4100" dirty="0"/>
              <a:t>家雀       </a:t>
            </a:r>
            <a:r>
              <a:rPr lang="en-US" altLang="zh-CN" sz="4100" dirty="0"/>
              <a:t>	       </a:t>
            </a:r>
            <a:r>
              <a:rPr lang="zh-CN" altLang="en-US" sz="4100" dirty="0"/>
              <a:t> 屋 檐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80794" y="407142"/>
            <a:ext cx="2322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4EA"/>
                </a:solidFill>
              </a:rPr>
              <a:t>https://www.ypppt.com/</a:t>
            </a:r>
            <a:endParaRPr lang="zh-CN" altLang="en-US" dirty="0">
              <a:solidFill>
                <a:srgbClr val="FFF4EA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zh-CN" altLang="en-US" sz="33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词语解释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51974" y="1177290"/>
            <a:ext cx="8139113" cy="2858929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700" dirty="0">
                <a:solidFill>
                  <a:schemeClr val="accent5">
                    <a:lumMod val="50000"/>
                  </a:schemeClr>
                </a:solidFill>
              </a:rPr>
              <a:t>震撼</a:t>
            </a:r>
            <a:r>
              <a:rPr lang="zh-CN" altLang="en-US" sz="2700" dirty="0">
                <a:solidFill>
                  <a:srgbClr val="C00000"/>
                </a:solidFill>
              </a:rPr>
              <a:t>       指心理受到强烈冲击；使猛烈震动。</a:t>
            </a:r>
          </a:p>
          <a:p>
            <a:pPr marL="0" indent="0">
              <a:buNone/>
            </a:pPr>
            <a:r>
              <a:rPr lang="zh-CN" altLang="en-US" sz="2700" dirty="0">
                <a:solidFill>
                  <a:schemeClr val="accent5">
                    <a:lumMod val="50000"/>
                  </a:schemeClr>
                </a:solidFill>
              </a:rPr>
              <a:t>喧嚷</a:t>
            </a:r>
            <a:r>
              <a:rPr lang="zh-CN" altLang="en-US" sz="2700" dirty="0">
                <a:solidFill>
                  <a:srgbClr val="C00000"/>
                </a:solidFill>
              </a:rPr>
              <a:t>       许多人喧哗，大声吵闹。</a:t>
            </a:r>
          </a:p>
          <a:p>
            <a:pPr marL="0" indent="0">
              <a:buNone/>
            </a:pPr>
            <a:r>
              <a:rPr lang="zh-CN" altLang="en-US" sz="2700" dirty="0">
                <a:solidFill>
                  <a:schemeClr val="accent5">
                    <a:lumMod val="50000"/>
                  </a:schemeClr>
                </a:solidFill>
              </a:rPr>
              <a:t>斑斓</a:t>
            </a:r>
            <a:r>
              <a:rPr lang="zh-CN" altLang="en-US" sz="2700" dirty="0">
                <a:solidFill>
                  <a:srgbClr val="C00000"/>
                </a:solidFill>
              </a:rPr>
              <a:t>       色彩灿烂绚丽的样子，非常灿烂多彩。又</a:t>
            </a:r>
          </a:p>
          <a:p>
            <a:pPr marL="0" indent="0">
              <a:buNone/>
            </a:pPr>
            <a:r>
              <a:rPr lang="zh-CN" altLang="en-US" sz="2700" dirty="0">
                <a:solidFill>
                  <a:srgbClr val="C00000"/>
                </a:solidFill>
              </a:rPr>
              <a:t>              指生活多姿多彩。</a:t>
            </a:r>
          </a:p>
          <a:p>
            <a:pPr marL="0" indent="0">
              <a:buNone/>
            </a:pPr>
            <a:endParaRPr lang="zh-CN" altLang="en-US" sz="2700" dirty="0">
              <a:solidFill>
                <a:srgbClr val="C00000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zh-CN" altLang="en-US" sz="30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帮你学课文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44" y="1251109"/>
            <a:ext cx="8139113" cy="3504724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700" dirty="0">
                <a:latin typeface="方正康体简体" panose="03000509000000000000" charset="-122"/>
                <a:ea typeface="方正康体简体" panose="03000509000000000000" charset="-122"/>
              </a:rPr>
              <a:t>快速浏览课文，边读边想一想：</a:t>
            </a:r>
            <a:endParaRPr lang="zh-CN" altLang="en-US" sz="2700" dirty="0"/>
          </a:p>
          <a:p>
            <a:pPr marL="0" indent="0">
              <a:buNone/>
            </a:pPr>
            <a:r>
              <a:rPr lang="en-US" altLang="zh-CN" sz="27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1.</a:t>
            </a:r>
            <a:r>
              <a:rPr sz="27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蝴蝶的家在哪儿呢？</a:t>
            </a:r>
          </a:p>
          <a:p>
            <a:pPr marL="0" indent="0">
              <a:buNone/>
            </a:pPr>
            <a:r>
              <a:rPr lang="en-US" altLang="zh-CN" sz="27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2.</a:t>
            </a:r>
            <a:r>
              <a:rPr sz="27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作者为什么这么着急知道蝴蝶的家在哪儿呢？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44" y="714376"/>
            <a:ext cx="8139113" cy="26027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100" dirty="0">
                <a:solidFill>
                  <a:schemeClr val="tx1"/>
                </a:solidFill>
                <a:latin typeface="方正康体简体" panose="03000509000000000000" charset="-122"/>
                <a:ea typeface="方正康体简体" panose="03000509000000000000" charset="-122"/>
              </a:rPr>
              <a:t>默读课文，概括每段大意：</a:t>
            </a:r>
            <a:endParaRPr lang="zh-CN" altLang="en-US" sz="21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sz="2100" dirty="0">
                <a:solidFill>
                  <a:schemeClr val="tx1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第一部分（</a:t>
            </a:r>
            <a:r>
              <a:rPr lang="en-US" altLang="zh-CN" sz="2100" dirty="0">
                <a:solidFill>
                  <a:schemeClr val="tx1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1—2</a:t>
            </a:r>
            <a:r>
              <a:rPr sz="2100" dirty="0">
                <a:solidFill>
                  <a:schemeClr val="tx1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）：写恶劣的天气下，作者对蝴蝶的担忧。</a:t>
            </a:r>
          </a:p>
          <a:p>
            <a:pPr marL="0" indent="0">
              <a:buNone/>
            </a:pPr>
            <a:r>
              <a:rPr sz="2100" dirty="0">
                <a:solidFill>
                  <a:schemeClr val="tx1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第二部分（</a:t>
            </a:r>
            <a:r>
              <a:rPr lang="en-US" altLang="zh-CN" sz="2100" dirty="0">
                <a:solidFill>
                  <a:schemeClr val="tx1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3—4</a:t>
            </a:r>
            <a:r>
              <a:rPr sz="2100" dirty="0">
                <a:solidFill>
                  <a:schemeClr val="tx1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）：写作者一次次猜测蝴蝶的家在哪儿。</a:t>
            </a:r>
          </a:p>
          <a:p>
            <a:pPr marL="0" indent="0">
              <a:buNone/>
            </a:pPr>
            <a:r>
              <a:rPr sz="2100" dirty="0">
                <a:solidFill>
                  <a:schemeClr val="tx1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第三部分（</a:t>
            </a:r>
            <a:r>
              <a:rPr lang="en-US" altLang="zh-CN" sz="2100" dirty="0">
                <a:solidFill>
                  <a:schemeClr val="tx1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5</a:t>
            </a:r>
            <a:r>
              <a:rPr sz="2100" dirty="0">
                <a:solidFill>
                  <a:schemeClr val="tx1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）：写女孩对蝴蝶的家的猜想。</a:t>
            </a:r>
          </a:p>
          <a:p>
            <a:pPr marL="0" indent="0">
              <a:buNone/>
            </a:pPr>
            <a:r>
              <a:rPr sz="2100" dirty="0">
                <a:solidFill>
                  <a:schemeClr val="tx1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第四部分（</a:t>
            </a:r>
            <a:r>
              <a:rPr lang="en-US" altLang="zh-CN" sz="2100" dirty="0">
                <a:solidFill>
                  <a:schemeClr val="tx1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6</a:t>
            </a:r>
            <a:r>
              <a:rPr sz="2100" dirty="0">
                <a:solidFill>
                  <a:schemeClr val="tx1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）：写</a:t>
            </a:r>
            <a:r>
              <a:rPr lang="en-US" altLang="zh-CN" sz="2100" dirty="0">
                <a:solidFill>
                  <a:schemeClr val="tx1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“</a:t>
            </a:r>
            <a:r>
              <a:rPr sz="2100" dirty="0">
                <a:solidFill>
                  <a:schemeClr val="tx1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我</a:t>
            </a:r>
            <a:r>
              <a:rPr lang="en-US" altLang="zh-CN" sz="2100" dirty="0">
                <a:solidFill>
                  <a:schemeClr val="tx1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”</a:t>
            </a:r>
            <a:r>
              <a:rPr sz="2100" dirty="0">
                <a:solidFill>
                  <a:schemeClr val="tx1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没有找到蝴蝶的家。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0904" y="167164"/>
            <a:ext cx="3591878" cy="331470"/>
          </a:xfrm>
        </p:spPr>
        <p:txBody>
          <a:bodyPr>
            <a:noAutofit/>
          </a:bodyPr>
          <a:lstStyle/>
          <a:p>
            <a:r>
              <a:rPr lang="zh-CN" altLang="en-US" sz="3600"/>
              <a:t>朗读课文</a:t>
            </a: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zh-CN" altLang="en-US" sz="30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问题提出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3384" y="1268254"/>
            <a:ext cx="8139113" cy="29918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CN" sz="2100" dirty="0">
                <a:latin typeface="方正康体简体" panose="03000509000000000000" charset="-122"/>
                <a:ea typeface="方正康体简体" panose="03000509000000000000" charset="-122"/>
                <a:cs typeface="方正康体简体" panose="03000509000000000000" charset="-122"/>
              </a:rPr>
              <a:t>1.</a:t>
            </a:r>
            <a:r>
              <a:rPr sz="2100" dirty="0">
                <a:latin typeface="方正康体简体" panose="03000509000000000000" charset="-122"/>
                <a:ea typeface="方正康体简体" panose="03000509000000000000" charset="-122"/>
                <a:cs typeface="方正康体简体" panose="03000509000000000000" charset="-122"/>
              </a:rPr>
              <a:t>赏析</a:t>
            </a:r>
            <a:r>
              <a:rPr lang="en-US" altLang="zh-CN" sz="2100" dirty="0">
                <a:latin typeface="方正康体简体" panose="03000509000000000000" charset="-122"/>
                <a:ea typeface="方正康体简体" panose="03000509000000000000" charset="-122"/>
                <a:cs typeface="方正康体简体" panose="03000509000000000000" charset="-122"/>
              </a:rPr>
              <a:t>“天是那样低沉,云是那样的黑,雷、电、雨、风,吼叫着,震撼着,雨点密集地喧嚷着,风将银色的雨幕斜挂起来,世界几乎都被冲洗遍了，就连树林里也黑压压的、水淋淋的,到处都是湿的。”</a:t>
            </a:r>
            <a:endParaRPr lang="en-US" altLang="zh-CN" sz="2100" dirty="0"/>
          </a:p>
          <a:p>
            <a:pPr marL="0" indent="0">
              <a:buNone/>
            </a:pPr>
            <a:r>
              <a:rPr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答：</a:t>
            </a:r>
            <a:r>
              <a:rPr lang="en-US" altLang="zh-CN"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这里运用“拟人”的修辞</a:t>
            </a:r>
            <a:r>
              <a:rPr lang="zh-CN" altLang="en-US"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方</a:t>
            </a:r>
            <a:r>
              <a:rPr lang="en-US" altLang="zh-CN"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法形象地说明了风雨交加的环境</a:t>
            </a:r>
            <a:r>
              <a:rPr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，</a:t>
            </a:r>
            <a:r>
              <a:rPr lang="en-US" altLang="zh-CN"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“</a:t>
            </a:r>
            <a:r>
              <a:rPr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喧嚷</a:t>
            </a:r>
            <a:r>
              <a:rPr lang="en-US" altLang="zh-CN"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”</a:t>
            </a:r>
            <a:r>
              <a:rPr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写出了风雨雷电声音的大和杂乱，</a:t>
            </a:r>
            <a:r>
              <a:rPr lang="en-US" altLang="zh-CN"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“</a:t>
            </a:r>
            <a:r>
              <a:rPr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斜挂</a:t>
            </a:r>
            <a:r>
              <a:rPr lang="en-US" altLang="zh-CN"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”</a:t>
            </a:r>
            <a:r>
              <a:rPr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一</a:t>
            </a:r>
            <a:r>
              <a:rPr lang="zh-CN" altLang="en-US"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词</a:t>
            </a:r>
            <a:r>
              <a:rPr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形象地写出了风的猛烈，将雨吹得倾斜起来</a:t>
            </a:r>
            <a:r>
              <a:rPr lang="zh-CN" altLang="en-US"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。这次细致的描写</a:t>
            </a:r>
            <a:r>
              <a:rPr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刻画出了恶劣的自然环境，为作者的担忧做铺垫。</a:t>
            </a:r>
            <a:endParaRPr lang="en-US" altLang="zh-CN" sz="2100" dirty="0">
              <a:solidFill>
                <a:srgbClr val="FFC000"/>
              </a:solidFill>
              <a:latin typeface="方正中倩简体" panose="03000509000000000000" charset="-122"/>
              <a:ea typeface="方正中倩简体" panose="03000509000000000000" charset="-122"/>
              <a:cs typeface="方正中倩简体" panose="03000509000000000000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2100" dirty="0">
                <a:latin typeface="方正康体简体" panose="03000509000000000000" charset="-122"/>
                <a:ea typeface="方正康体简体" panose="03000509000000000000" charset="-122"/>
                <a:cs typeface="方正康体简体" panose="03000509000000000000" charset="-122"/>
              </a:rPr>
              <a:t>2.</a:t>
            </a:r>
            <a:r>
              <a:rPr sz="2100" dirty="0">
                <a:latin typeface="方正康体简体" panose="03000509000000000000" charset="-122"/>
                <a:ea typeface="方正康体简体" panose="03000509000000000000" charset="-122"/>
                <a:cs typeface="方正康体简体" panose="03000509000000000000" charset="-122"/>
              </a:rPr>
              <a:t>赏析</a:t>
            </a:r>
            <a:r>
              <a:rPr lang="en-US" altLang="zh-CN" sz="2100" dirty="0">
                <a:latin typeface="方正康体简体" panose="03000509000000000000" charset="-122"/>
                <a:ea typeface="方正康体简体" panose="03000509000000000000" charset="-122"/>
                <a:cs typeface="方正康体简体" panose="03000509000000000000" charset="-122"/>
              </a:rPr>
              <a:t>“我一想起来就为蝴蝶着急,这样的天气它们能躲在哪里呢?它次们的身体是那样轻盈,载不动一个水点儿;它们身上的彩粉是那样斑体斓,一点儿水都不能沾;它们是那样的柔弱,比一片树叶还无力,怎么禁得起这猛烈的风雨呢?”</a:t>
            </a:r>
          </a:p>
          <a:p>
            <a:pPr marL="0" indent="0">
              <a:buNone/>
            </a:pPr>
            <a:r>
              <a:rPr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答：</a:t>
            </a:r>
            <a:r>
              <a:rPr lang="en-US" altLang="zh-CN"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 运用排比和反问的修辞</a:t>
            </a:r>
            <a:r>
              <a:rPr lang="zh-CN" altLang="en-US"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方</a:t>
            </a:r>
            <a:r>
              <a:rPr lang="en-US" altLang="zh-CN"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法,通</a:t>
            </a:r>
            <a:r>
              <a:rPr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过作者的笔触将蝴蝶的柔弱和作者的担心刻画</a:t>
            </a:r>
            <a:r>
              <a:rPr lang="zh-CN" altLang="en-US"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得</a:t>
            </a:r>
            <a:r>
              <a:rPr sz="21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更加明显，让读者更能体会到蝴蝶的无助，更能让人的同情心更强烈。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5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5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TEMPLATE_MASTER_TYPE" val="1"/>
  <p:tag name="KSO_WM_TEMPLATE_COLOR_TYPE" val="0"/>
  <p:tag name="KSO_WM_TAG_VERSION" val="1.0"/>
  <p:tag name="KSO_WM_BEAUTIFY_FLAG" val="#wm#"/>
  <p:tag name="KSO_WM_TEMPLATE_CATEGORY" val="custom"/>
  <p:tag name="KSO_WM_TEMPLATE_INDEX" val="20202659"/>
  <p:tag name="KSO_WM_TEMPLATE_THUMBS_INDEX" val="1、4、7、8、9、10、11、12、13、14、15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2659"/>
  <p:tag name="KSO_WM_SLIDE_LAYOUT" val="a_b"/>
  <p:tag name="KSO_WM_SLIDE_LAYOUT_CNT" val="1_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659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659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659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659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659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65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659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659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659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659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659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659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659"/>
</p:tagLst>
</file>

<file path=ppt/theme/theme1.xml><?xml version="1.0" encoding="utf-8"?>
<a:theme xmlns:a="http://schemas.openxmlformats.org/drawingml/2006/main" name="第一PPT模板网-WWW.1PPT.COM">
  <a:themeElements>
    <a:clrScheme name="自定义 63">
      <a:dk1>
        <a:srgbClr val="000000"/>
      </a:dk1>
      <a:lt1>
        <a:srgbClr val="FFFFFF"/>
      </a:lt1>
      <a:dk2>
        <a:srgbClr val="FFF4EA"/>
      </a:dk2>
      <a:lt2>
        <a:srgbClr val="FFFFFF"/>
      </a:lt2>
      <a:accent1>
        <a:srgbClr val="EAB447"/>
      </a:accent1>
      <a:accent2>
        <a:srgbClr val="E3BC53"/>
      </a:accent2>
      <a:accent3>
        <a:srgbClr val="DEC660"/>
      </a:accent3>
      <a:accent4>
        <a:srgbClr val="D6CD6A"/>
      </a:accent4>
      <a:accent5>
        <a:srgbClr val="CFD676"/>
      </a:accent5>
      <a:accent6>
        <a:srgbClr val="CADF84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531</Words>
  <Application>Microsoft Office PowerPoint</Application>
  <PresentationFormat>全屏显示(16:9)</PresentationFormat>
  <Paragraphs>68</Paragraphs>
  <Slides>15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Meiryo</vt:lpstr>
      <vt:lpstr>方正康体简体</vt:lpstr>
      <vt:lpstr>方正中倩简体</vt:lpstr>
      <vt:lpstr>汉仪乐喵体W</vt:lpstr>
      <vt:lpstr>宋体</vt:lpstr>
      <vt:lpstr>微软雅黑</vt:lpstr>
      <vt:lpstr>幼圆</vt:lpstr>
      <vt:lpstr>Arial</vt:lpstr>
      <vt:lpstr>Calibri</vt:lpstr>
      <vt:lpstr>Calibri Light</vt:lpstr>
      <vt:lpstr>第一PPT模板网-WWW.1PPT.COM</vt:lpstr>
      <vt:lpstr>Office Theme</vt:lpstr>
      <vt:lpstr>8*蝴蝶的家</vt:lpstr>
      <vt:lpstr>作者简介</vt:lpstr>
      <vt:lpstr>我爱学字词</vt:lpstr>
      <vt:lpstr>词语解释</vt:lpstr>
      <vt:lpstr>帮你学课文</vt:lpstr>
      <vt:lpstr>PowerPoint 演示文稿</vt:lpstr>
      <vt:lpstr>朗读课文</vt:lpstr>
      <vt:lpstr>问题提出</vt:lpstr>
      <vt:lpstr>PowerPoint 演示文稿</vt:lpstr>
      <vt:lpstr>PowerPoint 演示文稿</vt:lpstr>
      <vt:lpstr>PowerPoint 演示文稿</vt:lpstr>
      <vt:lpstr>PowerPoint 演示文稿</vt:lpstr>
      <vt:lpstr>拓展延伸</vt:lpstr>
      <vt:lpstr>随堂演练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33</cp:revision>
  <dcterms:created xsi:type="dcterms:W3CDTF">2019-06-19T02:08:00Z</dcterms:created>
  <dcterms:modified xsi:type="dcterms:W3CDTF">2021-09-01T18:52:42Z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