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4" r:id="rId1"/>
    <p:sldMasterId id="2147483730" r:id="rId2"/>
  </p:sldMasterIdLst>
  <p:notesMasterIdLst>
    <p:notesMasterId r:id="rId39"/>
  </p:notesMasterIdLst>
  <p:sldIdLst>
    <p:sldId id="692" r:id="rId3"/>
    <p:sldId id="695" r:id="rId4"/>
    <p:sldId id="694" r:id="rId5"/>
    <p:sldId id="696" r:id="rId6"/>
    <p:sldId id="698" r:id="rId7"/>
    <p:sldId id="699" r:id="rId8"/>
    <p:sldId id="700" r:id="rId9"/>
    <p:sldId id="701" r:id="rId10"/>
    <p:sldId id="702" r:id="rId11"/>
    <p:sldId id="703" r:id="rId12"/>
    <p:sldId id="704" r:id="rId13"/>
    <p:sldId id="705" r:id="rId14"/>
    <p:sldId id="706" r:id="rId15"/>
    <p:sldId id="707" r:id="rId16"/>
    <p:sldId id="708" r:id="rId17"/>
    <p:sldId id="709" r:id="rId18"/>
    <p:sldId id="710" r:id="rId19"/>
    <p:sldId id="711" r:id="rId20"/>
    <p:sldId id="712" r:id="rId21"/>
    <p:sldId id="713" r:id="rId22"/>
    <p:sldId id="714" r:id="rId23"/>
    <p:sldId id="715" r:id="rId24"/>
    <p:sldId id="722" r:id="rId25"/>
    <p:sldId id="716" r:id="rId26"/>
    <p:sldId id="717" r:id="rId27"/>
    <p:sldId id="718" r:id="rId28"/>
    <p:sldId id="719" r:id="rId29"/>
    <p:sldId id="720" r:id="rId30"/>
    <p:sldId id="721" r:id="rId31"/>
    <p:sldId id="723" r:id="rId32"/>
    <p:sldId id="724" r:id="rId33"/>
    <p:sldId id="725" r:id="rId34"/>
    <p:sldId id="726" r:id="rId35"/>
    <p:sldId id="727" r:id="rId36"/>
    <p:sldId id="397" r:id="rId37"/>
    <p:sldId id="728" r:id="rId38"/>
  </p:sldIdLst>
  <p:sldSz cx="9144000" cy="5143500" type="screen16x9"/>
  <p:notesSz cx="6858000" cy="9144000"/>
  <p:defaultTextStyle>
    <a:defPPr>
      <a:defRPr lang="zh-CN"/>
    </a:defPPr>
    <a:lvl1pPr marL="0" lvl="0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者" initials="作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4C6"/>
    <a:srgbClr val="FF6600"/>
    <a:srgbClr val="0000FF"/>
    <a:srgbClr val="000000"/>
    <a:srgbClr val="FF33CC"/>
    <a:srgbClr val="34421A"/>
    <a:srgbClr val="1A210D"/>
    <a:srgbClr val="67603B"/>
    <a:srgbClr val="AEBD51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2" autoAdjust="0"/>
    <p:restoredTop sz="96314" autoAdjust="0"/>
  </p:normalViewPr>
  <p:slideViewPr>
    <p:cSldViewPr snapToGrid="0" snapToObjects="1" showGuides="1">
      <p:cViewPr varScale="1">
        <p:scale>
          <a:sx n="143" d="100"/>
          <a:sy n="143" d="100"/>
        </p:scale>
        <p:origin x="750" y="132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3FA039-29F9-48B5-A902-848CAF5E7D0C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2021/9/1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>
              <a:buFont typeface="Arial" panose="020B0604020202020204" pitchFamily="34" charset="0"/>
              <a:buNone/>
            </a:pPr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  <p:extLst>
      <p:ext uri="{BB962C8B-B14F-4D97-AF65-F5344CB8AC3E}">
        <p14:creationId xmlns:p14="http://schemas.microsoft.com/office/powerpoint/2010/main" val="357568675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048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2048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1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3708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1903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5325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buFont typeface="Arial" panose="020B0604020202020204" pitchFamily="34" charset="0"/>
              <a:buChar char="•"/>
            </a:pPr>
            <a:fld id="{9A0DB2DC-4C9A-4742-B13C-FB6460FD3503}" type="slidenum">
              <a:rPr lang="zh-CN" altLang="en-US" sz="1200" dirty="0"/>
              <a:t>28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29668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B8799-C4E5-4DE5-B743-0D2BA5D54798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2245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731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521496" y="900903"/>
            <a:ext cx="4843463" cy="1710604"/>
          </a:xfrm>
        </p:spPr>
        <p:txBody>
          <a:bodyPr anchor="b">
            <a:normAutofit/>
          </a:bodyPr>
          <a:lstStyle>
            <a:lvl1pPr algn="l">
              <a:defRPr sz="33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dirty="0"/>
              <a:t>小清新卡通通用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zh-CN" altLang="en-US" dirty="0"/>
              <a:t>年度总结工作计划模板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592933" y="2658159"/>
            <a:ext cx="4843463" cy="511352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适用于年终总结 </a:t>
            </a:r>
            <a:r>
              <a:rPr lang="en-US" altLang="zh-CN"/>
              <a:t>| </a:t>
            </a:r>
            <a:r>
              <a:rPr lang="zh-CN" altLang="en-US"/>
              <a:t>工作计划 </a:t>
            </a:r>
            <a:r>
              <a:rPr lang="en-US" altLang="zh-CN"/>
              <a:t>|</a:t>
            </a:r>
            <a:r>
              <a:rPr lang="zh-CN" altLang="en-US"/>
              <a:t> 商业计划等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9728" y="2907800"/>
            <a:ext cx="7886700" cy="826001"/>
          </a:xfrm>
        </p:spPr>
        <p:txBody>
          <a:bodyPr anchor="t" anchorCtr="0">
            <a:noAutofit/>
          </a:bodyPr>
          <a:lstStyle>
            <a:lvl1pPr algn="ctr">
              <a:defRPr sz="3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60602" y="885827"/>
            <a:ext cx="7886700" cy="1928813"/>
          </a:xfrm>
        </p:spPr>
        <p:txBody>
          <a:bodyPr>
            <a:noAutofit/>
          </a:bodyPr>
          <a:lstStyle>
            <a:lvl1pPr marL="0" indent="0" algn="ctr">
              <a:buNone/>
              <a:defRPr sz="17900" b="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01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1980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16071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736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853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39254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7388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96683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16299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04328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92363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848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507718"/>
            <a:ext cx="7886700" cy="526427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  <p:sldLayoutId id="2147483703" r:id="rId19"/>
    <p:sldLayoutId id="2147483704" r:id="rId20"/>
    <p:sldLayoutId id="2147483705" r:id="rId21"/>
    <p:sldLayoutId id="2147483706" r:id="rId22"/>
    <p:sldLayoutId id="2147483707" r:id="rId23"/>
    <p:sldLayoutId id="2147483708" r:id="rId24"/>
    <p:sldLayoutId id="2147483709" r:id="rId25"/>
    <p:sldLayoutId id="2147483710" r:id="rId26"/>
    <p:sldLayoutId id="2147483711" r:id="rId27"/>
    <p:sldLayoutId id="2147483712" r:id="rId28"/>
    <p:sldLayoutId id="2147483713" r:id="rId29"/>
    <p:sldLayoutId id="2147483714" r:id="rId30"/>
    <p:sldLayoutId id="2147483715" r:id="rId31"/>
    <p:sldLayoutId id="2147483716" r:id="rId32"/>
    <p:sldLayoutId id="2147483717" r:id="rId33"/>
    <p:sldLayoutId id="2147483718" r:id="rId34"/>
    <p:sldLayoutId id="2147483719" r:id="rId35"/>
    <p:sldLayoutId id="2147483720" r:id="rId36"/>
    <p:sldLayoutId id="2147483721" r:id="rId37"/>
    <p:sldLayoutId id="2147483722" r:id="rId38"/>
    <p:sldLayoutId id="2147483723" r:id="rId39"/>
    <p:sldLayoutId id="2147483724" r:id="rId40"/>
    <p:sldLayoutId id="2147483725" r:id="rId41"/>
    <p:sldLayoutId id="2147483726" r:id="rId42"/>
    <p:sldLayoutId id="2147483727" r:id="rId43"/>
    <p:sldLayoutId id="2147483728" r:id="rId44"/>
    <p:sldLayoutId id="2147483729" r:id="rId45"/>
  </p:sldLayoutIdLst>
  <p:transition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2021/9/1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58583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15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29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34649;&#34656;.pptx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0" descr="구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377825"/>
            <a:ext cx="1042988" cy="415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Box 48"/>
          <p:cNvSpPr txBox="1"/>
          <p:nvPr/>
        </p:nvSpPr>
        <p:spPr>
          <a:xfrm>
            <a:off x="0" y="1283145"/>
            <a:ext cx="9144000" cy="852805"/>
          </a:xfrm>
          <a:prstGeom prst="rect">
            <a:avLst/>
          </a:prstGeom>
          <a:noFill/>
          <a:ln w="19050"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softEdge rad="31750"/>
          </a:effectLst>
        </p:spPr>
        <p:txBody>
          <a:bodyPr wrap="square" lIns="68580" tIns="34290" rIns="68580" bIns="34290">
            <a:spAutoFit/>
          </a:bodyPr>
          <a:lstStyle/>
          <a:p>
            <a:pPr marR="0" algn="ctr" defTabSz="457200">
              <a:buClrTx/>
              <a:buSzTx/>
              <a:buFontTx/>
              <a:defRPr/>
            </a:pPr>
            <a:r>
              <a:rPr kumimoji="0" lang="en-US" altLang="zh-CN" sz="5100" b="1" kern="1200" cap="none" spc="0" normalizeH="0" baseline="0" noProof="0" dirty="0">
                <a:ln w="18000">
                  <a:solidFill>
                    <a:schemeClr val="bg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  </a:t>
            </a:r>
            <a:r>
              <a:rPr kumimoji="0" lang="zh-CN" altLang="en-US" sz="5100" b="1" kern="1200" cap="none" spc="0" normalizeH="0" baseline="0" noProof="0" dirty="0">
                <a:ln w="18000">
                  <a:solidFill>
                    <a:schemeClr val="bg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蝙蝠和雷达</a:t>
            </a:r>
            <a:r>
              <a:rPr kumimoji="0" lang="en-US" altLang="zh-CN" sz="5100" b="1" kern="1200" cap="none" spc="0" normalizeH="0" baseline="0" noProof="0" dirty="0">
                <a:ln w="18000">
                  <a:solidFill>
                    <a:schemeClr val="bg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</a:p>
        </p:txBody>
      </p:sp>
      <p:sp>
        <p:nvSpPr>
          <p:cNvPr id="22" name="矩形 21"/>
          <p:cNvSpPr/>
          <p:nvPr/>
        </p:nvSpPr>
        <p:spPr bwMode="auto">
          <a:xfrm>
            <a:off x="3250541" y="2451142"/>
            <a:ext cx="2929077" cy="70675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dist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glow rad="304800">
                    <a:schemeClr val="bg1">
                      <a:alpha val="60000"/>
                    </a:schemeClr>
                  </a:glo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第</a:t>
            </a:r>
            <a:r>
              <a:rPr kumimoji="0" lang="en-US" altLang="zh-CN" sz="4000" b="1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glow rad="304800">
                    <a:schemeClr val="bg1">
                      <a:alpha val="60000"/>
                    </a:schemeClr>
                  </a:glo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3</a:t>
            </a:r>
            <a:r>
              <a:rPr kumimoji="0" lang="zh-CN" altLang="en-US" sz="4000" b="1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glow rad="304800">
                    <a:schemeClr val="bg1">
                      <a:alpha val="60000"/>
                    </a:schemeClr>
                  </a:glo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课时</a:t>
            </a:r>
            <a:endParaRPr kumimoji="0" lang="zh-CN" altLang="en-US" sz="4000" b="1" i="0" u="none" strike="noStrike" kern="1200" cap="none" spc="0" normalizeH="0" baseline="0" noProof="0" dirty="0">
              <a:ln w="17780" cmpd="sng">
                <a:noFill/>
                <a:prstDash val="solid"/>
                <a:miter lim="800000"/>
              </a:ln>
              <a:solidFill>
                <a:schemeClr val="tx1"/>
              </a:solidFill>
              <a:effectLst>
                <a:glow rad="304800">
                  <a:schemeClr val="bg1">
                    <a:alpha val="60000"/>
                  </a:schemeClr>
                </a:glo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仿宋" panose="02010609060101010101" pitchFamily="49" charset="-122"/>
            </a:endParaRPr>
          </a:p>
        </p:txBody>
      </p:sp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5781060" y="307029"/>
            <a:ext cx="3211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latin typeface="+mj-ea"/>
                <a:ea typeface="+mj-ea"/>
              </a:rPr>
              <a:t>人教版  语文  四年级  上册</a:t>
            </a:r>
          </a:p>
        </p:txBody>
      </p:sp>
      <p:sp>
        <p:nvSpPr>
          <p:cNvPr id="12" name="矩形 11"/>
          <p:cNvSpPr/>
          <p:nvPr/>
        </p:nvSpPr>
        <p:spPr>
          <a:xfrm>
            <a:off x="0" y="4221439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/>
          <p:cNvSpPr txBox="1"/>
          <p:nvPr/>
        </p:nvSpPr>
        <p:spPr>
          <a:xfrm>
            <a:off x="795150" y="1329113"/>
            <a:ext cx="7673975" cy="12938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Calibri" panose="020F0502020204030204" pitchFamily="34" charset="0"/>
              </a:rPr>
              <a:t>　</a:t>
            </a:r>
            <a:r>
              <a:rPr lang="zh-CN" altLang="en-US" sz="2800" b="1" dirty="0">
                <a:latin typeface="Calibri" panose="020F0502020204030204" pitchFamily="34" charset="0"/>
              </a:rPr>
              <a:t>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难道它的眼睛特别敏锐，能在漆黑的夜里看清楚所有的东西吗？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17450" y="3413438"/>
            <a:ext cx="3036888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蝙蝠的眼睛特别敏锐。</a:t>
            </a:r>
          </a:p>
        </p:txBody>
      </p:sp>
      <p:pic>
        <p:nvPicPr>
          <p:cNvPr id="13316" name="Picture 2" descr="蝙蝠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7413" y="769550"/>
            <a:ext cx="1362075" cy="619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74625" y="772725"/>
            <a:ext cx="6969125" cy="465138"/>
          </a:xfrm>
          <a:prstGeom prst="callout1">
            <a:avLst>
              <a:gd name="adj1" fmla="val 95318"/>
              <a:gd name="adj2" fmla="val 47061"/>
              <a:gd name="adj3" fmla="val 165561"/>
              <a:gd name="adj4" fmla="val 43151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 marR="0" defTabSz="457200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这个问句引起了下文，激发了我们的阅读兴趣。</a:t>
            </a:r>
            <a:endParaRPr kumimoji="0" lang="zh-CN" altLang="en-US" sz="2400" b="1" kern="1200" cap="none" spc="0" normalizeH="0" baseline="0" noProof="0" dirty="0">
              <a:solidFill>
                <a:srgbClr val="FF660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35950" y="2491925"/>
            <a:ext cx="5632326" cy="879475"/>
            <a:chOff x="772686" y="3876457"/>
            <a:chExt cx="5634811" cy="879120"/>
          </a:xfrm>
        </p:grpSpPr>
        <p:sp>
          <p:nvSpPr>
            <p:cNvPr id="13320" name="文本框 9"/>
            <p:cNvSpPr txBox="1"/>
            <p:nvPr/>
          </p:nvSpPr>
          <p:spPr>
            <a:xfrm>
              <a:off x="1613629" y="4090304"/>
              <a:ext cx="4793868" cy="57223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从这个疑问句中，你读懂了什么？</a:t>
              </a:r>
            </a:p>
          </p:txBody>
        </p:sp>
        <p:pic>
          <p:nvPicPr>
            <p:cNvPr id="13321" name="Picture 9" descr="C:\Users\Administrator\Desktop\道德与法制\e252f8caa5c45daa236bbc27802d087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2686" y="3876457"/>
              <a:ext cx="896070" cy="87912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/>
          <p:nvPr/>
        </p:nvSpPr>
        <p:spPr>
          <a:xfrm>
            <a:off x="650875" y="1306825"/>
            <a:ext cx="6357938" cy="13849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711200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为了弄清楚</a:t>
            </a:r>
            <a:r>
              <a:rPr lang="zh-CN" altLang="en-US" sz="2800" b="1" dirty="0">
                <a:solidFill>
                  <a:srgbClr val="FF66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这个问题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，两百多年前，科学家做了一次实验。</a:t>
            </a:r>
          </a:p>
        </p:txBody>
      </p:sp>
      <p:pic>
        <p:nvPicPr>
          <p:cNvPr id="32780" name="Picture 12" descr="http://p2.so.qhmsg.com/t0127d78cfe2900bec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0006" y="1251437"/>
            <a:ext cx="1814690" cy="18146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503363" y="795338"/>
            <a:ext cx="5235575" cy="466725"/>
          </a:xfrm>
          <a:prstGeom prst="callout1">
            <a:avLst>
              <a:gd name="adj1" fmla="val 95318"/>
              <a:gd name="adj2" fmla="val 47061"/>
              <a:gd name="adj3" fmla="val 165561"/>
              <a:gd name="adj4" fmla="val 43151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 marR="0" defTabSz="457200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“这个问题”就是上面提出的问题。</a:t>
            </a:r>
          </a:p>
        </p:txBody>
      </p:sp>
      <p:sp>
        <p:nvSpPr>
          <p:cNvPr id="13" name="矩形 12"/>
          <p:cNvSpPr/>
          <p:nvPr/>
        </p:nvSpPr>
        <p:spPr>
          <a:xfrm>
            <a:off x="808038" y="3326763"/>
            <a:ext cx="7639050" cy="120032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624205"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这句话是个过渡句。“为了弄清楚这个问题”紧承上文，“两百多年前，科学家做了一次实验”引起下文。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40075" y="2494150"/>
            <a:ext cx="5185068" cy="879475"/>
            <a:chOff x="772686" y="3876457"/>
            <a:chExt cx="5187356" cy="879120"/>
          </a:xfrm>
        </p:grpSpPr>
        <p:sp>
          <p:nvSpPr>
            <p:cNvPr id="14344" name="文本框 9"/>
            <p:cNvSpPr txBox="1"/>
            <p:nvPr/>
          </p:nvSpPr>
          <p:spPr>
            <a:xfrm>
              <a:off x="1613629" y="4090304"/>
              <a:ext cx="4346413" cy="57223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这句话在文中起了什么作用？</a:t>
              </a:r>
            </a:p>
          </p:txBody>
        </p:sp>
        <p:pic>
          <p:nvPicPr>
            <p:cNvPr id="14345" name="Picture 9" descr="C:\Users\Administrator\Desktop\道德与法制\e252f8caa5c45daa236bbc27802d087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2686" y="3876457"/>
              <a:ext cx="896070" cy="87912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矩形 1"/>
          <p:cNvSpPr/>
          <p:nvPr/>
        </p:nvSpPr>
        <p:spPr>
          <a:xfrm>
            <a:off x="857250" y="1370013"/>
            <a:ext cx="7431088" cy="13849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想一想，科学家做了几次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验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分别是怎么做的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结果怎么样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得出了什么结论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</a:p>
        </p:txBody>
      </p:sp>
      <p:sp>
        <p:nvSpPr>
          <p:cNvPr id="16387" name="WordArt 3"/>
          <p:cNvSpPr>
            <a:spLocks noTextEdit="1"/>
          </p:cNvSpPr>
          <p:nvPr/>
        </p:nvSpPr>
        <p:spPr>
          <a:xfrm>
            <a:off x="538163" y="1157288"/>
            <a:ext cx="609600" cy="752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lnSpcReduction="10000"/>
          </a:bodyPr>
          <a:lstStyle/>
          <a:p>
            <a:pPr algn="ctr" eaLnBrk="0" hangingPunct="0"/>
            <a:r>
              <a:rPr lang="zh-CN" altLang="en-US" sz="4800" b="1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1"/>
          <p:cNvSpPr/>
          <p:nvPr/>
        </p:nvSpPr>
        <p:spPr>
          <a:xfrm>
            <a:off x="425450" y="684213"/>
            <a:ext cx="5568950" cy="2862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在一间屋子里横七竖八地拉了许多绳子，绳子上系着许多铃铛。他们把蝙蝠的眼睛蒙上，让它在屋子里飞，蝙蝠飞了几个钟头，铃铛一个也没响，那么多的绳子，它一根也没碰着。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411" name="Picture 7" descr="C:\Users\Administrator\AppData\Roaming\Tencent\Users\541737432\QQ\WinTemp\RichOle\[28SLKX9ZB43N{%WZ@KVG_K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2500" y="1149350"/>
            <a:ext cx="2738438" cy="18573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" name="组合 3"/>
          <p:cNvGrpSpPr/>
          <p:nvPr/>
        </p:nvGrpSpPr>
        <p:grpSpPr>
          <a:xfrm>
            <a:off x="449263" y="1773238"/>
            <a:ext cx="5354637" cy="1671637"/>
            <a:chOff x="448828" y="1772782"/>
            <a:chExt cx="5355865" cy="1672544"/>
          </a:xfrm>
        </p:grpSpPr>
        <p:cxnSp>
          <p:nvCxnSpPr>
            <p:cNvPr id="8" name="直接连接符 7"/>
            <p:cNvCxnSpPr/>
            <p:nvPr/>
          </p:nvCxnSpPr>
          <p:spPr bwMode="auto">
            <a:xfrm rot="10800000">
              <a:off x="5112384" y="1772782"/>
              <a:ext cx="692309" cy="1588"/>
            </a:xfrm>
            <a:prstGeom prst="line">
              <a:avLst/>
            </a:prstGeom>
            <a:ln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 bwMode="auto">
            <a:xfrm rot="10800000">
              <a:off x="452004" y="2323943"/>
              <a:ext cx="1975303" cy="1589"/>
            </a:xfrm>
            <a:prstGeom prst="line">
              <a:avLst/>
            </a:prstGeom>
            <a:ln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 bwMode="auto">
            <a:xfrm flipH="1" flipV="1">
              <a:off x="448828" y="2878281"/>
              <a:ext cx="4500007" cy="1588"/>
            </a:xfrm>
            <a:prstGeom prst="line">
              <a:avLst/>
            </a:prstGeom>
            <a:ln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 bwMode="auto">
            <a:xfrm flipH="1" flipV="1">
              <a:off x="2368555" y="3443738"/>
              <a:ext cx="1908613" cy="1588"/>
            </a:xfrm>
            <a:prstGeom prst="line">
              <a:avLst/>
            </a:prstGeom>
            <a:ln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068638" y="3763963"/>
            <a:ext cx="3967163" cy="577850"/>
          </a:xfrm>
          <a:prstGeom prst="callout1">
            <a:avLst>
              <a:gd name="adj1" fmla="val 23778"/>
              <a:gd name="adj2" fmla="val -650"/>
              <a:gd name="adj3" fmla="val -30814"/>
              <a:gd name="adj4" fmla="val -7967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 marR="0" defTabSz="457200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说明蝙蝠飞行与眼睛无关。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00"/>
          <p:cNvGraphicFramePr>
            <a:graphicFrameLocks noGrp="1"/>
          </p:cNvGraphicFramePr>
          <p:nvPr/>
        </p:nvGraphicFramePr>
        <p:xfrm>
          <a:off x="364938" y="734750"/>
          <a:ext cx="8502650" cy="3546475"/>
        </p:xfrm>
        <a:graphic>
          <a:graphicData uri="http://schemas.openxmlformats.org/drawingml/2006/table">
            <a:tbl>
              <a:tblPr/>
              <a:tblGrid>
                <a:gridCol w="1486708"/>
                <a:gridCol w="3109626"/>
                <a:gridCol w="1830553"/>
                <a:gridCol w="2075763"/>
              </a:tblGrid>
              <a:tr h="64004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实验次数</a:t>
                      </a:r>
                    </a:p>
                  </a:txBody>
                  <a:tcPr marL="91442" marR="91442" marT="45701" marB="4570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实验方式</a:t>
                      </a:r>
                      <a:endParaRPr kumimoji="1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42" marR="91442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实验</a:t>
                      </a:r>
                      <a:r>
                        <a:rPr kumimoji="1" lang="zh-CN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结果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实验</a:t>
                      </a:r>
                      <a:r>
                        <a:rPr kumimoji="1" lang="zh-CN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结论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643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第</a:t>
                      </a:r>
                      <a:endParaRPr kumimoji="1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一</a:t>
                      </a:r>
                      <a:endParaRPr kumimoji="1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次</a:t>
                      </a:r>
                    </a:p>
                  </a:txBody>
                  <a:tcPr marL="91442" marR="91442" marT="45701" marB="4570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在一间屋子里横七竖八拉了许多绳子，绳子上系着许多铃铛。把蝙蝠的眼睛蒙上，让它在屋子里飞。</a:t>
                      </a:r>
                    </a:p>
                  </a:txBody>
                  <a:tcPr marL="91442" marR="91442" marT="45701" marB="4570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铃铛一个也没响。</a:t>
                      </a:r>
                    </a:p>
                  </a:txBody>
                  <a:tcPr marL="91442" marR="91442" marT="45701" marB="4570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蝙蝠夜行探路与眼睛无关。</a:t>
                      </a:r>
                    </a:p>
                  </a:txBody>
                  <a:tcPr marL="91442" marR="91442" marT="45701" marB="4570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1"/>
          <p:cNvSpPr txBox="1"/>
          <p:nvPr/>
        </p:nvSpPr>
        <p:spPr>
          <a:xfrm>
            <a:off x="565850" y="603050"/>
            <a:ext cx="5565775" cy="2308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624205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科学家又做了两次实验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一次把蝙蝠的耳朵塞上，一次把蝙蝠的嘴封住，让它在屋子里飞，蝙蝠就像没头苍蝇似的到处乱撞，挂在绳子上的铃铛响个不停。</a:t>
            </a:r>
          </a:p>
        </p:txBody>
      </p:sp>
      <p:pic>
        <p:nvPicPr>
          <p:cNvPr id="8" name="Picture 8" descr="http://p1.so.qhmsg.com/t0178cada11dd3a6fe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2751" y="975591"/>
            <a:ext cx="2522857" cy="17365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877000" y="3076375"/>
            <a:ext cx="7446963" cy="977900"/>
          </a:xfrm>
          <a:prstGeom prst="callout1">
            <a:avLst>
              <a:gd name="adj1" fmla="val 419"/>
              <a:gd name="adj2" fmla="val 38727"/>
              <a:gd name="adj3" fmla="val -25884"/>
              <a:gd name="adj4" fmla="val 35698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 marR="0" defTabSz="457200">
              <a:lnSpc>
                <a:spcPct val="130000"/>
              </a:lnSpc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“蝙蝠就像没头苍蝇似的到处乱撞”形象地看出了蝙蝠耳朵被塞上，嘴被封上后根本无法正常飞行。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10300" y="2244525"/>
            <a:ext cx="5319713" cy="552450"/>
            <a:chOff x="431820" y="1772782"/>
            <a:chExt cx="5850621" cy="553131"/>
          </a:xfrm>
        </p:grpSpPr>
        <p:cxnSp>
          <p:nvCxnSpPr>
            <p:cNvPr id="11" name="直接连接符 10"/>
            <p:cNvCxnSpPr/>
            <p:nvPr/>
          </p:nvCxnSpPr>
          <p:spPr bwMode="auto">
            <a:xfrm rot="10800000">
              <a:off x="2781845" y="1772782"/>
              <a:ext cx="3500596" cy="1590"/>
            </a:xfrm>
            <a:prstGeom prst="line">
              <a:avLst/>
            </a:prstGeom>
            <a:ln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 bwMode="auto">
            <a:xfrm rot="10800000">
              <a:off x="431820" y="2324324"/>
              <a:ext cx="1632448" cy="1589"/>
            </a:xfrm>
            <a:prstGeom prst="line">
              <a:avLst/>
            </a:prstGeom>
            <a:ln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00"/>
          <p:cNvGraphicFramePr>
            <a:graphicFrameLocks noGrp="1"/>
          </p:cNvGraphicFramePr>
          <p:nvPr/>
        </p:nvGraphicFramePr>
        <p:xfrm>
          <a:off x="424313" y="746625"/>
          <a:ext cx="8502649" cy="3546475"/>
        </p:xfrm>
        <a:graphic>
          <a:graphicData uri="http://schemas.openxmlformats.org/drawingml/2006/table">
            <a:tbl>
              <a:tblPr/>
              <a:tblGrid>
                <a:gridCol w="1486708"/>
                <a:gridCol w="2211199"/>
                <a:gridCol w="2569301"/>
                <a:gridCol w="2235441"/>
              </a:tblGrid>
              <a:tr h="64004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实验次数</a:t>
                      </a:r>
                    </a:p>
                  </a:txBody>
                  <a:tcPr marL="91442" marR="91442" marT="45701" marB="4570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实验方式</a:t>
                      </a:r>
                      <a:endParaRPr kumimoji="1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42" marR="91442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实验</a:t>
                      </a:r>
                      <a:r>
                        <a:rPr kumimoji="1" lang="zh-CN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结果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实验</a:t>
                      </a:r>
                      <a:r>
                        <a:rPr kumimoji="1" lang="zh-CN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结论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643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第</a:t>
                      </a:r>
                      <a:endParaRPr kumimoji="1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二</a:t>
                      </a:r>
                      <a:endParaRPr kumimoji="1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次</a:t>
                      </a:r>
                    </a:p>
                  </a:txBody>
                  <a:tcPr marL="91442" marR="91442" marT="45701" marB="4570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把蝙蝠的耳朵塞上，让它在屋里飞。</a:t>
                      </a:r>
                    </a:p>
                  </a:txBody>
                  <a:tcPr marL="91442" marR="91442" marT="45701" marB="4570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蝙蝠就像没头的苍蝇似的到处乱撞，挂在绳子上的铃铛响个不停。</a:t>
                      </a:r>
                    </a:p>
                  </a:txBody>
                  <a:tcPr marL="91442" marR="91442" marT="45701" marB="4570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蝙蝠夜行探路与耳朵有关。</a:t>
                      </a:r>
                    </a:p>
                  </a:txBody>
                  <a:tcPr marL="91442" marR="91442" marT="45701" marB="4570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00"/>
          <p:cNvGraphicFramePr>
            <a:graphicFrameLocks noGrp="1"/>
          </p:cNvGraphicFramePr>
          <p:nvPr/>
        </p:nvGraphicFramePr>
        <p:xfrm>
          <a:off x="388688" y="770375"/>
          <a:ext cx="8502649" cy="3546475"/>
        </p:xfrm>
        <a:graphic>
          <a:graphicData uri="http://schemas.openxmlformats.org/drawingml/2006/table">
            <a:tbl>
              <a:tblPr/>
              <a:tblGrid>
                <a:gridCol w="1486708"/>
                <a:gridCol w="2211199"/>
                <a:gridCol w="2569301"/>
                <a:gridCol w="2235441"/>
              </a:tblGrid>
              <a:tr h="64004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实验次数</a:t>
                      </a:r>
                    </a:p>
                  </a:txBody>
                  <a:tcPr marL="91442" marR="91442" marT="45701" marB="4570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实验方式</a:t>
                      </a:r>
                      <a:endParaRPr kumimoji="1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42" marR="91442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实验</a:t>
                      </a:r>
                      <a:r>
                        <a:rPr kumimoji="1" lang="zh-CN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结果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实验</a:t>
                      </a:r>
                      <a:r>
                        <a:rPr kumimoji="1" lang="zh-CN" sz="2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结论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643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第</a:t>
                      </a:r>
                      <a:endParaRPr kumimoji="1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三</a:t>
                      </a:r>
                      <a:endParaRPr kumimoji="1" lang="en-US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次</a:t>
                      </a:r>
                    </a:p>
                  </a:txBody>
                  <a:tcPr marL="91442" marR="91442" marT="45701" marB="4570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把蝙蝠的嘴封住，让它在屋里飞。</a:t>
                      </a:r>
                    </a:p>
                  </a:txBody>
                  <a:tcPr marL="91442" marR="91442" marT="45701" marB="4570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蝙蝠就像没头的苍蝇似的到处乱撞，挂在绳子上的铃铛响个不停。</a:t>
                      </a:r>
                    </a:p>
                  </a:txBody>
                  <a:tcPr marL="91442" marR="91442" marT="45701" marB="4570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蝙蝠夜行探路与嘴有关。</a:t>
                      </a:r>
                    </a:p>
                  </a:txBody>
                  <a:tcPr marL="91442" marR="91442" marT="45701" marB="4570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矩形 5"/>
          <p:cNvSpPr>
            <a:spLocks noChangeArrowheads="1"/>
          </p:cNvSpPr>
          <p:nvPr/>
        </p:nvSpPr>
        <p:spPr bwMode="auto">
          <a:xfrm>
            <a:off x="984306" y="1044685"/>
            <a:ext cx="7299325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just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小结</a:t>
            </a:r>
            <a:r>
              <a:rPr kumimoji="0" lang="zh-CN" altLang="en-US" sz="3200" b="1" i="0" u="none" strike="noStrike" kern="1200" cap="none" spc="0" normalizeH="0" baseline="0" noProof="0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：</a:t>
            </a:r>
            <a:endParaRPr kumimoji="0" lang="en-US" altLang="zh-CN" sz="3200" b="1" i="0" u="none" strike="noStrike" kern="1200" cap="none" spc="0" normalizeH="0" baseline="0" noProof="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三次试验证明</a:t>
            </a:r>
            <a:r>
              <a:rPr kumimoji="0" lang="zh-CN" altLang="en-US" sz="26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                      </a:t>
            </a:r>
            <a:r>
              <a:rPr kumimoji="0" lang="zh-CN" alt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，</a:t>
            </a:r>
            <a:endParaRPr kumimoji="0" lang="en-US" altLang="zh-CN" sz="2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200" dirty="0">
                <a:latin typeface="+mj-ea"/>
                <a:ea typeface="+mj-ea"/>
              </a:rPr>
              <a:t>___________________________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。</a:t>
            </a:r>
            <a:endParaRPr kumimoji="0" lang="zh-CN" altLang="zh-CN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40965" name="矩形 2"/>
          <p:cNvSpPr/>
          <p:nvPr/>
        </p:nvSpPr>
        <p:spPr>
          <a:xfrm>
            <a:off x="1059313" y="2605650"/>
            <a:ext cx="5376862" cy="492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600" b="1" dirty="0">
                <a:solidFill>
                  <a:srgbClr val="C00000"/>
                </a:solidFill>
                <a:latin typeface="+mj-ea"/>
                <a:ea typeface="+mj-ea"/>
              </a:rPr>
              <a:t>它是用嘴和耳朵</a:t>
            </a:r>
            <a:r>
              <a:rPr lang="zh-CN" altLang="en-US" sz="2600" b="1" dirty="0">
                <a:solidFill>
                  <a:srgbClr val="0066FF"/>
                </a:solidFill>
                <a:latin typeface="+mj-ea"/>
                <a:ea typeface="+mj-ea"/>
              </a:rPr>
              <a:t>配合起来</a:t>
            </a:r>
            <a:r>
              <a:rPr lang="zh-CN" altLang="en-US" sz="2600" b="1" dirty="0">
                <a:solidFill>
                  <a:srgbClr val="C00000"/>
                </a:solidFill>
                <a:latin typeface="+mj-ea"/>
                <a:ea typeface="+mj-ea"/>
              </a:rPr>
              <a:t>探路的</a:t>
            </a:r>
          </a:p>
        </p:txBody>
      </p:sp>
      <p:sp>
        <p:nvSpPr>
          <p:cNvPr id="40966" name="矩形 6"/>
          <p:cNvSpPr/>
          <p:nvPr/>
        </p:nvSpPr>
        <p:spPr>
          <a:xfrm>
            <a:off x="3789875" y="1913500"/>
            <a:ext cx="4205288" cy="4921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600" b="1" dirty="0">
                <a:solidFill>
                  <a:srgbClr val="C00000"/>
                </a:solidFill>
                <a:latin typeface="+mj-ea"/>
                <a:ea typeface="+mj-ea"/>
              </a:rPr>
              <a:t>蝙蝠夜里飞行靠的不是眼睛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/>
      <p:bldP spid="4096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/>
          <p:nvPr/>
        </p:nvSpPr>
        <p:spPr>
          <a:xfrm>
            <a:off x="862013" y="1184275"/>
            <a:ext cx="7410450" cy="2584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900430" eaLnBrk="0" hangingPunct="0">
              <a:lnSpc>
                <a:spcPct val="150000"/>
              </a:lnSpc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蝙蝠夜里飞行靠的是嘴和耳朵的配合，那么蝙蝠的口耳到底是怎样配合的呢？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79" name="WordArt 3"/>
          <p:cNvSpPr>
            <a:spLocks noTextEdit="1"/>
          </p:cNvSpPr>
          <p:nvPr/>
        </p:nvSpPr>
        <p:spPr>
          <a:xfrm>
            <a:off x="952188" y="1267850"/>
            <a:ext cx="609600" cy="752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lnSpcReduction="10000"/>
          </a:bodyPr>
          <a:lstStyle/>
          <a:p>
            <a:pPr algn="ctr" eaLnBrk="0" hangingPunct="0"/>
            <a:r>
              <a:rPr lang="zh-CN" altLang="en-US" sz="4800" b="1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68045" y="1818695"/>
            <a:ext cx="7967197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13105">
              <a:lnSpc>
                <a:spcPct val="15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课文主要讲了：科学家通过反复试验，揭开了</a:t>
            </a:r>
            <a:r>
              <a:rPr lang="zh-CN" altLang="en-US" sz="2800" b="1" u="sng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     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的原因，并从中受到启发，给飞机装上了</a:t>
            </a:r>
            <a:r>
              <a:rPr lang="zh-CN" altLang="en-US" sz="2800" b="1" u="sng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，解决了飞机在夜间飞行的问题。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273314" y="2541205"/>
            <a:ext cx="304292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+mn-ea"/>
              </a:rPr>
              <a:t>蝙蝠能在夜间飞行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227621" y="3188301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+mn-ea"/>
              </a:rPr>
              <a:t>雷达</a:t>
            </a:r>
          </a:p>
        </p:txBody>
      </p:sp>
      <p:sp>
        <p:nvSpPr>
          <p:cNvPr id="6" name="矩形 5"/>
          <p:cNvSpPr/>
          <p:nvPr/>
        </p:nvSpPr>
        <p:spPr>
          <a:xfrm>
            <a:off x="3370121" y="-49019"/>
            <a:ext cx="2448106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all" spc="0" normalizeH="0" baseline="0" noProof="0" dirty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n-cs"/>
              </a:rPr>
              <a:t>复习引入</a:t>
            </a:r>
          </a:p>
        </p:txBody>
      </p:sp>
      <p:sp>
        <p:nvSpPr>
          <p:cNvPr id="7170" name="矩形 1"/>
          <p:cNvSpPr/>
          <p:nvPr/>
        </p:nvSpPr>
        <p:spPr>
          <a:xfrm>
            <a:off x="843978" y="566218"/>
            <a:ext cx="7408862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通过上节课的学习，你能说说课文写了什么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rPr>
              <a:t>？填一填。</a:t>
            </a:r>
            <a:endParaRPr lang="en-US" altLang="zh-CN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50108" y="4496351"/>
            <a:ext cx="2669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BF4C6"/>
                </a:solidFill>
              </a:rPr>
              <a:t>https://www.ypppt.com/</a:t>
            </a:r>
            <a:endParaRPr lang="zh-CN" altLang="en-US" dirty="0">
              <a:solidFill>
                <a:srgbClr val="FBF4C6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1"/>
          <p:cNvSpPr/>
          <p:nvPr/>
        </p:nvSpPr>
        <p:spPr>
          <a:xfrm>
            <a:off x="676275" y="1725613"/>
            <a:ext cx="7772400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科学家经过</a:t>
            </a:r>
            <a:r>
              <a:rPr lang="zh-CN" altLang="en-US" sz="2800" b="1" dirty="0">
                <a:solidFill>
                  <a:srgbClr val="FF66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反复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研究，</a:t>
            </a:r>
            <a:r>
              <a:rPr lang="zh-CN" altLang="en-US" sz="2800" b="1" dirty="0">
                <a:solidFill>
                  <a:srgbClr val="FF66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终于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揭开了蝙蝠能在夜里飞行的秘密。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5813" y="750888"/>
            <a:ext cx="7327900" cy="844550"/>
          </a:xfrm>
          <a:prstGeom prst="callout1">
            <a:avLst>
              <a:gd name="adj1" fmla="val 102509"/>
              <a:gd name="adj2" fmla="val 46026"/>
              <a:gd name="adj3" fmla="val 125390"/>
              <a:gd name="adj4" fmla="val 39432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 marR="0" indent="536575" defTabSz="457200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“反复”看出了科学家不是一次两次做这样的实验，而是很多很多次，工作态度很严谨。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941388" y="3184525"/>
            <a:ext cx="7080250" cy="930275"/>
          </a:xfrm>
          <a:prstGeom prst="callout1">
            <a:avLst>
              <a:gd name="adj1" fmla="val -5733"/>
              <a:gd name="adj2" fmla="val 75789"/>
              <a:gd name="adj3" fmla="val -86713"/>
              <a:gd name="adj4" fmla="val 64925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 marR="0" indent="532130" defTabSz="457200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“终于”说明了科学家为了揭开蝙蝠夜间飞行的秘密需要反复做实验，反复研究，非常不容易。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3"/>
          <p:cNvSpPr txBox="1"/>
          <p:nvPr/>
        </p:nvSpPr>
        <p:spPr>
          <a:xfrm>
            <a:off x="541400" y="914013"/>
            <a:ext cx="5426075" cy="255217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    它一边飞，一边从嘴里发出一种声音。这种声音叫超声波，人的耳朵是听不见的，蝙蝠的耳朵却能听见。</a:t>
            </a:r>
            <a:r>
              <a:rPr lang="zh-CN" altLang="en-US" sz="2200" b="1" dirty="0">
                <a:solidFill>
                  <a:srgbClr val="FF66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超声波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向前传播时，遇到障碍物就反射回来，传到蝙蝠的耳朵里，蝙蝠就立刻改变飞行的方向。</a:t>
            </a:r>
          </a:p>
        </p:txBody>
      </p:sp>
      <p:pic>
        <p:nvPicPr>
          <p:cNvPr id="14" name="Picture 2" descr="图片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6957" y="1359142"/>
            <a:ext cx="2740998" cy="1859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395600" y="3575238"/>
            <a:ext cx="4998106" cy="577850"/>
          </a:xfrm>
          <a:prstGeom prst="callout1">
            <a:avLst>
              <a:gd name="adj1" fmla="val -8094"/>
              <a:gd name="adj2" fmla="val 59637"/>
              <a:gd name="adj3" fmla="val -63100"/>
              <a:gd name="adj4" fmla="val 45392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>
              <a:defRPr/>
            </a:pP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解释了蝙蝠利用超声波飞行的原理。</a:t>
            </a:r>
            <a:endParaRPr kumimoji="0" lang="zh-CN" altLang="en-US" sz="2400" b="1" kern="1200" cap="none" spc="0" normalizeH="0" baseline="0" noProof="0" dirty="0"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622500" y="1649413"/>
            <a:ext cx="720725" cy="2124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457200" eaLnBrk="0" hangingPunct="0">
              <a:buClrTx/>
              <a:buSzTx/>
              <a:buFontTx/>
              <a:defRPr/>
            </a:pPr>
            <a:endParaRPr kumimoji="0" lang="en-US" altLang="zh-CN" sz="3200" kern="1200" cap="none" spc="0" normalizeH="0" baseline="0" noProof="0" dirty="0">
              <a:latin typeface="+mn-ea"/>
              <a:ea typeface="+mn-ea"/>
              <a:cs typeface="+mn-cs"/>
            </a:endParaRPr>
          </a:p>
          <a:p>
            <a:pPr marR="0" defTabSz="457200" eaLnBrk="0" hangingPunct="0">
              <a:buClrTx/>
              <a:buSzTx/>
              <a:buFontTx/>
              <a:defRPr/>
            </a:pPr>
            <a:r>
              <a:rPr kumimoji="0" lang="zh-CN" altLang="en-US" sz="3600" b="1" kern="1200" cap="none" spc="0" normalizeH="0" baseline="0" noProof="0" dirty="0">
                <a:solidFill>
                  <a:srgbClr val="0000FF"/>
                </a:solidFill>
                <a:latin typeface="+mn-ea"/>
                <a:ea typeface="+mn-ea"/>
                <a:cs typeface="+mn-cs"/>
              </a:rPr>
              <a:t>嘴</a:t>
            </a:r>
          </a:p>
          <a:p>
            <a:pPr marR="0" defTabSz="457200" eaLnBrk="0" hangingPunct="0">
              <a:buClrTx/>
              <a:buSzTx/>
              <a:buFontTx/>
              <a:defRPr/>
            </a:pPr>
            <a:endParaRPr kumimoji="0" lang="zh-CN" altLang="en-US" sz="3200" kern="1200" cap="none" spc="0" normalizeH="0" baseline="0" noProof="0" dirty="0">
              <a:solidFill>
                <a:srgbClr val="0000FF"/>
              </a:solidFill>
              <a:latin typeface="+mn-ea"/>
              <a:ea typeface="+mn-ea"/>
              <a:cs typeface="+mn-cs"/>
            </a:endParaRPr>
          </a:p>
          <a:p>
            <a:pPr marR="0" defTabSz="457200" eaLnBrk="0" hangingPunct="0">
              <a:buClrTx/>
              <a:buSzTx/>
              <a:buFontTx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rgbClr val="0000FF"/>
                </a:solidFill>
                <a:latin typeface="+mn-ea"/>
                <a:ea typeface="+mn-ea"/>
                <a:cs typeface="+mn-cs"/>
              </a:rPr>
              <a:t>耳</a:t>
            </a:r>
          </a:p>
        </p:txBody>
      </p:sp>
      <p:pic>
        <p:nvPicPr>
          <p:cNvPr id="4" name="Picture 4" descr="图片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1275" y="2225675"/>
            <a:ext cx="317500" cy="15478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534038" y="1865313"/>
            <a:ext cx="18208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457200" eaLnBrk="0" hangingPunct="0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超声波</a:t>
            </a:r>
          </a:p>
        </p:txBody>
      </p:sp>
      <p:pic>
        <p:nvPicPr>
          <p:cNvPr id="6" name="Picture 6" descr="u=1277438304,250096797&amp;gp=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77325" y="1978850"/>
            <a:ext cx="1600200" cy="1873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4795838" y="3308350"/>
            <a:ext cx="976313" cy="142875"/>
          </a:xfrm>
          <a:prstGeom prst="leftArrow">
            <a:avLst>
              <a:gd name="adj1" fmla="val 50000"/>
              <a:gd name="adj2" fmla="val 170802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600" b="0" i="1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>
            <a:off x="4859338" y="2513013"/>
            <a:ext cx="976313" cy="142875"/>
          </a:xfrm>
          <a:prstGeom prst="rightArrow">
            <a:avLst>
              <a:gd name="adj1" fmla="val 50000"/>
              <a:gd name="adj2" fmla="val 170802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7659" name="Text Box 11"/>
          <p:cNvSpPr txBox="1"/>
          <p:nvPr/>
        </p:nvSpPr>
        <p:spPr>
          <a:xfrm>
            <a:off x="2929200" y="745738"/>
            <a:ext cx="3689350" cy="5857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蝙 蝠 探 路 原 理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833438" y="3529838"/>
            <a:ext cx="9064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R="0" defTabSz="457200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反射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7782225" y="2299525"/>
            <a:ext cx="615950" cy="1154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pPr marR="0" defTabSz="457200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0000FF"/>
                </a:solidFill>
                <a:latin typeface="+mn-ea"/>
                <a:ea typeface="+mn-ea"/>
                <a:cs typeface="+mn-cs"/>
              </a:rPr>
              <a:t>障碍物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5649" y="1771604"/>
            <a:ext cx="2536934" cy="20730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2" grpId="0"/>
      <p:bldP spid="13" grpId="0"/>
      <p:bldP spid="1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/>
          <p:nvPr/>
        </p:nvSpPr>
        <p:spPr>
          <a:xfrm>
            <a:off x="985700" y="1010155"/>
            <a:ext cx="7432675" cy="13038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903605">
              <a:lnSpc>
                <a:spcPct val="13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读第</a:t>
            </a:r>
            <a:r>
              <a:rPr lang="en-US" altLang="zh-CN" sz="32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自然段：科学家根据蝙蝠的飞行特点，得到了怎样的启示？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652340" y="2710670"/>
            <a:ext cx="8121650" cy="648335"/>
            <a:chOff x="4656" y="5233"/>
            <a:chExt cx="12790" cy="1021"/>
          </a:xfrm>
        </p:grpSpPr>
        <p:sp>
          <p:nvSpPr>
            <p:cNvPr id="3" name="圆角矩形 2"/>
            <p:cNvSpPr/>
            <p:nvPr/>
          </p:nvSpPr>
          <p:spPr>
            <a:xfrm>
              <a:off x="4656" y="5233"/>
              <a:ext cx="12552" cy="1021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zh-CN" altLang="en-US" sz="2400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4772" y="5339"/>
              <a:ext cx="12674" cy="82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2800" b="1" dirty="0">
                  <a:solidFill>
                    <a:srgbClr val="FF0000"/>
                  </a:solidFill>
                  <a:latin typeface="+mj-ea"/>
                  <a:ea typeface="+mj-ea"/>
                  <a:sym typeface="+mn-ea"/>
                </a:rPr>
                <a:t>科学家模仿蝙蝠探路的方法，给飞机装上了雷达。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883218" y="242888"/>
            <a:ext cx="3457575" cy="592137"/>
            <a:chOff x="2875615" y="172361"/>
            <a:chExt cx="3458694" cy="592137"/>
          </a:xfrm>
        </p:grpSpPr>
        <p:pic>
          <p:nvPicPr>
            <p:cNvPr id="15371" name="Picture 2" descr="C:\Users\Administrator\Desktop\资源 3@3x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75615" y="172361"/>
              <a:ext cx="3458694" cy="59213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372" name="矩形 16"/>
            <p:cNvSpPr/>
            <p:nvPr/>
          </p:nvSpPr>
          <p:spPr>
            <a:xfrm>
              <a:off x="3789708" y="209703"/>
              <a:ext cx="1605800" cy="5219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发明雷达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1"/>
          <p:cNvSpPr/>
          <p:nvPr/>
        </p:nvSpPr>
        <p:spPr>
          <a:xfrm>
            <a:off x="674688" y="939800"/>
            <a:ext cx="4387850" cy="2308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科学家模仿蝙蝠探路的方法，给飞机装上了雷达。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8675" name="Picture 2" descr="http://p5.so.qhimgs1.com/sdr/400__/t01ac491160b33431b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763" y="1144588"/>
            <a:ext cx="3462337" cy="1949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162669" y="3337991"/>
            <a:ext cx="282871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7A00"/>
                    </a:gs>
                    <a:gs pos="77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过渡句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8"/>
          <p:cNvSpPr/>
          <p:nvPr/>
        </p:nvSpPr>
        <p:spPr>
          <a:xfrm>
            <a:off x="477325" y="1046925"/>
            <a:ext cx="5830888" cy="2030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雷达通过天线发出无线电波，无线电波遇到障碍物就反射回来，被雷达接收到，显示在荧光屏上。</a:t>
            </a:r>
          </a:p>
        </p:txBody>
      </p:sp>
      <p:pic>
        <p:nvPicPr>
          <p:cNvPr id="29699" name="图片 730" descr="雷达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00775" y="1166813"/>
            <a:ext cx="2462213" cy="1828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419350" y="3429000"/>
            <a:ext cx="4676775" cy="577850"/>
          </a:xfrm>
          <a:prstGeom prst="callout1">
            <a:avLst>
              <a:gd name="adj1" fmla="val 1351"/>
              <a:gd name="adj2" fmla="val 53218"/>
              <a:gd name="adj3" fmla="val -63100"/>
              <a:gd name="adj4" fmla="val 45392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 marR="0" algn="ctr" defTabSz="457200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解释了雷达是怎样发挥作用的。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110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463" y="1793875"/>
            <a:ext cx="2190750" cy="2695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3" descr="图片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0525" y="2386013"/>
            <a:ext cx="201613" cy="1258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160713" y="2260600"/>
            <a:ext cx="1266825" cy="138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R="0" defTabSz="457200" eaLnBrk="0" hangingPunct="0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0000FF"/>
                </a:solidFill>
                <a:latin typeface="+mn-ea"/>
                <a:ea typeface="+mn-ea"/>
                <a:cs typeface="+mn-cs"/>
              </a:rPr>
              <a:t>天线</a:t>
            </a:r>
          </a:p>
          <a:p>
            <a:pPr marR="0" defTabSz="457200" eaLnBrk="0" hangingPunct="0">
              <a:buClrTx/>
              <a:buSzTx/>
              <a:buFontTx/>
              <a:defRPr/>
            </a:pPr>
            <a:endParaRPr kumimoji="0" lang="zh-CN" altLang="en-US" sz="2800" kern="1200" cap="none" spc="0" normalizeH="0" baseline="0" noProof="0" dirty="0">
              <a:solidFill>
                <a:srgbClr val="0000FF"/>
              </a:solidFill>
              <a:latin typeface="+mn-ea"/>
              <a:ea typeface="+mn-ea"/>
              <a:cs typeface="+mn-cs"/>
            </a:endParaRPr>
          </a:p>
          <a:p>
            <a:pPr marR="0" defTabSz="457200" eaLnBrk="0" hangingPunct="0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0000FF"/>
                </a:solidFill>
                <a:latin typeface="+mn-ea"/>
                <a:ea typeface="+mn-ea"/>
                <a:cs typeface="+mn-cs"/>
              </a:rPr>
              <a:t>荧光屏</a:t>
            </a:r>
          </a:p>
        </p:txBody>
      </p:sp>
      <p:pic>
        <p:nvPicPr>
          <p:cNvPr id="5" name="Picture 6" descr="u=1277438304,250096797&amp;gp=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2588" y="2224088"/>
            <a:ext cx="1727200" cy="19446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4716463" y="1936750"/>
            <a:ext cx="162718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R="0" defTabSz="457200" eaLnBrk="0" hangingPunct="0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无线电波</a:t>
            </a:r>
          </a:p>
        </p:txBody>
      </p:sp>
      <p:sp>
        <p:nvSpPr>
          <p:cNvPr id="7" name="Line 8"/>
          <p:cNvSpPr/>
          <p:nvPr/>
        </p:nvSpPr>
        <p:spPr>
          <a:xfrm>
            <a:off x="4194175" y="2460625"/>
            <a:ext cx="3024188" cy="503238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" name="Line 9"/>
          <p:cNvSpPr/>
          <p:nvPr/>
        </p:nvSpPr>
        <p:spPr>
          <a:xfrm flipV="1">
            <a:off x="4427538" y="3297238"/>
            <a:ext cx="2735262" cy="21590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" name="AutoShape 10"/>
          <p:cNvSpPr/>
          <p:nvPr/>
        </p:nvSpPr>
        <p:spPr>
          <a:xfrm>
            <a:off x="5207000" y="3368675"/>
            <a:ext cx="976313" cy="144463"/>
          </a:xfrm>
          <a:prstGeom prst="leftArrow">
            <a:avLst>
              <a:gd name="adj1" fmla="val 50000"/>
              <a:gd name="adj2" fmla="val 168924"/>
            </a:avLst>
          </a:prstGeom>
          <a:solidFill>
            <a:srgbClr val="FFCC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10" name="AutoShape 11"/>
          <p:cNvSpPr/>
          <p:nvPr/>
        </p:nvSpPr>
        <p:spPr>
          <a:xfrm>
            <a:off x="5259388" y="2690813"/>
            <a:ext cx="976312" cy="142875"/>
          </a:xfrm>
          <a:prstGeom prst="rightArrow">
            <a:avLst>
              <a:gd name="adj1" fmla="val 50000"/>
              <a:gd name="adj2" fmla="val 170801"/>
            </a:avLst>
          </a:prstGeom>
          <a:solidFill>
            <a:srgbClr val="FFCC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30731" name="Text Box 12"/>
          <p:cNvSpPr txBox="1"/>
          <p:nvPr/>
        </p:nvSpPr>
        <p:spPr>
          <a:xfrm>
            <a:off x="2986088" y="862013"/>
            <a:ext cx="2963862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雷达探路原理</a:t>
            </a: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5276850" y="3592513"/>
            <a:ext cx="9064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R="0" defTabSz="457200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反射</a:t>
            </a: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7940675" y="2584450"/>
            <a:ext cx="615950" cy="1154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pPr marR="0" defTabSz="457200">
              <a:buClrTx/>
              <a:buSzTx/>
              <a:buFontTx/>
              <a:defRPr/>
            </a:pPr>
            <a:r>
              <a:rPr kumimoji="0" lang="zh-CN" altLang="en-US" sz="2800" b="1" kern="1200" cap="none" spc="0" normalizeH="0" baseline="0" noProof="0">
                <a:solidFill>
                  <a:srgbClr val="0000FF"/>
                </a:solidFill>
                <a:latin typeface="+mn-ea"/>
                <a:ea typeface="+mn-ea"/>
                <a:cs typeface="+mn-cs"/>
              </a:rPr>
              <a:t>障碍物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2" grpId="0"/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388813" y="3131425"/>
            <a:ext cx="6888162" cy="1333500"/>
            <a:chOff x="785638" y="3478628"/>
            <a:chExt cx="6887560" cy="1333759"/>
          </a:xfrm>
        </p:grpSpPr>
        <p:pic>
          <p:nvPicPr>
            <p:cNvPr id="61449" name="Picture 9" descr="C:\Users\Administrator\AppData\Roaming\Tencent\Users\541737432\QQ\WinTemp\RichOle\E6Z2OEC(JBWS_)%(APBE}_R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9227" y="3502699"/>
              <a:ext cx="1733485" cy="130968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2" name="Picture 6" descr="C:\Users\Administrator\AppData\Roaming\Tencent\Users\541737432\QQ\WinTemp\RichOle\7O~(]9_PUXRGKU)`C}N~E56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85638" y="3478628"/>
              <a:ext cx="1799454" cy="130968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1761" name="矩形 5"/>
            <p:cNvSpPr/>
            <p:nvPr/>
          </p:nvSpPr>
          <p:spPr>
            <a:xfrm>
              <a:off x="4426064" y="3872372"/>
              <a:ext cx="3247134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C00000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生物学家通过对蛛丝的研究制造出高级丝线。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47550" y="386263"/>
            <a:ext cx="7582814" cy="1063625"/>
            <a:chOff x="678598" y="3847678"/>
            <a:chExt cx="7584931" cy="1063736"/>
          </a:xfrm>
        </p:grpSpPr>
        <p:sp>
          <p:nvSpPr>
            <p:cNvPr id="31757" name="文本框 9"/>
            <p:cNvSpPr txBox="1"/>
            <p:nvPr/>
          </p:nvSpPr>
          <p:spPr>
            <a:xfrm>
              <a:off x="1638592" y="4166122"/>
              <a:ext cx="6624937" cy="5725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你还知道哪些东西是受到动物的启发而发明的？</a:t>
              </a:r>
            </a:p>
          </p:txBody>
        </p:sp>
        <p:pic>
          <p:nvPicPr>
            <p:cNvPr id="31758" name="Picture 9" descr="C:\Users\Administrator\Desktop\道德与法制\e252f8caa5c45daa236bbc27802d0871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8598" y="3847678"/>
              <a:ext cx="1084245" cy="106373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" name="组合 4"/>
          <p:cNvGrpSpPr/>
          <p:nvPr/>
        </p:nvGrpSpPr>
        <p:grpSpPr>
          <a:xfrm>
            <a:off x="1183400" y="1271000"/>
            <a:ext cx="3521075" cy="1817688"/>
            <a:chOff x="851114" y="1651637"/>
            <a:chExt cx="3521469" cy="1817454"/>
          </a:xfrm>
        </p:grpSpPr>
        <p:pic>
          <p:nvPicPr>
            <p:cNvPr id="61446" name="Picture 6" descr="C:\Users\Administrator\AppData\Roaming\Tencent\Users\541737432\QQ\WinTemp\RichOle\B~X}[@7~{8`6Y9{$[X_ALTN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784" y="1651637"/>
              <a:ext cx="1636741" cy="105823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pic>
          <p:nvPicPr>
            <p:cNvPr id="61450" name="Picture 10" descr="C:\Users\Administrator\AppData\Roaming\Tencent\Users\541737432\QQ\WinTemp\RichOle\%85NN0~I12)@8EPU]0G~BIN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6183" y="1651637"/>
              <a:ext cx="1676400" cy="105823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31756" name="矩形 2"/>
            <p:cNvSpPr/>
            <p:nvPr/>
          </p:nvSpPr>
          <p:spPr>
            <a:xfrm>
              <a:off x="851114" y="2761205"/>
              <a:ext cx="3379699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C00000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船和潜艇来自人们对鱼类和海豚的模仿。</a:t>
              </a:r>
              <a:endParaRPr lang="zh-CN" altLang="en-US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097213" y="1116250"/>
            <a:ext cx="3508375" cy="1933575"/>
            <a:chOff x="5002728" y="1508009"/>
            <a:chExt cx="3507472" cy="1933786"/>
          </a:xfrm>
        </p:grpSpPr>
        <p:pic>
          <p:nvPicPr>
            <p:cNvPr id="61448" name="Picture 8" descr="http://p.ananas.chaoxing.com/star2/2014-05/1024_0c/1401177166057yzalu.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1476" y="1586324"/>
              <a:ext cx="1848724" cy="1229473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1" name="Picture 4" descr="7BC4C196CBBDF7AD15481_medium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2728" y="1508009"/>
              <a:ext cx="1582220" cy="134249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1753" name="矩形 3"/>
            <p:cNvSpPr/>
            <p:nvPr/>
          </p:nvSpPr>
          <p:spPr>
            <a:xfrm>
              <a:off x="5349303" y="2733909"/>
              <a:ext cx="2839350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C00000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科学家研究青蛙的眼睛，发明了电子蛙眼。</a:t>
              </a:r>
              <a:endParaRPr lang="zh-CN" altLang="en-US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12"/>
          <p:cNvSpPr/>
          <p:nvPr/>
        </p:nvSpPr>
        <p:spPr>
          <a:xfrm>
            <a:off x="550363" y="510150"/>
            <a:ext cx="7892988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68605" indent="-268605"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读下面的片段，试着从不同角度提出问题，和同学交流。</a:t>
            </a:r>
          </a:p>
        </p:txBody>
      </p:sp>
      <p:grpSp>
        <p:nvGrpSpPr>
          <p:cNvPr id="32771" name="组合 4"/>
          <p:cNvGrpSpPr/>
          <p:nvPr/>
        </p:nvGrpSpPr>
        <p:grpSpPr>
          <a:xfrm>
            <a:off x="6757863" y="4018713"/>
            <a:ext cx="2185987" cy="496887"/>
            <a:chOff x="6685397" y="882133"/>
            <a:chExt cx="2185553" cy="496847"/>
          </a:xfrm>
        </p:grpSpPr>
        <p:pic>
          <p:nvPicPr>
            <p:cNvPr id="32774" name="Picture 12" descr="C:\Users\Administrator\Desktop\81c83b3069976615a5dcb33b58b7eb2a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85397" y="882133"/>
              <a:ext cx="2095639" cy="49684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2775" name="矩形 7"/>
            <p:cNvSpPr/>
            <p:nvPr/>
          </p:nvSpPr>
          <p:spPr>
            <a:xfrm>
              <a:off x="6709781" y="969067"/>
              <a:ext cx="2161169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00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这是课后第</a:t>
              </a:r>
              <a:r>
                <a:rPr lang="en-US" altLang="zh-CN" b="1" dirty="0">
                  <a:solidFill>
                    <a:srgbClr val="00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3</a:t>
              </a:r>
              <a:r>
                <a:rPr lang="zh-CN" altLang="en-US" b="1" dirty="0">
                  <a:solidFill>
                    <a:srgbClr val="00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题哦！</a:t>
              </a:r>
            </a:p>
          </p:txBody>
        </p:sp>
      </p:grpSp>
      <p:sp>
        <p:nvSpPr>
          <p:cNvPr id="32772" name="Rectangle 1"/>
          <p:cNvSpPr/>
          <p:nvPr/>
        </p:nvSpPr>
        <p:spPr>
          <a:xfrm>
            <a:off x="201879" y="1043358"/>
            <a:ext cx="8741971" cy="3000821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马铃薯和藕不是植物的根，而是茎。它们躲在泥土里变了模样，你不要把它们认错了。这种变了样的茎，有一个总的名称，叫做变态茎。</a:t>
            </a:r>
          </a:p>
          <a:p>
            <a:pPr indent="457200">
              <a:lnSpc>
                <a:spcPct val="15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变态茎分好几种。马铃薯和洋姜长得肥肥胖胖，叫做块茎；荸荠、慈姑和芋头长得圆头圆脑，叫做球茎；洋葱和大蒜头，长得一瓣一瓣的，好像鳞片一样，叫做鳞茎；藕和生姜长得像根一样，就叫作根状茎。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algn="r">
              <a:lnSpc>
                <a:spcPct val="150000"/>
              </a:lnSpc>
            </a:pPr>
            <a:r>
              <a:rPr lang="zh-CN" altLang="zh-CN" sz="2100" b="1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en-US" sz="2100" b="1" dirty="0">
                <a:latin typeface="仿宋" panose="02010609060101010101" pitchFamily="49" charset="-122"/>
                <a:ea typeface="仿宋" panose="02010609060101010101" pitchFamily="49" charset="-122"/>
              </a:rPr>
              <a:t>选自朱江的</a:t>
            </a:r>
            <a:r>
              <a:rPr lang="zh-CN" altLang="zh-CN" sz="2100" b="1" dirty="0">
                <a:latin typeface="仿宋" panose="02010609060101010101" pitchFamily="49" charset="-122"/>
                <a:ea typeface="仿宋" panose="02010609060101010101" pitchFamily="49" charset="-122"/>
              </a:rPr>
              <a:t>《</a:t>
            </a:r>
            <a:r>
              <a:rPr lang="zh-CN" altLang="en-US" sz="2100" b="1" dirty="0">
                <a:latin typeface="仿宋" panose="02010609060101010101" pitchFamily="49" charset="-122"/>
                <a:ea typeface="仿宋" panose="02010609060101010101" pitchFamily="49" charset="-122"/>
              </a:rPr>
              <a:t>它们是茎，还是根？</a:t>
            </a:r>
            <a:r>
              <a:rPr lang="zh-CN" altLang="zh-CN" sz="2100" b="1" dirty="0"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sz="2100" b="1" dirty="0">
                <a:latin typeface="仿宋" panose="02010609060101010101" pitchFamily="49" charset="-122"/>
                <a:ea typeface="仿宋" panose="02010609060101010101" pitchFamily="49" charset="-122"/>
              </a:rPr>
              <a:t>，有改动</a:t>
            </a:r>
            <a:endParaRPr lang="zh-CN" altLang="zh-CN" sz="21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523875" y="768975"/>
            <a:ext cx="8132763" cy="3094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457200">
              <a:lnSpc>
                <a:spcPct val="150000"/>
              </a:lnSpc>
              <a:spcAft>
                <a:spcPts val="600"/>
              </a:spcAft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 dirty="0">
                <a:solidFill>
                  <a:srgbClr val="0066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参考答案：</a:t>
            </a:r>
            <a:endParaRPr kumimoji="0" lang="en-US" altLang="zh-CN" sz="2400" b="1" kern="1200" cap="none" spc="0" normalizeH="0" baseline="0" noProof="0" dirty="0">
              <a:solidFill>
                <a:srgbClr val="0066F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R="0" indent="457200" defTabSz="457200">
              <a:lnSpc>
                <a:spcPct val="150000"/>
              </a:lnSpc>
              <a:spcAft>
                <a:spcPts val="600"/>
              </a:spcAft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针对内容提出的问题：这个片段讲了什么？</a:t>
            </a:r>
          </a:p>
          <a:p>
            <a:pPr marR="0" indent="457200" defTabSz="457200">
              <a:lnSpc>
                <a:spcPct val="150000"/>
              </a:lnSpc>
              <a:spcAft>
                <a:spcPts val="600"/>
              </a:spcAft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从写法上提问：介绍变态茎的种类用了什么修辞方法？</a:t>
            </a:r>
          </a:p>
          <a:p>
            <a:pPr marR="0" indent="457200" defTabSz="457200">
              <a:lnSpc>
                <a:spcPct val="150000"/>
              </a:lnSpc>
              <a:spcAft>
                <a:spcPts val="600"/>
              </a:spcAft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从片段中得到启示，结合生活实际提问：我们见到的变态茎还有哪些？说说它们暑语变态茎的哪一种？</a:t>
            </a:r>
            <a:endParaRPr kumimoji="0" lang="zh-CN" altLang="en-US" sz="2000" b="1" kern="1200" cap="none" spc="0" normalizeH="0" baseline="0" noProof="0" dirty="0">
              <a:solidFill>
                <a:srgbClr val="C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1"/>
          <p:cNvSpPr/>
          <p:nvPr/>
        </p:nvSpPr>
        <p:spPr>
          <a:xfrm>
            <a:off x="367475" y="638800"/>
            <a:ext cx="8496300" cy="39693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+mj-ea"/>
                <a:ea typeface="+mj-ea"/>
              </a:rPr>
              <a:t>    </a:t>
            </a:r>
            <a:r>
              <a:rPr sz="2800" b="1" dirty="0">
                <a:latin typeface="+mj-ea"/>
                <a:ea typeface="+mj-ea"/>
              </a:rPr>
              <a:t>我们先回顾上一节课学过的提问题的方法，然后一边阅读一边参考课文旁批和课后问题进行思考，尝试从内容、写法、启示等方面进行提问，学会</a:t>
            </a:r>
            <a:r>
              <a:rPr sz="2800" b="1" u="sng" dirty="0">
                <a:solidFill>
                  <a:srgbClr val="0000FF"/>
                </a:solidFill>
                <a:latin typeface="+mj-ea"/>
                <a:ea typeface="+mj-ea"/>
              </a:rPr>
              <a:t>从不同角度提问题</a:t>
            </a:r>
            <a:r>
              <a:rPr sz="2800" b="1" dirty="0">
                <a:latin typeface="+mj-ea"/>
                <a:ea typeface="+mj-ea"/>
              </a:rPr>
              <a:t>。再次阅读时，则要带着所提的问题，边阅读边思考，同时学习作者边设置疑问边解答疑问的写作方法，体会设疑法的写作优势。</a:t>
            </a:r>
          </a:p>
        </p:txBody>
      </p:sp>
      <p:sp>
        <p:nvSpPr>
          <p:cNvPr id="3" name="矩形 2"/>
          <p:cNvSpPr/>
          <p:nvPr/>
        </p:nvSpPr>
        <p:spPr>
          <a:xfrm>
            <a:off x="3254549" y="-26144"/>
            <a:ext cx="2225040" cy="70675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学法导读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1"/>
      <p:bldP spid="8194" grpId="2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88870" y="684015"/>
            <a:ext cx="8326438" cy="3683987"/>
          </a:xfrm>
          <a:prstGeom prst="round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设疑法</a:t>
            </a: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设疑法一般用在说明的地方，先提出问题，再进行解答。《蝙蝠和雷达》就先设疑：蝙蝠靠什么飞行；接着揭开秘密：蝙蝠靠嘴和耳朵配合来探路的；实践运用从蝙蝠身上得到启示，给飞机装上雷达。我们平时写话的时候可以用到这种方法。</a:t>
            </a:r>
          </a:p>
        </p:txBody>
      </p:sp>
      <p:sp>
        <p:nvSpPr>
          <p:cNvPr id="4" name="矩形 3"/>
          <p:cNvSpPr/>
          <p:nvPr/>
        </p:nvSpPr>
        <p:spPr>
          <a:xfrm>
            <a:off x="3228923" y="44992"/>
            <a:ext cx="2037737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all" spc="0" normalizeH="0" baseline="0" noProof="0" dirty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写法借鉴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559362" y="417383"/>
            <a:ext cx="802649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535305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查阅资料，了解一些发明创造，看看在发明前提出了什么问题？怎么揭开秘密的？然后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设疑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，按照“提出问题——揭开秘密——实践运用”的写作顺序写下来。 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4" name="云形标注 3"/>
          <p:cNvSpPr/>
          <p:nvPr/>
        </p:nvSpPr>
        <p:spPr>
          <a:xfrm>
            <a:off x="6113712" y="35625"/>
            <a:ext cx="2840285" cy="488633"/>
          </a:xfrm>
          <a:prstGeom prst="cloudCallout">
            <a:avLst>
              <a:gd name="adj1" fmla="val -62995"/>
              <a:gd name="adj2" fmla="val 2932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一定要用设疑法！</a:t>
            </a:r>
          </a:p>
        </p:txBody>
      </p:sp>
      <p:sp>
        <p:nvSpPr>
          <p:cNvPr id="11" name="矩形 10"/>
          <p:cNvSpPr/>
          <p:nvPr/>
        </p:nvSpPr>
        <p:spPr>
          <a:xfrm>
            <a:off x="492705" y="1796410"/>
            <a:ext cx="8613140" cy="28917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44500">
              <a:lnSpc>
                <a:spcPct val="130000"/>
              </a:lnSpc>
            </a:pP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长颈鹿之所以能将血液通过长长的颈输送到头部，是由于长颈鹿的血压很高。据测定，长颈鹿的血压比人的正常血压高出2倍。这样高的血压为什么不会导致长颈鹿患脑溢血而死亡呢？</a:t>
            </a:r>
          </a:p>
          <a:p>
            <a:pPr indent="444500">
              <a:lnSpc>
                <a:spcPct val="130000"/>
              </a:lnSpc>
            </a:pPr>
            <a:r>
              <a:rPr lang="zh-CN" altLang="en-US" sz="2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原来，这和长颈鹿身体的结构有关。首先，长颈鹿血管周围的肌肉非常发达，能压缩血管，控制血流量；同时长颈鹿腿部及全身的皮肤和筋膜绷得很紧，利于下肢的血液向上回流。科学家由此受到启示，根据长颈鹿利用紧绷的皮肤控制血管压力的原理，研制了飞行服——“抗荷服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25495" y="2157095"/>
            <a:ext cx="337947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</a:pPr>
            <a:r>
              <a:rPr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提出问题  反复试验</a:t>
            </a:r>
          </a:p>
          <a:p>
            <a:pPr>
              <a:buFont typeface="Arial" panose="020B0604020202020204" pitchFamily="34" charset="0"/>
            </a:pPr>
            <a:r>
              <a:rPr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不断研究  揭开秘密 </a:t>
            </a:r>
          </a:p>
        </p:txBody>
      </p:sp>
      <p:sp>
        <p:nvSpPr>
          <p:cNvPr id="3" name="左大括号 2"/>
          <p:cNvSpPr/>
          <p:nvPr/>
        </p:nvSpPr>
        <p:spPr>
          <a:xfrm>
            <a:off x="1673225" y="1609725"/>
            <a:ext cx="76200" cy="2073275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3325495" y="2091690"/>
            <a:ext cx="76200" cy="972185"/>
          </a:xfrm>
          <a:prstGeom prst="leftBrac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838325" y="1511618"/>
            <a:ext cx="354965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rPr>
              <a:t>发现问题：蝙蝠夜间飞行</a:t>
            </a:r>
          </a:p>
        </p:txBody>
      </p:sp>
      <p:sp>
        <p:nvSpPr>
          <p:cNvPr id="8" name="矩形 7"/>
          <p:cNvSpPr/>
          <p:nvPr/>
        </p:nvSpPr>
        <p:spPr>
          <a:xfrm>
            <a:off x="1838008" y="3106420"/>
            <a:ext cx="32435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rPr>
              <a:t>受到启发：飞机装雷达    </a:t>
            </a:r>
          </a:p>
        </p:txBody>
      </p:sp>
      <p:sp>
        <p:nvSpPr>
          <p:cNvPr id="9" name="左大括号 8"/>
          <p:cNvSpPr/>
          <p:nvPr/>
        </p:nvSpPr>
        <p:spPr>
          <a:xfrm rot="10800000">
            <a:off x="6282055" y="1482090"/>
            <a:ext cx="205105" cy="2372995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157110" y="425006"/>
            <a:ext cx="2225040" cy="70675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课文图示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56300" y="2347595"/>
            <a:ext cx="15760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研究问题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940435" y="1609725"/>
            <a:ext cx="80899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蝙蝠和雷达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557645" y="2253615"/>
            <a:ext cx="17367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热爱科学</a:t>
            </a:r>
          </a:p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积极探索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6" grpId="0" animBg="1"/>
      <p:bldP spid="7" grpId="0"/>
      <p:bldP spid="8" grpId="0"/>
      <p:bldP spid="9" grpId="0" animBg="1"/>
      <p:bldP spid="4" grpId="0"/>
      <p:bldP spid="12" grpId="1"/>
      <p:bldP spid="12" grpId="2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内容占位符 2"/>
          <p:cNvSpPr txBox="1"/>
          <p:nvPr/>
        </p:nvSpPr>
        <p:spPr>
          <a:xfrm>
            <a:off x="774700" y="973265"/>
            <a:ext cx="7650480" cy="380174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indent="622300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</a:pPr>
            <a:r>
              <a:rPr lang="zh-CN" altLang="en-US" sz="2800" b="1" dirty="0">
                <a:latin typeface="+mj-ea"/>
                <a:ea typeface="+mj-ea"/>
                <a:sym typeface="Calibri" panose="020F0502020204030204" pitchFamily="34" charset="0"/>
              </a:rPr>
              <a:t>本文主要讲了科学家经过反复研究，揭开了蝙蝠在夜里安全飞行的秘密，并从中受到启发，发明了雷达安装在飞机上，保证飞机在夜里安全飞行的过程。教育我们要注意事物与人类之间的关系，树立从小学科学、爱科学的意识。</a:t>
            </a:r>
          </a:p>
        </p:txBody>
      </p:sp>
      <p:sp>
        <p:nvSpPr>
          <p:cNvPr id="7" name="矩形 6"/>
          <p:cNvSpPr/>
          <p:nvPr/>
        </p:nvSpPr>
        <p:spPr>
          <a:xfrm>
            <a:off x="3281830" y="185526"/>
            <a:ext cx="2225040" cy="70675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主题感悟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文本框 137"/>
          <p:cNvSpPr txBox="1"/>
          <p:nvPr/>
        </p:nvSpPr>
        <p:spPr>
          <a:xfrm>
            <a:off x="658560" y="1131565"/>
            <a:ext cx="7898130" cy="3170555"/>
          </a:xfrm>
          <a:prstGeom prst="rect">
            <a:avLst/>
          </a:prstGeom>
          <a:solidFill>
            <a:srgbClr val="FFFFFF"/>
          </a:solidFill>
          <a:ln w="9525" cap="rnd" cmpd="sng">
            <a:solidFill>
              <a:srgbClr val="000000"/>
            </a:solidFill>
            <a:prstDash val="sysDot"/>
            <a:miter/>
            <a:headEnd type="none" w="med" len="med"/>
            <a:tailEnd type="none" w="med" len="med"/>
          </a:ln>
        </p:spPr>
        <p:txBody>
          <a:bodyPr/>
          <a:lstStyle/>
          <a:p>
            <a:pPr indent="304800">
              <a:lnSpc>
                <a:spcPct val="150000"/>
              </a:lnSpc>
            </a:pPr>
            <a:r>
              <a:rPr lang="en-US" altLang="zh-CN" sz="2800" b="1" dirty="0">
                <a:latin typeface="+mj-ea"/>
                <a:ea typeface="+mj-ea"/>
              </a:rPr>
              <a:t>  </a:t>
            </a:r>
            <a:r>
              <a:rPr lang="zh-CN" altLang="en-US" sz="2800" b="1" dirty="0">
                <a:latin typeface="+mj-ea"/>
                <a:ea typeface="+mj-ea"/>
              </a:rPr>
              <a:t>科学家从蝙蝠身上受到启发，发明了雷达，使飞机在夜里能够安全飞行，给人们的生活带来了多大的方便呀! 从现在起，让我们认真学习知识，长大做一个伟大的科学家，从自然里研究出更多的成果。</a:t>
            </a:r>
          </a:p>
        </p:txBody>
      </p:sp>
      <p:sp>
        <p:nvSpPr>
          <p:cNvPr id="3" name="矩形 2"/>
          <p:cNvSpPr/>
          <p:nvPr/>
        </p:nvSpPr>
        <p:spPr>
          <a:xfrm>
            <a:off x="3270400" y="306811"/>
            <a:ext cx="2225040" cy="70675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独特感悟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1" animBg="1"/>
      <p:bldP spid="39938" grpId="2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9" descr="구름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6963" y="111125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0" descr="구름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542925"/>
            <a:ext cx="752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矩形 26"/>
          <p:cNvSpPr/>
          <p:nvPr/>
        </p:nvSpPr>
        <p:spPr>
          <a:xfrm>
            <a:off x="2160317" y="1849198"/>
            <a:ext cx="5014714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b="1" kern="0" cap="all" dirty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anose="020B0604020202020204" pitchFamily="34" charset="0"/>
              </a:rPr>
              <a:t>Thank you! </a:t>
            </a:r>
            <a:endParaRPr lang="zh-CN" altLang="en-US" sz="6000" b="1" kern="0" cap="all" dirty="0">
              <a:ln w="0"/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 advClick="0" advTm="0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021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63663" y="488971"/>
            <a:ext cx="3816424" cy="6451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indent="0" algn="ctr" defTabSz="6858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带着问题读课文</a:t>
            </a:r>
          </a:p>
        </p:txBody>
      </p:sp>
      <p:sp>
        <p:nvSpPr>
          <p:cNvPr id="12" name="矩形 11"/>
          <p:cNvSpPr/>
          <p:nvPr/>
        </p:nvSpPr>
        <p:spPr>
          <a:xfrm>
            <a:off x="801040" y="1323400"/>
            <a:ext cx="77729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</a:t>
            </a:r>
            <a:r>
              <a:rPr lang="zh-CN" altLang="en-US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、再读课文，把自己的问题写下来。分小组整理问题清单，想一想可以从哪些角度提问。</a:t>
            </a:r>
            <a:endParaRPr lang="en-US" altLang="zh-CN" sz="2400" b="1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、将科学家探索蝙蝠夜间飞行的奥秘的句子在书中用横线画下来，研究探讨。  </a:t>
            </a:r>
            <a:endParaRPr lang="zh-CN" altLang="en-US" sz="2800" b="1" dirty="0">
              <a:solidFill>
                <a:srgbClr val="0070C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9800" y="3072635"/>
            <a:ext cx="7345680" cy="1177245"/>
          </a:xfrm>
          <a:prstGeom prst="rect">
            <a:avLst/>
          </a:prstGeom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通过飞机夜行这种现象，提出飞机怎么能安全飞行的问题。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26810" y="846583"/>
            <a:ext cx="7961313" cy="113024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628650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读第</a:t>
            </a: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自然段，想一想：课文为什么一开始要写飞机夜行？飞机在夜间安全航行是从哪儿得到的启示？</a:t>
            </a:r>
          </a:p>
        </p:txBody>
      </p:sp>
      <p:sp>
        <p:nvSpPr>
          <p:cNvPr id="7" name="矩形 6"/>
          <p:cNvSpPr/>
          <p:nvPr/>
        </p:nvSpPr>
        <p:spPr>
          <a:xfrm>
            <a:off x="2032635" y="2248338"/>
            <a:ext cx="1892300" cy="584200"/>
          </a:xfrm>
          <a:prstGeom prst="rect">
            <a:avLst/>
          </a:prstGeom>
          <a:noFill/>
          <a:ln w="9525">
            <a:solidFill>
              <a:schemeClr val="accent1">
                <a:lumMod val="20000"/>
                <a:lumOff val="80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3">
                        <a:tint val="50000"/>
                        <a:satMod val="300000"/>
                      </a:schemeClr>
                    </a:gs>
                    <a:gs pos="35000">
                      <a:schemeClr val="accent3">
                        <a:tint val="37000"/>
                        <a:satMod val="300000"/>
                      </a:schemeClr>
                    </a:gs>
                    <a:gs pos="100000">
                      <a:schemeClr val="accent3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吸引读者</a:t>
            </a:r>
          </a:p>
        </p:txBody>
      </p:sp>
      <p:sp>
        <p:nvSpPr>
          <p:cNvPr id="8" name="矩形 7"/>
          <p:cNvSpPr/>
          <p:nvPr/>
        </p:nvSpPr>
        <p:spPr>
          <a:xfrm>
            <a:off x="5055870" y="2248338"/>
            <a:ext cx="1892300" cy="583565"/>
          </a:xfrm>
          <a:prstGeom prst="rect">
            <a:avLst/>
          </a:prstGeom>
          <a:noFill/>
          <a:ln w="9525">
            <a:solidFill>
              <a:schemeClr val="accent1">
                <a:lumMod val="20000"/>
                <a:lumOff val="80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3">
                        <a:tint val="50000"/>
                        <a:satMod val="300000"/>
                      </a:schemeClr>
                    </a:gs>
                    <a:gs pos="35000">
                      <a:schemeClr val="accent3">
                        <a:tint val="37000"/>
                        <a:satMod val="300000"/>
                      </a:schemeClr>
                    </a:gs>
                    <a:gs pos="100000">
                      <a:schemeClr val="accent3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引出问题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2895093" y="136013"/>
            <a:ext cx="3457575" cy="592137"/>
            <a:chOff x="2875615" y="172361"/>
            <a:chExt cx="3458694" cy="592137"/>
          </a:xfrm>
        </p:grpSpPr>
        <p:pic>
          <p:nvPicPr>
            <p:cNvPr id="15371" name="Picture 2" descr="C:\Users\Administrator\Desktop\资源 3@3x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75615" y="172361"/>
              <a:ext cx="3458694" cy="59213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372" name="矩形 16"/>
            <p:cNvSpPr/>
            <p:nvPr/>
          </p:nvSpPr>
          <p:spPr>
            <a:xfrm>
              <a:off x="3789709" y="209703"/>
              <a:ext cx="1605800" cy="5219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飞机夜航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 bldLvl="0" animBg="1"/>
      <p:bldP spid="8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018" name="图片 214017" descr="图片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352665" y="3387975"/>
            <a:ext cx="1168400" cy="1022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>
            <a:hlinkClick r:id="rId3" action="ppaction://hlinkpres?slideindex=1&amp;slidetitle="/>
          </p:cNvPr>
          <p:cNvSpPr/>
          <p:nvPr/>
        </p:nvSpPr>
        <p:spPr>
          <a:xfrm>
            <a:off x="547370" y="1243330"/>
            <a:ext cx="8050530" cy="1730375"/>
          </a:xfrm>
          <a:prstGeom prst="rect">
            <a:avLst/>
          </a:prstGeom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在漆黑的夜里，飞机是怎么做到安全飞行的呢？原来是人们从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蝙蝠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身上得到了启示。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124585" y="3411225"/>
            <a:ext cx="1166495" cy="720090"/>
            <a:chOff x="2097" y="5070"/>
            <a:chExt cx="3516" cy="1134"/>
          </a:xfrm>
        </p:grpSpPr>
        <p:sp>
          <p:nvSpPr>
            <p:cNvPr id="7" name="椭圆 6"/>
            <p:cNvSpPr/>
            <p:nvPr/>
          </p:nvSpPr>
          <p:spPr>
            <a:xfrm>
              <a:off x="2097" y="5070"/>
              <a:ext cx="3516" cy="1134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24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2446" y="5185"/>
              <a:ext cx="1588" cy="9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2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设问</a:t>
              </a: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85515" y="3292475"/>
            <a:ext cx="2174875" cy="982345"/>
          </a:xfrm>
          <a:prstGeom prst="rect">
            <a:avLst/>
          </a:prstGeom>
        </p:spPr>
      </p:pic>
      <p:sp>
        <p:nvSpPr>
          <p:cNvPr id="9" name="左右箭头 8"/>
          <p:cNvSpPr/>
          <p:nvPr/>
        </p:nvSpPr>
        <p:spPr>
          <a:xfrm rot="480000">
            <a:off x="5907405" y="3745865"/>
            <a:ext cx="984885" cy="246380"/>
          </a:xfrm>
          <a:prstGeom prst="left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2017955" y="326380"/>
            <a:ext cx="5952270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 panose="02010609030101010101" pitchFamily="49" charset="-122"/>
                <a:sym typeface="+mn-ea"/>
              </a:rPr>
              <a:t>飞机为什么能在夜里安全飞行？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3357245" y="2355850"/>
            <a:ext cx="503110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539750" y="2931795"/>
            <a:ext cx="195406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91200" y="1308673"/>
            <a:ext cx="7961313" cy="130317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713105"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读第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3—7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自然段，想一想：蝙蝠夜间飞行的秘密是什么？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2883218" y="242888"/>
            <a:ext cx="3457575" cy="592137"/>
            <a:chOff x="2875615" y="172361"/>
            <a:chExt cx="3458694" cy="592137"/>
          </a:xfrm>
        </p:grpSpPr>
        <p:pic>
          <p:nvPicPr>
            <p:cNvPr id="15371" name="Picture 2" descr="C:\Users\Administrator\Desktop\资源 3@3x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75615" y="172361"/>
              <a:ext cx="3458694" cy="59213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372" name="矩形 16"/>
            <p:cNvSpPr/>
            <p:nvPr/>
          </p:nvSpPr>
          <p:spPr>
            <a:xfrm>
              <a:off x="3789709" y="209703"/>
              <a:ext cx="1605800" cy="5219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实验揭秘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/>
          <p:nvPr/>
        </p:nvSpPr>
        <p:spPr>
          <a:xfrm>
            <a:off x="638175" y="990525"/>
            <a:ext cx="6197600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    蝙蝠是在夜里飞行的，还能捕捉飞蛾和蚊子，而且无论怎么飞，从来没见过它跟什么东西相撞，</a:t>
            </a:r>
            <a:r>
              <a:rPr lang="zh-CN" altLang="en-US" sz="2200" b="1" dirty="0">
                <a:solidFill>
                  <a:srgbClr val="FF66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即使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一根极细的电线，它</a:t>
            </a:r>
            <a:r>
              <a:rPr lang="zh-CN" altLang="en-US" sz="2200" b="1" dirty="0">
                <a:solidFill>
                  <a:srgbClr val="FF66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也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能灵巧地避开。</a:t>
            </a:r>
          </a:p>
        </p:txBody>
      </p:sp>
      <p:pic>
        <p:nvPicPr>
          <p:cNvPr id="11267" name="Picture 2" descr="蝙蝠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2263" y="1274688"/>
            <a:ext cx="2654300" cy="120491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5" name="组合 8"/>
          <p:cNvGrpSpPr/>
          <p:nvPr/>
        </p:nvGrpSpPr>
        <p:grpSpPr>
          <a:xfrm>
            <a:off x="1692275" y="514275"/>
            <a:ext cx="5884863" cy="400050"/>
            <a:chOff x="2911273" y="874692"/>
            <a:chExt cx="4879838" cy="943657"/>
          </a:xfrm>
        </p:grpSpPr>
        <p:sp>
          <p:nvSpPr>
            <p:cNvPr id="16" name="圆角矩形标注 14"/>
            <p:cNvSpPr/>
            <p:nvPr/>
          </p:nvSpPr>
          <p:spPr>
            <a:xfrm>
              <a:off x="2932335" y="878438"/>
              <a:ext cx="4771894" cy="805103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279" name="矩形 24"/>
            <p:cNvSpPr/>
            <p:nvPr/>
          </p:nvSpPr>
          <p:spPr>
            <a:xfrm>
              <a:off x="2911273" y="874692"/>
              <a:ext cx="4879838" cy="94365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000" b="1" dirty="0">
                  <a:solidFill>
                    <a:srgbClr val="0066FF"/>
                  </a:solidFill>
                  <a:latin typeface="Calibri" panose="020F0502020204030204" pitchFamily="34" charset="0"/>
                </a:rPr>
                <a:t>朗读指导：</a:t>
              </a:r>
              <a:r>
                <a:rPr lang="zh-CN" altLang="en-US" sz="2000" b="1" dirty="0">
                  <a:latin typeface="Calibri" panose="020F0502020204030204" pitchFamily="34" charset="0"/>
                </a:rPr>
                <a:t>在朗读这段话时，要读出赞叹、佩服。</a:t>
              </a:r>
            </a:p>
          </p:txBody>
        </p:sp>
      </p:grp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2737038" y="2732400"/>
            <a:ext cx="5362575" cy="825500"/>
          </a:xfrm>
          <a:prstGeom prst="callout1">
            <a:avLst>
              <a:gd name="adj1" fmla="val 49747"/>
              <a:gd name="adj2" fmla="val -909"/>
              <a:gd name="adj3" fmla="val -15977"/>
              <a:gd name="adj4" fmla="val -9749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</p:spPr>
        <p:txBody>
          <a:bodyPr anchor="ctr"/>
          <a:lstStyle/>
          <a:p>
            <a:pPr marR="0" defTabSz="457200">
              <a:buClrTx/>
              <a:buSzTx/>
              <a:buFontTx/>
              <a:defRPr/>
            </a:pPr>
            <a:r>
              <a:rPr kumimoji="0" lang="zh-CN" altLang="en-US" sz="2200" b="1" kern="1200" cap="none" spc="0" normalizeH="0" baseline="0" noProof="0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从关联词“即使</a:t>
            </a:r>
            <a:r>
              <a:rPr kumimoji="0" lang="en-US" altLang="zh-CN" sz="2200" b="1" kern="1200" cap="none" spc="0" normalizeH="0" baseline="0" noProof="0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……</a:t>
            </a:r>
            <a:r>
              <a:rPr kumimoji="0" lang="zh-CN" altLang="en-US" sz="2200" b="1" kern="1200" cap="none" spc="0" normalizeH="0" baseline="0" noProof="0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也</a:t>
            </a:r>
            <a:r>
              <a:rPr kumimoji="0" lang="en-US" altLang="zh-CN" sz="2200" b="1" kern="1200" cap="none" spc="0" normalizeH="0" baseline="0" noProof="0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……”</a:t>
            </a:r>
            <a:r>
              <a:rPr kumimoji="0" lang="zh-CN" altLang="en-US" sz="2200" b="1" kern="1200" cap="none" spc="0" normalizeH="0" baseline="0" noProof="0" dirty="0"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可以看出蝙蝠夜间飞行动作敏捷，本领高超。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373263" y="3643313"/>
            <a:ext cx="6688137" cy="879475"/>
            <a:chOff x="772686" y="3876457"/>
            <a:chExt cx="6691089" cy="879120"/>
          </a:xfrm>
        </p:grpSpPr>
        <p:sp>
          <p:nvSpPr>
            <p:cNvPr id="11276" name="文本框 9"/>
            <p:cNvSpPr txBox="1"/>
            <p:nvPr/>
          </p:nvSpPr>
          <p:spPr>
            <a:xfrm>
              <a:off x="1613629" y="4090304"/>
              <a:ext cx="5850146" cy="57223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从哪些词可以看出蝙蝠的飞行本领高超？</a:t>
              </a:r>
            </a:p>
          </p:txBody>
        </p:sp>
        <p:pic>
          <p:nvPicPr>
            <p:cNvPr id="11277" name="Picture 9" descr="C:\Users\Administrator\Desktop\道德与法制\e252f8caa5c45daa236bbc27802d087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2686" y="3876457"/>
              <a:ext cx="896070" cy="87912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" name="圆角矩形 5"/>
          <p:cNvSpPr/>
          <p:nvPr/>
        </p:nvSpPr>
        <p:spPr>
          <a:xfrm>
            <a:off x="4048125" y="1114350"/>
            <a:ext cx="633413" cy="357188"/>
          </a:xfrm>
          <a:prstGeom prst="roundRect">
            <a:avLst/>
          </a:prstGeom>
          <a:noFill/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1258888" y="1622350"/>
            <a:ext cx="633413" cy="357188"/>
          </a:xfrm>
          <a:prstGeom prst="roundRect">
            <a:avLst/>
          </a:prstGeom>
          <a:noFill/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685800" y="2124000"/>
            <a:ext cx="633413" cy="357188"/>
          </a:xfrm>
          <a:prstGeom prst="roundRect">
            <a:avLst/>
          </a:prstGeom>
          <a:noFill/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3802063" y="2124000"/>
            <a:ext cx="323850" cy="357188"/>
          </a:xfrm>
          <a:prstGeom prst="roundRect">
            <a:avLst/>
          </a:prstGeom>
          <a:noFill/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6" grpId="0" bldLvl="0" animBg="1"/>
      <p:bldP spid="25" grpId="0" bldLvl="0" animBg="1"/>
      <p:bldP spid="26" grpId="0" bldLvl="0" animBg="1"/>
      <p:bldP spid="2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073913" y="2402013"/>
            <a:ext cx="7023100" cy="1284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C00000"/>
                </a:solidFill>
                <a:latin typeface="+mj-ea"/>
                <a:ea typeface="+mj-ea"/>
              </a:rPr>
              <a:t>    即使前面的道路再艰难曲折，我们也要勇敢地走下去</a:t>
            </a:r>
            <a:r>
              <a:rPr lang="en-US" altLang="zh-CN" sz="2800" b="1" dirty="0">
                <a:solidFill>
                  <a:srgbClr val="C00000"/>
                </a:solidFill>
                <a:latin typeface="+mj-ea"/>
                <a:ea typeface="+mj-ea"/>
              </a:rPr>
              <a:t>!</a:t>
            </a:r>
            <a:endParaRPr lang="zh-CN" altLang="en-US" sz="2800" b="1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12291" name="矩形 2"/>
          <p:cNvSpPr/>
          <p:nvPr/>
        </p:nvSpPr>
        <p:spPr>
          <a:xfrm>
            <a:off x="835025" y="990600"/>
            <a:ext cx="1006475" cy="5857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36A4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仿写</a:t>
            </a:r>
          </a:p>
        </p:txBody>
      </p:sp>
      <p:pic>
        <p:nvPicPr>
          <p:cNvPr id="12292" name="图片 24" descr="花盆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725" y="1016000"/>
            <a:ext cx="390525" cy="446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3" name="矩形 1"/>
          <p:cNvSpPr/>
          <p:nvPr/>
        </p:nvSpPr>
        <p:spPr>
          <a:xfrm>
            <a:off x="1736725" y="1581150"/>
            <a:ext cx="6207125" cy="715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用“即使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也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……”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写句子。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自定义 2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F8C13"/>
      </a:accent1>
      <a:accent2>
        <a:srgbClr val="99BB5D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rrk2kf4h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1ECD6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1842</Words>
  <Application>Microsoft Office PowerPoint</Application>
  <PresentationFormat>全屏显示(16:9)</PresentationFormat>
  <Paragraphs>160</Paragraphs>
  <Slides>36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52" baseType="lpstr">
      <vt:lpstr>Meiryo</vt:lpstr>
      <vt:lpstr>仿宋</vt:lpstr>
      <vt:lpstr>黑体</vt:lpstr>
      <vt:lpstr>华文楷体</vt:lpstr>
      <vt:lpstr>华文行楷</vt:lpstr>
      <vt:lpstr>华文中宋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727</cp:revision>
  <dcterms:created xsi:type="dcterms:W3CDTF">2015-12-30T08:03:00Z</dcterms:created>
  <dcterms:modified xsi:type="dcterms:W3CDTF">2021-08-31T19:33:28Z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2052-11.1.0.9678</vt:lpwstr>
  </property>
</Properties>
</file>