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9" r:id="rId2"/>
  </p:sldMasterIdLst>
  <p:notesMasterIdLst>
    <p:notesMasterId r:id="rId23"/>
  </p:notesMasterIdLst>
  <p:sldIdLst>
    <p:sldId id="386" r:id="rId3"/>
    <p:sldId id="351" r:id="rId4"/>
    <p:sldId id="352" r:id="rId5"/>
    <p:sldId id="353" r:id="rId6"/>
    <p:sldId id="354" r:id="rId7"/>
    <p:sldId id="355" r:id="rId8"/>
    <p:sldId id="356" r:id="rId9"/>
    <p:sldId id="369" r:id="rId10"/>
    <p:sldId id="357" r:id="rId11"/>
    <p:sldId id="358" r:id="rId12"/>
    <p:sldId id="359" r:id="rId13"/>
    <p:sldId id="360" r:id="rId14"/>
    <p:sldId id="361" r:id="rId15"/>
    <p:sldId id="362" r:id="rId16"/>
    <p:sldId id="363" r:id="rId17"/>
    <p:sldId id="364" r:id="rId18"/>
    <p:sldId id="365" r:id="rId19"/>
    <p:sldId id="366" r:id="rId20"/>
    <p:sldId id="387" r:id="rId21"/>
    <p:sldId id="388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FAFAFA"/>
    <a:srgbClr val="EB6343"/>
    <a:srgbClr val="FAFDF0"/>
    <a:srgbClr val="F8C14A"/>
    <a:srgbClr val="31ACB5"/>
    <a:srgbClr val="F2947E"/>
    <a:srgbClr val="F8C6BA"/>
    <a:srgbClr val="EE77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6E326-7A8B-4A2F-AFB5-FABE8D94FF58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B8799-C4E5-4DE5-B743-0D2BA5D54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44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094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749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8B8799-C4E5-4DE5-B743-0D2BA5D5479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7182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0104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24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1571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46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70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416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6827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5805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3794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425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739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350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Relationship Id="rId27" Type="http://schemas.openxmlformats.org/officeDocument/2006/relationships/tags" Target="../tags/tag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2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3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4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5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6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  <a:tab pos="1207135" algn="l"/>
          <a:tab pos="1207135" algn="l"/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526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1686295" y="2381529"/>
            <a:ext cx="5771409" cy="11400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1200" dirty="0"/>
              <a:t>   </a:t>
            </a:r>
          </a:p>
        </p:txBody>
      </p:sp>
      <p:sp>
        <p:nvSpPr>
          <p:cNvPr id="29" name="TextBox 3"/>
          <p:cNvSpPr txBox="1">
            <a:spLocks noChangeArrowheads="1"/>
          </p:cNvSpPr>
          <p:nvPr/>
        </p:nvSpPr>
        <p:spPr bwMode="auto">
          <a:xfrm>
            <a:off x="1834515" y="2595635"/>
            <a:ext cx="5483225" cy="711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7466" tIns="48733" rIns="97466" bIns="48733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习作：推荐一个好地方</a:t>
            </a:r>
            <a:endParaRPr lang="en-US" altLang="zh-CN" sz="40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4"/>
          <p:cNvSpPr txBox="1">
            <a:spLocks noChangeArrowheads="1"/>
          </p:cNvSpPr>
          <p:nvPr/>
        </p:nvSpPr>
        <p:spPr bwMode="auto">
          <a:xfrm>
            <a:off x="3164144" y="3769899"/>
            <a:ext cx="2722563" cy="403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466" tIns="48733" rIns="97466" bIns="48733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>
                <a:solidFill>
                  <a:srgbClr val="8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RJ</a:t>
            </a:r>
            <a:r>
              <a:rPr lang="en-US" altLang="zh-CN" sz="2000" b="1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  </a:t>
            </a:r>
            <a:r>
              <a:rPr lang="zh-CN" altLang="en-US" sz="2000" b="1">
                <a:solidFill>
                  <a:srgbClr val="80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四年级上册 </a:t>
            </a:r>
          </a:p>
        </p:txBody>
      </p:sp>
      <p:grpSp>
        <p:nvGrpSpPr>
          <p:cNvPr id="2" name="组 1"/>
          <p:cNvGrpSpPr/>
          <p:nvPr/>
        </p:nvGrpSpPr>
        <p:grpSpPr>
          <a:xfrm>
            <a:off x="820226" y="243287"/>
            <a:ext cx="7694895" cy="2239335"/>
            <a:chOff x="808395" y="136945"/>
            <a:chExt cx="7694895" cy="223933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8395" y="136945"/>
              <a:ext cx="2343918" cy="212815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032491">
              <a:off x="4946491" y="1089550"/>
              <a:ext cx="811350" cy="1079702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29486" y="406534"/>
              <a:ext cx="2773804" cy="1969746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23145" y="1033320"/>
              <a:ext cx="979902" cy="1192162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40580" y="516437"/>
              <a:ext cx="1040436" cy="1169338"/>
            </a:xfrm>
            <a:prstGeom prst="rect">
              <a:avLst/>
            </a:prstGeom>
          </p:spPr>
        </p:pic>
      </p:grpSp>
      <p:sp>
        <p:nvSpPr>
          <p:cNvPr id="11" name="矩形 10"/>
          <p:cNvSpPr/>
          <p:nvPr/>
        </p:nvSpPr>
        <p:spPr>
          <a:xfrm>
            <a:off x="0" y="4480890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2"/>
          <p:cNvSpPr/>
          <p:nvPr/>
        </p:nvSpPr>
        <p:spPr>
          <a:xfrm>
            <a:off x="421575" y="569463"/>
            <a:ext cx="3283527" cy="662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抓住景物特点。</a:t>
            </a:r>
          </a:p>
        </p:txBody>
      </p:sp>
      <p:pic>
        <p:nvPicPr>
          <p:cNvPr id="22" name="Picture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090" y="3003570"/>
            <a:ext cx="1152525" cy="1317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13" descr="C:\Users\Administrator\Desktop\17e1884f61f242d2a7c5ee365a480b19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5250" y="2214750"/>
            <a:ext cx="2103438" cy="207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" name="圆角矩形标注 23"/>
          <p:cNvSpPr/>
          <p:nvPr/>
        </p:nvSpPr>
        <p:spPr>
          <a:xfrm>
            <a:off x="357563" y="1608188"/>
            <a:ext cx="2000250" cy="1071563"/>
          </a:xfrm>
          <a:prstGeom prst="wedgeRoundRectCallout">
            <a:avLst>
              <a:gd name="adj1" fmla="val 58307"/>
              <a:gd name="adj2" fmla="val 4439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怎样才能抓住景物的特点吗？</a:t>
            </a:r>
          </a:p>
        </p:txBody>
      </p:sp>
      <p:sp>
        <p:nvSpPr>
          <p:cNvPr id="25" name="圆角矩形标注 24"/>
          <p:cNvSpPr/>
          <p:nvPr/>
        </p:nvSpPr>
        <p:spPr>
          <a:xfrm>
            <a:off x="3236968" y="435235"/>
            <a:ext cx="4885753" cy="1227308"/>
          </a:xfrm>
          <a:prstGeom prst="wedgeRoundRectCallout">
            <a:avLst>
              <a:gd name="adj1" fmla="val -55115"/>
              <a:gd name="adj2" fmla="val 3943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从形状、颜色、姿态、气势、声音等方面可以抓住特点，并加以具体描绘，就能突出重点，给人如临其景之感。</a:t>
            </a:r>
          </a:p>
        </p:txBody>
      </p:sp>
      <p:sp>
        <p:nvSpPr>
          <p:cNvPr id="27" name="圆角矩形标注 26"/>
          <p:cNvSpPr/>
          <p:nvPr/>
        </p:nvSpPr>
        <p:spPr>
          <a:xfrm>
            <a:off x="4226361" y="1751914"/>
            <a:ext cx="4585130" cy="2524236"/>
          </a:xfrm>
          <a:prstGeom prst="wedgeRoundRectCallout">
            <a:avLst>
              <a:gd name="adj1" fmla="val -59618"/>
              <a:gd name="adj2" fmla="val -17428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黑体" panose="02010609060101010101" pitchFamily="49" charset="-122"/>
              </a:rPr>
              <a:t>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不过，同样的景物，在不同的时节和地点它的特点是不相同的。比如同样是风，春风和煦，夏风炽热，秋风萧萧，冬风凛冽；同样是山，山势各不一样，天山巍峨，黄山秀丽，泰山雄伟，秦岭“盛气凌人”，大兴安岭“温柔可亲”。可见，只有抓住了特点，景物才活灵活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4" grpId="0" bldLvl="0" animBg="1"/>
      <p:bldP spid="25" grpId="0" bldLvl="0" animBg="1"/>
      <p:bldP spid="2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12"/>
          <p:cNvSpPr/>
          <p:nvPr/>
        </p:nvSpPr>
        <p:spPr>
          <a:xfrm>
            <a:off x="384225" y="570225"/>
            <a:ext cx="3249633" cy="662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展开恰当联想。</a:t>
            </a:r>
          </a:p>
        </p:txBody>
      </p:sp>
      <p:pic>
        <p:nvPicPr>
          <p:cNvPr id="15" name="Picture 13" descr="C:\Users\Administrator\Desktop\17e1884f61f242d2a7c5ee365a480b1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087" y="2586038"/>
            <a:ext cx="2103437" cy="207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圆角矩形标注 16"/>
          <p:cNvSpPr/>
          <p:nvPr/>
        </p:nvSpPr>
        <p:spPr>
          <a:xfrm>
            <a:off x="2217650" y="1183055"/>
            <a:ext cx="6451344" cy="3139564"/>
          </a:xfrm>
          <a:prstGeom prst="wedgeRoundRectCallout">
            <a:avLst>
              <a:gd name="adj1" fmla="val -54785"/>
              <a:gd name="adj2" fmla="val -1104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写景时要带着感情去观察，去联想，努力做到情感随着景物产生。当然，我们既可以先写景后抒情，也又可以先抒情后写景，也可以一边写景一边抒情，情景交融。不论怎样写，都要注意运用比喻、拟人、夸张、反问等修辞手法，把所见的实在景物与自己的联想结合起来，这样写出来的作文才会具体形象、生动活泼，动人心弦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3" descr="C:\Users\Administrator\Desktop\17e1884f61f242d2a7c5ee365a480b1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37" y="2605088"/>
            <a:ext cx="1738312" cy="1712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矩形 22"/>
          <p:cNvSpPr/>
          <p:nvPr/>
        </p:nvSpPr>
        <p:spPr>
          <a:xfrm>
            <a:off x="2615909" y="1038862"/>
            <a:ext cx="6098430" cy="25831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R="0" lvl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从“相近”“相关”的方面去联想。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也就是作者由某一事物的感知，而引起跟它在时间或空间上有相近或相关关系的其他事物的联想。如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繁星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一课，作者看到了天上的繁星，想到了萤火虫。这些是由相近、相关的事物而引起的联想。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30588" y="1203325"/>
            <a:ext cx="2092325" cy="909638"/>
            <a:chOff x="-40696" y="1347562"/>
            <a:chExt cx="2510218" cy="1233930"/>
          </a:xfrm>
        </p:grpSpPr>
        <p:sp>
          <p:nvSpPr>
            <p:cNvPr id="6" name="云形标注 5"/>
            <p:cNvSpPr/>
            <p:nvPr/>
          </p:nvSpPr>
          <p:spPr>
            <a:xfrm>
              <a:off x="-40696" y="1347562"/>
              <a:ext cx="2510218" cy="1233930"/>
            </a:xfrm>
            <a:prstGeom prst="cloudCallout">
              <a:avLst>
                <a:gd name="adj1" fmla="val -19303"/>
                <a:gd name="adj2" fmla="val 87653"/>
              </a:avLst>
            </a:prstGeom>
            <a:solidFill>
              <a:srgbClr val="DCE6F2"/>
            </a:solidFill>
            <a:ln w="9525">
              <a:solidFill>
                <a:schemeClr val="tx2">
                  <a:lumMod val="60000"/>
                  <a:lumOff val="40000"/>
                </a:schemeClr>
              </a:solidFill>
              <a:prstDash val="sysDot"/>
              <a:miter lim="800000"/>
            </a:ln>
          </p:spPr>
          <p:txBody>
            <a:bodyPr/>
            <a:lstStyle/>
            <a:p>
              <a:pPr marL="0" marR="0" lvl="0" indent="4445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9464" name="矩形 4"/>
            <p:cNvSpPr/>
            <p:nvPr/>
          </p:nvSpPr>
          <p:spPr>
            <a:xfrm>
              <a:off x="212306" y="1436712"/>
              <a:ext cx="2063400" cy="10749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algn="just"/>
              <a:r>
                <a:rPr lang="zh-CN" altLang="en-US" sz="2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如何展开合适的联想呢？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3" descr="C:\Users\Administrator\Desktop\17e1884f61f242d2a7c5ee365a480b1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37" y="2605088"/>
            <a:ext cx="1738312" cy="1712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矩形 22"/>
          <p:cNvSpPr/>
          <p:nvPr/>
        </p:nvSpPr>
        <p:spPr>
          <a:xfrm>
            <a:off x="2542401" y="895606"/>
            <a:ext cx="6098430" cy="31373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R="0" lvl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抓住“相似”的特点展开联想，</a:t>
            </a: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指作者由某一事物的感知，而引起跟它在性质或形态上有某种相似的事物的联想。如，由波浪想到柔软的丝绸，由大花猫想到老虎，由天上的白云想到地上的棉花等，这些都是抓住事物的相似之处来展开联想的。</a:t>
            </a:r>
          </a:p>
        </p:txBody>
      </p:sp>
      <p:grpSp>
        <p:nvGrpSpPr>
          <p:cNvPr id="20486" name="组合 6"/>
          <p:cNvGrpSpPr/>
          <p:nvPr/>
        </p:nvGrpSpPr>
        <p:grpSpPr>
          <a:xfrm>
            <a:off x="176213" y="1203325"/>
            <a:ext cx="2092325" cy="909638"/>
            <a:chOff x="-40696" y="1347562"/>
            <a:chExt cx="2510218" cy="1233930"/>
          </a:xfrm>
        </p:grpSpPr>
        <p:sp>
          <p:nvSpPr>
            <p:cNvPr id="6" name="云形标注 5"/>
            <p:cNvSpPr/>
            <p:nvPr/>
          </p:nvSpPr>
          <p:spPr>
            <a:xfrm>
              <a:off x="-40696" y="1347562"/>
              <a:ext cx="2510218" cy="1233930"/>
            </a:xfrm>
            <a:prstGeom prst="cloudCallout">
              <a:avLst>
                <a:gd name="adj1" fmla="val -19303"/>
                <a:gd name="adj2" fmla="val 87653"/>
              </a:avLst>
            </a:prstGeom>
            <a:solidFill>
              <a:srgbClr val="DCE6F2"/>
            </a:solidFill>
            <a:ln w="9525">
              <a:solidFill>
                <a:schemeClr val="tx2">
                  <a:lumMod val="60000"/>
                  <a:lumOff val="40000"/>
                </a:schemeClr>
              </a:solidFill>
              <a:prstDash val="sysDot"/>
              <a:miter lim="800000"/>
            </a:ln>
          </p:spPr>
          <p:txBody>
            <a:bodyPr/>
            <a:lstStyle/>
            <a:p>
              <a:pPr marL="0" marR="0" lvl="0" indent="4445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20488" name="矩形 4"/>
            <p:cNvSpPr/>
            <p:nvPr/>
          </p:nvSpPr>
          <p:spPr>
            <a:xfrm>
              <a:off x="212306" y="1404495"/>
              <a:ext cx="2063400" cy="10749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algn="just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如何展开合适的联想呢？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3" descr="C:\Users\Administrator\Desktop\17e1884f61f242d2a7c5ee365a480b1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6037" y="2605088"/>
            <a:ext cx="1738312" cy="17129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矩形 22"/>
          <p:cNvSpPr/>
          <p:nvPr/>
        </p:nvSpPr>
        <p:spPr>
          <a:xfrm>
            <a:off x="2507518" y="617933"/>
            <a:ext cx="6098430" cy="3795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R="0" lvl="0" algn="l" defTabSz="4572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朝着“相对”“相反”的方向去联想。</a:t>
            </a:r>
            <a:r>
              <a: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也就是作者由某一事物的感知，而引发起与它在性质或特点上有相对或相反事物的联想。如曹植的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七步诗</a:t>
            </a:r>
            <a:r>
              <a:rPr kumimoji="0" lang="en-US" altLang="zh-CN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kumimoji="0" lang="zh-CN" alt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“煮豆燃豆萁，豆在釜中泣；本是同根生，相煎何太急？”就是较好运用了相对与相反联想的手法，设置了豆萁煮豆这一特写镜头，凸现了兄弟相残的主旨，收到了强烈的艺术效果。这些都是由相对或相反的事物，通过对比而产生的联想。</a:t>
            </a:r>
          </a:p>
        </p:txBody>
      </p:sp>
      <p:grpSp>
        <p:nvGrpSpPr>
          <p:cNvPr id="21510" name="组合 6"/>
          <p:cNvGrpSpPr/>
          <p:nvPr/>
        </p:nvGrpSpPr>
        <p:grpSpPr>
          <a:xfrm>
            <a:off x="176213" y="1203325"/>
            <a:ext cx="2092325" cy="909638"/>
            <a:chOff x="-40696" y="1347562"/>
            <a:chExt cx="2510218" cy="1233930"/>
          </a:xfrm>
        </p:grpSpPr>
        <p:sp>
          <p:nvSpPr>
            <p:cNvPr id="6" name="云形标注 5"/>
            <p:cNvSpPr/>
            <p:nvPr/>
          </p:nvSpPr>
          <p:spPr>
            <a:xfrm>
              <a:off x="-40696" y="1347562"/>
              <a:ext cx="2510218" cy="1233930"/>
            </a:xfrm>
            <a:prstGeom prst="cloudCallout">
              <a:avLst>
                <a:gd name="adj1" fmla="val -19303"/>
                <a:gd name="adj2" fmla="val 87653"/>
              </a:avLst>
            </a:prstGeom>
            <a:solidFill>
              <a:srgbClr val="DCE6F2"/>
            </a:solidFill>
            <a:ln w="9525">
              <a:solidFill>
                <a:schemeClr val="tx2">
                  <a:lumMod val="60000"/>
                  <a:lumOff val="40000"/>
                </a:schemeClr>
              </a:solidFill>
              <a:prstDash val="sysDot"/>
              <a:miter lim="800000"/>
            </a:ln>
          </p:spPr>
          <p:txBody>
            <a:bodyPr/>
            <a:lstStyle/>
            <a:p>
              <a:pPr marL="0" marR="0" lvl="0" indent="44450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1512" name="矩形 4"/>
            <p:cNvSpPr/>
            <p:nvPr/>
          </p:nvSpPr>
          <p:spPr>
            <a:xfrm>
              <a:off x="226553" y="1388386"/>
              <a:ext cx="2063400" cy="107498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lstStyle/>
            <a:p>
              <a:pPr algn="just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如何展开合适的联想呢？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17900" y="0"/>
            <a:ext cx="3060700" cy="595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矩形 15"/>
          <p:cNvSpPr/>
          <p:nvPr/>
        </p:nvSpPr>
        <p:spPr>
          <a:xfrm>
            <a:off x="601663" y="557588"/>
            <a:ext cx="18097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佳作在线：</a:t>
            </a:r>
          </a:p>
        </p:txBody>
      </p:sp>
      <p:sp>
        <p:nvSpPr>
          <p:cNvPr id="22532" name="矩形 18"/>
          <p:cNvSpPr/>
          <p:nvPr/>
        </p:nvSpPr>
        <p:spPr>
          <a:xfrm>
            <a:off x="2831338" y="1145913"/>
            <a:ext cx="14224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丽江古镇</a:t>
            </a:r>
          </a:p>
        </p:txBody>
      </p:sp>
      <p:sp>
        <p:nvSpPr>
          <p:cNvPr id="22533" name="矩形 19"/>
          <p:cNvSpPr/>
          <p:nvPr/>
        </p:nvSpPr>
        <p:spPr>
          <a:xfrm>
            <a:off x="537775" y="1649150"/>
            <a:ext cx="5535613" cy="2862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假期，我终于去了七彩云南，游览了向往已久的丽江古镇。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❶</a:t>
            </a:r>
            <a:endParaRPr lang="zh-CN" altLang="en-US" sz="20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丽江古镇最有名的事四方街。一迈进大门，“哗哗”的水声变涌进了我的耳朵。定睛一看，大门口一部巨大的水车正不停地忙碌着。</a:t>
            </a:r>
            <a:r>
              <a:rPr lang="zh-CN" altLang="en-US" sz="2000" b="1" u="sng" dirty="0">
                <a:latin typeface="Times New Roman" panose="02020603050405020304" pitchFamily="18" charset="0"/>
                <a:ea typeface="楷体" panose="02010609060101010101" pitchFamily="49" charset="-122"/>
              </a:rPr>
              <a:t>这部水车足有</a:t>
            </a:r>
            <a:r>
              <a:rPr lang="en-US" altLang="zh-CN" sz="2000" b="1" u="sng" dirty="0"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2000" b="1" u="sng" dirty="0">
                <a:latin typeface="Times New Roman" panose="02020603050405020304" pitchFamily="18" charset="0"/>
                <a:ea typeface="楷体" panose="02010609060101010101" pitchFamily="49" charset="-122"/>
              </a:rPr>
              <a:t>米高，与学校里的旗杆差不多。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❷</a:t>
            </a:r>
            <a:endParaRPr lang="zh-CN" altLang="en-US" sz="2000" b="1" u="sng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6211888" y="641350"/>
            <a:ext cx="0" cy="4183063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227763" y="1387063"/>
            <a:ext cx="2916237" cy="25545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❶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开篇引出向大家推荐的地方</a:t>
            </a:r>
            <a:r>
              <a:rPr lang="en-US" altLang="zh-CN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——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丽江古镇。</a:t>
            </a:r>
          </a:p>
          <a:p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❷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作者由水车联想到学校里的旗杆，让读者明白这部巨大的水车到底有多高。</a:t>
            </a:r>
          </a:p>
        </p:txBody>
      </p:sp>
      <p:sp>
        <p:nvSpPr>
          <p:cNvPr id="22536" name="矩形 22"/>
          <p:cNvSpPr/>
          <p:nvPr/>
        </p:nvSpPr>
        <p:spPr>
          <a:xfrm>
            <a:off x="6861175" y="700088"/>
            <a:ext cx="14160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写法品析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/>
          <p:nvPr/>
        </p:nvSpPr>
        <p:spPr>
          <a:xfrm>
            <a:off x="611188" y="976313"/>
            <a:ext cx="5537200" cy="3324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丽江城里的小路是青石板铺的，凹凸不平，走上去非常舒服。石头路边是一座座的石拱桥，桥底下流着清清的溪水，溪水清澈见底，水里有很多小鱼。小鱼在自由自在地游动，好快乐。站在桥上，能听见哗哗地水声，在桥上走过去的人们是那么的悠闲，在太阳下散步，在路边坐坐，拍拍照片。</a:t>
            </a:r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❸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6211888" y="641350"/>
            <a:ext cx="0" cy="4183063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6310890" y="1338865"/>
            <a:ext cx="2595603" cy="132343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❸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列举看到的景物，写了古镇的小路、石拱桥、溪水、小鱼和桥上悠闲的人们。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/>
          <p:nvPr/>
        </p:nvSpPr>
        <p:spPr>
          <a:xfrm>
            <a:off x="611188" y="700088"/>
            <a:ext cx="5537200" cy="378565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49580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下午，太阳从屋顶切下来，古镇温暖极了。纳西人民很爱种花，古香古色的屋檐下摆满了各式各样的花花草草，一盆一盆的，非常可爱。老人们安详地坐在门口，看着自己的孙子孙女在开心地笑，老人便也开心地笑了。</a:t>
            </a:r>
            <a:r>
              <a:rPr lang="zh-CN" altLang="en-US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❹</a:t>
            </a:r>
          </a:p>
          <a:p>
            <a:pPr indent="449580">
              <a:lnSpc>
                <a:spcPct val="12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晚上，是古镇最美的时候。酒吧一条街里，纳西聚在一起唱歌、跳舞，她们唱的都是一些纳西民歌，她们的歌声吸引了很多游客，游客们和纳西姑娘一起唱啊，跳呀，高兴极了，晚上的丽江古镇变成了歌和舞的海洋。</a:t>
            </a:r>
            <a:r>
              <a:rPr lang="zh-CN" altLang="en-US" sz="20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❺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6211888" y="641350"/>
            <a:ext cx="0" cy="4183063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6239638" y="712771"/>
            <a:ext cx="2592387" cy="317009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❹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描绘看到的场景，写了纳西族人民屋檐下的花草和安详的老人、开心的小孩。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endParaRPr lang="en-US" altLang="zh-CN" sz="2000" b="1" dirty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2000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❺</a:t>
            </a: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作者由游客和纳西族姑娘唱歌、跳舞的场面联想到海洋，写出了晚上的丽江古镇的热闹。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1"/>
          <p:cNvSpPr/>
          <p:nvPr/>
        </p:nvSpPr>
        <p:spPr>
          <a:xfrm>
            <a:off x="686563" y="593530"/>
            <a:ext cx="5537200" cy="186685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449580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欣赏完歌舞表演，尝过鲜美的菠萝饭，拎着一大堆具有民族风情的小玩意儿，我满载而归，这里的一切都使我感到好奇和喜欢，让我回味无穷，乐不思蜀。</a:t>
            </a:r>
            <a:endParaRPr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6211888" y="627063"/>
            <a:ext cx="0" cy="2146300"/>
          </a:xfrm>
          <a:prstGeom prst="line">
            <a:avLst/>
          </a:prstGeom>
          <a:ln w="12700"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60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588" y="652588"/>
            <a:ext cx="1371600" cy="2055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734188" y="3130267"/>
            <a:ext cx="7881938" cy="1496179"/>
          </a:xfrm>
          <a:prstGeom prst="rect">
            <a:avLst/>
          </a:prstGeom>
          <a:noFill/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spAutoFit/>
          </a:bodyPr>
          <a:lstStyle/>
          <a:p>
            <a:pPr lvl="0" indent="612140" defTabSz="9144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本文采用了方位顺序，移步换景，四方街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小路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石拱桥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屋檐下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—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酒吧一条街，还采用了时间顺序，由下午到晚上，写出了丽江古镇美丽、悠闲和热闹的特点。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8" descr="https://ss0.bdstatic.com/70cFvHSh_Q1YnxGkpoWK1HF6hhy/it/u=2420330119,3946864923&amp;fm=23&amp;gp=0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288" y="2355850"/>
            <a:ext cx="968375" cy="782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矩形 8"/>
          <p:cNvSpPr/>
          <p:nvPr/>
        </p:nvSpPr>
        <p:spPr>
          <a:xfrm>
            <a:off x="1395653" y="2560726"/>
            <a:ext cx="1127232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50" normalizeH="0" baseline="0" noProof="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总评：</a:t>
            </a:r>
            <a:endParaRPr kumimoji="0" lang="zh-CN" altLang="en-US" sz="20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743659"/>
            <a:ext cx="9144000" cy="1399841"/>
          </a:xfrm>
          <a:prstGeom prst="rect">
            <a:avLst/>
          </a:prstGeom>
        </p:spPr>
      </p:pic>
      <p:pic>
        <p:nvPicPr>
          <p:cNvPr id="18" name="Picture 39" descr="구름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963" y="111125"/>
            <a:ext cx="571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0" descr="구름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542925"/>
            <a:ext cx="752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/>
          <p:nvPr/>
        </p:nvSpPr>
        <p:spPr>
          <a:xfrm>
            <a:off x="2160317" y="2357030"/>
            <a:ext cx="5014714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kern="0" cap="all" dirty="0">
                <a:ln w="0"/>
                <a:gradFill flip="none">
                  <a:gsLst>
                    <a:gs pos="0">
                      <a:srgbClr val="4F81BD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4F81BD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4F81BD">
                        <a:shade val="65000"/>
                        <a:satMod val="130000"/>
                      </a:srgbClr>
                    </a:gs>
                    <a:gs pos="92000">
                      <a:srgbClr val="4F81BD">
                        <a:shade val="50000"/>
                        <a:satMod val="120000"/>
                      </a:srgbClr>
                    </a:gs>
                    <a:gs pos="100000">
                      <a:srgbClr val="4F81BD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</a:rPr>
              <a:t>Thank you! </a:t>
            </a:r>
            <a:endParaRPr lang="zh-CN" altLang="en-US" sz="6000" b="1" kern="0" cap="all" dirty="0">
              <a:ln w="0"/>
              <a:gradFill flip="none">
                <a:gsLst>
                  <a:gs pos="0">
                    <a:srgbClr val="4F81BD">
                      <a:tint val="75000"/>
                      <a:shade val="75000"/>
                      <a:satMod val="170000"/>
                    </a:srgbClr>
                  </a:gs>
                  <a:gs pos="49000">
                    <a:srgbClr val="4F81BD">
                      <a:tint val="88000"/>
                      <a:shade val="65000"/>
                      <a:satMod val="172000"/>
                    </a:srgbClr>
                  </a:gs>
                  <a:gs pos="50000">
                    <a:srgbClr val="4F81BD">
                      <a:shade val="65000"/>
                      <a:satMod val="130000"/>
                    </a:srgbClr>
                  </a:gs>
                  <a:gs pos="92000">
                    <a:srgbClr val="4F81BD">
                      <a:shade val="50000"/>
                      <a:satMod val="120000"/>
                    </a:srgbClr>
                  </a:gs>
                  <a:gs pos="100000">
                    <a:srgbClr val="4F81BD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" panose="020B0604020202020204" pitchFamily="34" charset="0"/>
            </a:endParaRPr>
          </a:p>
        </p:txBody>
      </p:sp>
      <p:grpSp>
        <p:nvGrpSpPr>
          <p:cNvPr id="29" name="组 1"/>
          <p:cNvGrpSpPr/>
          <p:nvPr/>
        </p:nvGrpSpPr>
        <p:grpSpPr bwMode="auto">
          <a:xfrm>
            <a:off x="634365" y="416072"/>
            <a:ext cx="7694613" cy="2239963"/>
            <a:chOff x="808395" y="136945"/>
            <a:chExt cx="7694895" cy="2239335"/>
          </a:xfrm>
        </p:grpSpPr>
        <p:pic>
          <p:nvPicPr>
            <p:cNvPr id="30" name="图片 11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8395" y="136945"/>
              <a:ext cx="2343918" cy="2128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图片 1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32491">
              <a:off x="4946491" y="1089550"/>
              <a:ext cx="811350" cy="1079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图片 1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9486" y="406534"/>
              <a:ext cx="2773804" cy="1969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图片 14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3145" y="1033320"/>
              <a:ext cx="979902" cy="119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图片 15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580" y="516437"/>
              <a:ext cx="1040436" cy="1169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23" y="920329"/>
            <a:ext cx="3929974" cy="34575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564" y="920329"/>
            <a:ext cx="3923071" cy="3463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26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249" y="1181600"/>
            <a:ext cx="4191457" cy="2803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185" y="1181600"/>
            <a:ext cx="3918857" cy="28367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202569" y="266978"/>
            <a:ext cx="236013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C:\Users\Administrator\AppData\Roaming\Tencent\Users\541737432\QQ\WinTemp\RichOle\F}V$38H[ZRO3QN]0WWXDG1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972">
            <a:off x="4899550" y="775141"/>
            <a:ext cx="3000396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1441">
            <a:off x="727608" y="945016"/>
            <a:ext cx="3744858" cy="2498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矩形 12"/>
          <p:cNvSpPr>
            <a:spLocks noChangeArrowheads="1"/>
          </p:cNvSpPr>
          <p:nvPr/>
        </p:nvSpPr>
        <p:spPr bwMode="auto">
          <a:xfrm>
            <a:off x="768985" y="3204648"/>
            <a:ext cx="7786688" cy="111376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53657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每个人都有自己喜欢的地方，你愿意和大家分享吗？这次习作你推荐一个好地方给同学们吧。</a:t>
            </a:r>
          </a:p>
        </p:txBody>
      </p:sp>
      <p:pic>
        <p:nvPicPr>
          <p:cNvPr id="13315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650" y="-276225"/>
            <a:ext cx="3060700" cy="1292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1" name="Picture 1" descr="C:\Users\Administrator\AppData\Roaming\Tencent\Users\541737432\QQ\WinTemp\RichOle\B9CRH8CCB7B{6[V6ST7JAZ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7500" y="714750"/>
            <a:ext cx="5038725" cy="2347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58933" y="1465643"/>
            <a:ext cx="8286750" cy="2501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624205" algn="l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 选择自己喜欢的地方，以向别人推荐的方式，写一篇习作。</a:t>
            </a:r>
          </a:p>
          <a:p>
            <a:pPr marL="0" marR="0" lvl="0" indent="624205" algn="l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 要抓住这个地方的特点，突出这个地方的特别之处。</a:t>
            </a:r>
          </a:p>
        </p:txBody>
      </p:sp>
      <p:pic>
        <p:nvPicPr>
          <p:cNvPr id="14339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1650" y="0"/>
            <a:ext cx="3060700" cy="744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Rectangle 1"/>
          <p:cNvSpPr/>
          <p:nvPr/>
        </p:nvSpPr>
        <p:spPr>
          <a:xfrm>
            <a:off x="585288" y="780500"/>
            <a:ext cx="6302395" cy="738664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说说本次习作对我们提出了哪些要求？ </a:t>
            </a:r>
            <a:endParaRPr lang="en-US" altLang="zh-CN" sz="28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  <p:bldP spid="614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3" descr="C:\Users\Administrator\Desktop\17e1884f61f242d2a7c5ee365a480b19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0" y="1506538"/>
            <a:ext cx="2103438" cy="2073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1650" y="0"/>
            <a:ext cx="3060700" cy="668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Picture 1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288" y="2305050"/>
            <a:ext cx="1152525" cy="131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" name="圆角矩形标注 34"/>
          <p:cNvSpPr/>
          <p:nvPr/>
        </p:nvSpPr>
        <p:spPr>
          <a:xfrm>
            <a:off x="5941188" y="3584125"/>
            <a:ext cx="2571750" cy="928688"/>
          </a:xfrm>
          <a:prstGeom prst="wedgeRoundRectCallout">
            <a:avLst>
              <a:gd name="adj1" fmla="val -69713"/>
              <a:gd name="adj2" fmla="val -59902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要仔细观察，按照一定顺序去写。</a:t>
            </a:r>
          </a:p>
        </p:txBody>
      </p:sp>
      <p:sp>
        <p:nvSpPr>
          <p:cNvPr id="36" name="圆角矩形标注 35"/>
          <p:cNvSpPr/>
          <p:nvPr/>
        </p:nvSpPr>
        <p:spPr>
          <a:xfrm>
            <a:off x="5869750" y="726625"/>
            <a:ext cx="2357438" cy="928688"/>
          </a:xfrm>
          <a:prstGeom prst="wedgeRoundRectCallout">
            <a:avLst>
              <a:gd name="adj1" fmla="val -64062"/>
              <a:gd name="adj2" fmla="val 45283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首先这是一次写景作文。</a:t>
            </a:r>
          </a:p>
        </p:txBody>
      </p:sp>
      <p:sp>
        <p:nvSpPr>
          <p:cNvPr id="38" name="圆角矩形标注 37"/>
          <p:cNvSpPr/>
          <p:nvPr/>
        </p:nvSpPr>
        <p:spPr>
          <a:xfrm>
            <a:off x="262700" y="1263200"/>
            <a:ext cx="2768600" cy="962025"/>
          </a:xfrm>
          <a:prstGeom prst="wedgeRoundRectCallout">
            <a:avLst>
              <a:gd name="adj1" fmla="val 64817"/>
              <a:gd name="adj2" fmla="val 5363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怎样写才能突出这个地方吸引人呢？</a:t>
            </a:r>
          </a:p>
        </p:txBody>
      </p:sp>
      <p:sp>
        <p:nvSpPr>
          <p:cNvPr id="9" name="圆角矩形标注 8"/>
          <p:cNvSpPr/>
          <p:nvPr/>
        </p:nvSpPr>
        <p:spPr>
          <a:xfrm>
            <a:off x="5869750" y="2155375"/>
            <a:ext cx="2571750" cy="1143000"/>
          </a:xfrm>
          <a:prstGeom prst="wedgeRoundRectCallout">
            <a:avLst>
              <a:gd name="adj1" fmla="val -58136"/>
              <a:gd name="adj2" fmla="val 23403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要求写你喜欢地方的景色，要抓住景色的特点来写。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ldLvl="0" animBg="1"/>
      <p:bldP spid="36" grpId="0" bldLvl="0" animBg="1"/>
      <p:bldP spid="38" grpId="0" bldLvl="0" animBg="1"/>
      <p:bldP spid="9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文本框 101"/>
          <p:cNvSpPr txBox="1"/>
          <p:nvPr/>
        </p:nvSpPr>
        <p:spPr>
          <a:xfrm>
            <a:off x="746760" y="1927860"/>
            <a:ext cx="134366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写什么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" name="左大括号 81"/>
          <p:cNvSpPr/>
          <p:nvPr/>
        </p:nvSpPr>
        <p:spPr bwMode="auto">
          <a:xfrm>
            <a:off x="1991995" y="1397825"/>
            <a:ext cx="276860" cy="1496060"/>
          </a:xfrm>
          <a:prstGeom prst="leftBrace">
            <a:avLst>
              <a:gd name="adj1" fmla="val 71478"/>
              <a:gd name="adj2" fmla="val 50000"/>
            </a:avLst>
          </a:prstGeom>
          <a:noFill/>
          <a:ln w="28575">
            <a:solidFill>
              <a:srgbClr val="000000"/>
            </a:solidFill>
            <a:round/>
          </a:ln>
        </p:spPr>
      </p:sp>
      <p:sp>
        <p:nvSpPr>
          <p:cNvPr id="2" name="文本框 1"/>
          <p:cNvSpPr txBox="1"/>
          <p:nvPr/>
        </p:nvSpPr>
        <p:spPr>
          <a:xfrm>
            <a:off x="2167890" y="1279715"/>
            <a:ext cx="504571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2400" b="1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名胜古迹：长城、故宫、兵马俑</a:t>
            </a:r>
            <a:endParaRPr lang="zh-CN" altLang="en-US" sz="2400" b="1" dirty="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93010" y="1740090"/>
            <a:ext cx="46215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迷人风景：漓江、黄山、九寨沟</a:t>
            </a:r>
            <a:endParaRPr lang="zh-CN" altLang="en-US" sz="2400" b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67890" y="2200465"/>
            <a:ext cx="662749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2400" b="1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身边的景色：公园、校园一角、村头的小树林</a:t>
            </a:r>
            <a:endParaRPr lang="zh-CN" altLang="en-US" sz="2400" b="1" dirty="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3010" y="2700828"/>
            <a:ext cx="442023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400" b="1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生活场景：书店、游乐场</a:t>
            </a:r>
            <a:endParaRPr lang="zh-CN" altLang="en-US" sz="2400" b="1" dirty="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1"/>
      <p:bldP spid="102" grpId="2"/>
      <p:bldP spid="2" grpId="1"/>
      <p:bldP spid="2" grpId="2"/>
      <p:bldP spid="3" grpId="1"/>
      <p:bldP spid="3" grpId="2"/>
      <p:bldP spid="4" grpId="1"/>
      <p:bldP spid="4" grpId="2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75" y="2838450"/>
            <a:ext cx="1152525" cy="1317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矩形 12"/>
          <p:cNvSpPr/>
          <p:nvPr/>
        </p:nvSpPr>
        <p:spPr>
          <a:xfrm>
            <a:off x="468314" y="707388"/>
            <a:ext cx="2879724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1.</a:t>
            </a:r>
            <a:r>
              <a:rPr lang="zh-CN" altLang="en-US" sz="2800" b="1" dirty="0">
                <a:solidFill>
                  <a:srgbClr val="0066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确定表达顺序</a:t>
            </a:r>
          </a:p>
        </p:txBody>
      </p:sp>
      <p:pic>
        <p:nvPicPr>
          <p:cNvPr id="16388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1650" y="80963"/>
            <a:ext cx="3060700" cy="623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" name="圆角矩形标注 27"/>
          <p:cNvSpPr/>
          <p:nvPr/>
        </p:nvSpPr>
        <p:spPr>
          <a:xfrm>
            <a:off x="452375" y="1702813"/>
            <a:ext cx="2198688" cy="1071563"/>
          </a:xfrm>
          <a:prstGeom prst="wedgeRoundRectCallout">
            <a:avLst>
              <a:gd name="adj1" fmla="val 66272"/>
              <a:gd name="adj2" fmla="val 5863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这次习作应该按照什么样的顺序写呢？</a:t>
            </a:r>
          </a:p>
        </p:txBody>
      </p:sp>
      <p:sp>
        <p:nvSpPr>
          <p:cNvPr id="29" name="圆角矩形标注 28"/>
          <p:cNvSpPr/>
          <p:nvPr/>
        </p:nvSpPr>
        <p:spPr>
          <a:xfrm>
            <a:off x="5595875" y="988438"/>
            <a:ext cx="3000375" cy="1228725"/>
          </a:xfrm>
          <a:prstGeom prst="wedgeRoundRectCallout">
            <a:avLst>
              <a:gd name="adj1" fmla="val -61896"/>
              <a:gd name="adj2" fmla="val 47230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方位顺序。按景物的远近、上下、左右、前后等空间方位为序，层次清楚地加以描述。</a:t>
            </a:r>
          </a:p>
        </p:txBody>
      </p:sp>
      <p:pic>
        <p:nvPicPr>
          <p:cNvPr id="32" name="Picture 13" descr="C:\Users\Administrator\Desktop\17e1884f61f242d2a7c5ee365a480b19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938" y="2066925"/>
            <a:ext cx="2103437" cy="2073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" name="圆角矩形标注 32"/>
          <p:cNvSpPr/>
          <p:nvPr/>
        </p:nvSpPr>
        <p:spPr>
          <a:xfrm>
            <a:off x="5738750" y="2430000"/>
            <a:ext cx="3214688" cy="1643063"/>
          </a:xfrm>
          <a:prstGeom prst="wedgeRoundRectCallout">
            <a:avLst>
              <a:gd name="adj1" fmla="val -60437"/>
              <a:gd name="adj2" fmla="val -21959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时间顺序。只要按一定的顺序把观察到的景物具体写出来，那美景自然会生动地呈现在读者眼前。</a:t>
            </a:r>
          </a:p>
          <a:p>
            <a:pPr marL="0" marR="0" lvl="0" indent="0" algn="l" defTabSz="4572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8" grpId="0" bldLvl="0" animBg="1"/>
      <p:bldP spid="29" grpId="0" bldLvl="0" animBg="1"/>
      <p:bldP spid="3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1348</Words>
  <Application>Microsoft Office PowerPoint</Application>
  <PresentationFormat>全屏显示(16:9)</PresentationFormat>
  <Paragraphs>68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Meiryo</vt:lpstr>
      <vt:lpstr>仿宋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118</cp:revision>
  <dcterms:created xsi:type="dcterms:W3CDTF">2015-05-21T02:05:00Z</dcterms:created>
  <dcterms:modified xsi:type="dcterms:W3CDTF">2021-08-31T13:29:06Z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2052-11.1.0.9678</vt:lpwstr>
  </property>
</Properties>
</file>