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4"/>
  </p:notesMasterIdLst>
  <p:sldIdLst>
    <p:sldId id="810" r:id="rId3"/>
    <p:sldId id="819" r:id="rId4"/>
    <p:sldId id="797" r:id="rId5"/>
    <p:sldId id="834" r:id="rId6"/>
    <p:sldId id="836" r:id="rId7"/>
    <p:sldId id="837" r:id="rId8"/>
    <p:sldId id="838" r:id="rId9"/>
    <p:sldId id="798" r:id="rId10"/>
    <p:sldId id="799" r:id="rId11"/>
    <p:sldId id="800" r:id="rId12"/>
    <p:sldId id="839" r:id="rId13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7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197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6" d="100"/>
        <a:sy n="126" d="100"/>
      </p:scale>
      <p:origin x="0" y="0"/>
    </p:cViewPr>
  </p:sorterViewPr>
  <p:gridSpacing cx="69848" cy="6984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zh-CN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B8F8801E-6784-4FF1-B1FD-9C1041140CBB}" type="datetime1">
              <a:rPr lang="zh-CN" altLang="en-US"/>
              <a:pPr/>
              <a:t>2021/8/31</a:t>
            </a:fld>
            <a:endParaRPr lang="zh-CN" altLang="en-US" sz="1200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4413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altLang="en-US" sz="1200"/>
              <a:t>单击此处编辑母版文本样式</a:t>
            </a:r>
          </a:p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altLang="en-US" sz="1200"/>
              <a:t>第二级</a:t>
            </a:r>
          </a:p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altLang="en-US" sz="1200"/>
              <a:t>第三级</a:t>
            </a:r>
          </a:p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altLang="en-US" sz="1200"/>
              <a:t>第四级</a:t>
            </a:r>
          </a:p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altLang="en-US" sz="120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zh-CN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A06D998A-41B9-4D56-B6D8-6982C3BB81F2}" type="slidenum">
              <a:rPr lang="zh-CN" altLang="en-US"/>
              <a:pPr/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6663894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8F8801E-6784-4FF1-B1FD-9C1041140CBB}" type="datetime1">
              <a:rPr lang="zh-CN" altLang="en-US" smtClean="0"/>
              <a:pPr/>
              <a:t>2021/8/31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6D998A-41B9-4D56-B6D8-6982C3BB81F2}" type="slidenum">
              <a:rPr lang="zh-CN" altLang="en-US" smtClean="0"/>
              <a:pPr/>
              <a:t>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852781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8F8801E-6784-4FF1-B1FD-9C1041140CBB}" type="datetime1">
              <a:rPr lang="zh-CN" altLang="en-US" smtClean="0"/>
              <a:pPr/>
              <a:t>2021/8/31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6D998A-41B9-4D56-B6D8-6982C3BB81F2}" type="slidenum">
              <a:rPr lang="zh-CN" altLang="en-US" smtClean="0"/>
              <a:pPr/>
              <a:t>5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1550190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1790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1486"/>
            <a:ext cx="10363200" cy="146896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1643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2"/>
            <a:ext cx="109728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312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5168"/>
            <a:ext cx="2743200" cy="5850467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5168"/>
            <a:ext cx="80264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75579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88155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4566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31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4941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915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5842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6193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792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2"/>
            <a:ext cx="10972800" cy="45254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78240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991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4410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1546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582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313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185"/>
            <a:ext cx="103632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916898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8900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6934176" y="1792070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4585"/>
            <a:ext cx="5386917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5934"/>
            <a:ext cx="5386917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4585"/>
            <a:ext cx="5389033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5934"/>
            <a:ext cx="5389033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4287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3539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2963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3"/>
            <a:ext cx="4011084" cy="1162049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1"/>
            <a:ext cx="4011084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22927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726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3833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868"/>
            <a:ext cx="73152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786662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marL="685800" indent="-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+mj-lt"/>
          <a:ea typeface="+mj-ea"/>
          <a:cs typeface="+mj-cs"/>
          <a:sym typeface="Impact" pitchFamily="34" charset="0"/>
        </a:defRPr>
      </a:lvl1pPr>
      <a:lvl2pPr marL="685800" indent="-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  <a:sym typeface="Impact" pitchFamily="34" charset="0"/>
        </a:defRPr>
      </a:lvl2pPr>
      <a:lvl3pPr marL="685800" indent="-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  <a:sym typeface="Impact" pitchFamily="34" charset="0"/>
        </a:defRPr>
      </a:lvl3pPr>
      <a:lvl4pPr marL="685800" indent="-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  <a:sym typeface="Impact" pitchFamily="34" charset="0"/>
        </a:defRPr>
      </a:lvl4pPr>
      <a:lvl5pPr marL="685800" indent="-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  <a:sym typeface="Impact" pitchFamily="34" charset="0"/>
        </a:defRPr>
      </a:lvl5pPr>
      <a:lvl6pPr marL="1143000" indent="-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  <a:sym typeface="Impact" pitchFamily="34" charset="0"/>
        </a:defRPr>
      </a:lvl6pPr>
      <a:lvl7pPr marL="1600200" indent="-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  <a:sym typeface="Impact" pitchFamily="34" charset="0"/>
        </a:defRPr>
      </a:lvl7pPr>
      <a:lvl8pPr marL="2057400" indent="-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  <a:sym typeface="Impact" pitchFamily="34" charset="0"/>
        </a:defRPr>
      </a:lvl8pPr>
      <a:lvl9pPr marL="2514600" indent="-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  <a:sym typeface="Impact" pitchFamily="34" charset="0"/>
        </a:defRPr>
      </a:lvl9pPr>
    </p:titleStyle>
    <p:bodyStyle>
      <a:lvl1pPr marL="257175" indent="-257175" algn="l" defTabSz="685800" rtl="0" fontAlgn="base">
        <a:spcBef>
          <a:spcPct val="15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Times New Roman" pitchFamily="18" charset="0"/>
        </a:defRPr>
      </a:lvl1pPr>
      <a:lvl2pPr marL="557213" indent="-214313" algn="l" defTabSz="685800" rtl="0" fontAlgn="base">
        <a:spcBef>
          <a:spcPct val="15000"/>
        </a:spcBef>
        <a:spcAft>
          <a:spcPct val="0"/>
        </a:spcAft>
        <a:buFont typeface="Arial" pitchFamily="34" charset="0"/>
        <a:buChar char="–"/>
        <a:defRPr sz="2100">
          <a:solidFill>
            <a:schemeClr val="tx1"/>
          </a:solidFill>
          <a:latin typeface="+mn-lt"/>
          <a:ea typeface="+mn-ea"/>
          <a:sym typeface="Times New Roman" pitchFamily="18" charset="0"/>
        </a:defRPr>
      </a:lvl2pPr>
      <a:lvl3pPr marL="857250" indent="-171450" algn="l" defTabSz="685800" rtl="0" fontAlgn="base">
        <a:spcBef>
          <a:spcPct val="150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Times New Roman" pitchFamily="18" charset="0"/>
        </a:defRPr>
      </a:lvl3pPr>
      <a:lvl4pPr marL="1200150" indent="-171450" algn="l" defTabSz="685800" rtl="0" fontAlgn="base">
        <a:spcBef>
          <a:spcPct val="15000"/>
        </a:spcBef>
        <a:spcAft>
          <a:spcPct val="0"/>
        </a:spcAft>
        <a:buFont typeface="Arial" pitchFamily="34" charset="0"/>
        <a:buChar char="–"/>
        <a:defRPr sz="1500">
          <a:solidFill>
            <a:schemeClr val="tx1"/>
          </a:solidFill>
          <a:latin typeface="+mn-lt"/>
          <a:ea typeface="+mn-ea"/>
          <a:sym typeface="Times New Roman" pitchFamily="18" charset="0"/>
        </a:defRPr>
      </a:lvl4pPr>
      <a:lvl5pPr marL="1543050" indent="-171450" algn="l" defTabSz="685800" rtl="0" fontAlgn="base">
        <a:spcBef>
          <a:spcPct val="15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  <a:sym typeface="Times New Roman" pitchFamily="18" charset="0"/>
        </a:defRPr>
      </a:lvl5pPr>
      <a:lvl6pPr marL="2000250" indent="-171450" algn="l" defTabSz="685800" rtl="0" fontAlgn="base">
        <a:spcBef>
          <a:spcPct val="15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  <a:sym typeface="Times New Roman" pitchFamily="18" charset="0"/>
        </a:defRPr>
      </a:lvl6pPr>
      <a:lvl7pPr marL="2457450" indent="-171450" algn="l" defTabSz="685800" rtl="0" fontAlgn="base">
        <a:spcBef>
          <a:spcPct val="15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  <a:sym typeface="Times New Roman" pitchFamily="18" charset="0"/>
        </a:defRPr>
      </a:lvl7pPr>
      <a:lvl8pPr marL="2914650" indent="-171450" algn="l" defTabSz="685800" rtl="0" fontAlgn="base">
        <a:spcBef>
          <a:spcPct val="15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  <a:sym typeface="Times New Roman" pitchFamily="18" charset="0"/>
        </a:defRPr>
      </a:lvl8pPr>
      <a:lvl9pPr marL="3371850" indent="-171450" algn="l" defTabSz="685800" rtl="0" fontAlgn="base">
        <a:spcBef>
          <a:spcPct val="15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  <a:sym typeface="Times New Roman" pitchFamily="18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953463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48"/>
          <p:cNvSpPr>
            <a:spLocks noChangeArrowheads="1"/>
          </p:cNvSpPr>
          <p:nvPr/>
        </p:nvSpPr>
        <p:spPr bwMode="auto">
          <a:xfrm>
            <a:off x="4205288" y="1121834"/>
            <a:ext cx="2982912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500" b="1">
                <a:solidFill>
                  <a:srgbClr val="0099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习作 </a:t>
            </a:r>
            <a:endParaRPr lang="zh-CN" altLang="en-US"/>
          </a:p>
        </p:txBody>
      </p:sp>
      <p:sp>
        <p:nvSpPr>
          <p:cNvPr id="3076" name="直接连接符 9"/>
          <p:cNvSpPr>
            <a:spLocks noChangeShapeType="1"/>
          </p:cNvSpPr>
          <p:nvPr/>
        </p:nvSpPr>
        <p:spPr bwMode="auto">
          <a:xfrm>
            <a:off x="4594225" y="2588684"/>
            <a:ext cx="4699000" cy="0"/>
          </a:xfrm>
          <a:prstGeom prst="line">
            <a:avLst/>
          </a:prstGeom>
          <a:noFill/>
          <a:ln w="38100" cap="flat" cmpd="sng">
            <a:solidFill>
              <a:srgbClr val="FD9F0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077" name="图片 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882775" y="332319"/>
            <a:ext cx="2133600" cy="237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矩形 2"/>
          <p:cNvSpPr>
            <a:spLocks noChangeArrowheads="1"/>
          </p:cNvSpPr>
          <p:nvPr/>
        </p:nvSpPr>
        <p:spPr bwMode="auto">
          <a:xfrm>
            <a:off x="4602964" y="2745480"/>
            <a:ext cx="505458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推荐一个好地方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524000" y="5384745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ldLvl="0" autoUpdateAnimBg="0"/>
      <p:bldP spid="3078" grpId="0" bldLvl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直接连接符 5"/>
          <p:cNvSpPr>
            <a:spLocks noChangeShapeType="1"/>
          </p:cNvSpPr>
          <p:nvPr/>
        </p:nvSpPr>
        <p:spPr bwMode="auto">
          <a:xfrm>
            <a:off x="2801940" y="6489700"/>
            <a:ext cx="1133475" cy="0"/>
          </a:xfrm>
          <a:prstGeom prst="line">
            <a:avLst/>
          </a:prstGeom>
          <a:noFill/>
          <a:ln w="28575" cap="flat" cmpd="sng">
            <a:solidFill>
              <a:srgbClr val="FF000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2" name="流程图: 终止 17"/>
          <p:cNvSpPr>
            <a:spLocks noChangeArrowheads="1"/>
          </p:cNvSpPr>
          <p:nvPr/>
        </p:nvSpPr>
        <p:spPr bwMode="auto">
          <a:xfrm>
            <a:off x="2476502" y="4478868"/>
            <a:ext cx="7204075" cy="1413933"/>
          </a:xfrm>
          <a:prstGeom prst="flowChartTerminator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1839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300" b="1">
              <a:solidFill>
                <a:srgbClr val="FFFFFF"/>
              </a:solidFill>
              <a:ea typeface="楷体" pitchFamily="49" charset="-122"/>
            </a:endParaRPr>
          </a:p>
        </p:txBody>
      </p:sp>
      <p:sp>
        <p:nvSpPr>
          <p:cNvPr id="12293" name="文本框 2"/>
          <p:cNvSpPr>
            <a:spLocks noChangeArrowheads="1"/>
          </p:cNvSpPr>
          <p:nvPr/>
        </p:nvSpPr>
        <p:spPr bwMode="auto">
          <a:xfrm>
            <a:off x="2476500" y="901701"/>
            <a:ext cx="772795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528638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ea typeface="楷体" pitchFamily="49" charset="-122"/>
              </a:rPr>
              <a:t>一条小路两旁长着又高又壮的参天大树，像士兵一样守着自己的岗位。沿着小路往前走是动物园，动物园里有高高的山和像铅笔头的高塔。在山坡上，有小鸟、兔子、猴子、老虎等等。刚好，一群大雁飞过，它们时而在比赛，谁也不甘落后；时而排成个“人”字； 时而排成个“一”字呢，精彩极了！ </a:t>
            </a:r>
          </a:p>
          <a:p>
            <a:pPr indent="528638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ea typeface="楷体" pitchFamily="49" charset="-122"/>
              </a:rPr>
              <a:t>呀！儿童公园真是既漂亮又好玩</a:t>
            </a:r>
            <a:r>
              <a:rPr lang="zh-CN" altLang="en-US" b="1" dirty="0" smtClean="0">
                <a:solidFill>
                  <a:srgbClr val="000000"/>
                </a:solidFill>
                <a:ea typeface="楷体" pitchFamily="49" charset="-122"/>
              </a:rPr>
              <a:t>！ </a:t>
            </a:r>
            <a:endParaRPr lang="zh-CN" altLang="en-US" b="1" dirty="0">
              <a:solidFill>
                <a:srgbClr val="000000"/>
              </a:solidFill>
              <a:ea typeface="楷体" pitchFamily="49" charset="-122"/>
            </a:endParaRPr>
          </a:p>
          <a:p>
            <a:pPr indent="528638"/>
            <a:endParaRPr lang="zh-CN" altLang="en-US" b="1" dirty="0">
              <a:solidFill>
                <a:srgbClr val="FF0000"/>
              </a:solidFill>
              <a:ea typeface="楷体" pitchFamily="49" charset="-122"/>
            </a:endParaRPr>
          </a:p>
        </p:txBody>
      </p:sp>
      <p:sp>
        <p:nvSpPr>
          <p:cNvPr id="12294" name="文本框 1"/>
          <p:cNvSpPr>
            <a:spLocks noChangeArrowheads="1"/>
          </p:cNvSpPr>
          <p:nvPr/>
        </p:nvSpPr>
        <p:spPr bwMode="auto">
          <a:xfrm>
            <a:off x="4727576" y="3086102"/>
            <a:ext cx="4902624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indent="528638"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ea typeface="楷体" pitchFamily="49" charset="-122"/>
                <a:sym typeface="微软雅黑" pitchFamily="34" charset="-122"/>
              </a:rPr>
              <a:t>排比的运用写出空中大雁飞行时的样子。</a:t>
            </a:r>
            <a:endParaRPr lang="zh-CN" altLang="en-US" b="1" dirty="0">
              <a:solidFill>
                <a:srgbClr val="000000"/>
              </a:solidFill>
              <a:ea typeface="楷体" pitchFamily="49" charset="-122"/>
            </a:endParaRPr>
          </a:p>
        </p:txBody>
      </p:sp>
      <p:sp>
        <p:nvSpPr>
          <p:cNvPr id="12295" name="文本框 3"/>
          <p:cNvSpPr>
            <a:spLocks noChangeArrowheads="1"/>
          </p:cNvSpPr>
          <p:nvPr/>
        </p:nvSpPr>
        <p:spPr bwMode="auto">
          <a:xfrm>
            <a:off x="6232526" y="3672418"/>
            <a:ext cx="3043141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indent="528638"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ea typeface="楷体" pitchFamily="49" charset="-122"/>
                <a:sym typeface="微软雅黑" pitchFamily="34" charset="-122"/>
              </a:rPr>
              <a:t>首尾呼应，点明中心。</a:t>
            </a:r>
            <a:endParaRPr lang="zh-CN" altLang="en-US" b="1" dirty="0">
              <a:solidFill>
                <a:srgbClr val="000000"/>
              </a:solidFill>
              <a:ea typeface="楷体" pitchFamily="49" charset="-122"/>
            </a:endParaRPr>
          </a:p>
        </p:txBody>
      </p:sp>
      <p:sp>
        <p:nvSpPr>
          <p:cNvPr id="12296" name="文本框 4"/>
          <p:cNvSpPr>
            <a:spLocks noChangeArrowheads="1"/>
          </p:cNvSpPr>
          <p:nvPr/>
        </p:nvSpPr>
        <p:spPr bwMode="auto">
          <a:xfrm>
            <a:off x="2349502" y="4686300"/>
            <a:ext cx="77644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528638"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ea typeface="楷体" pitchFamily="49" charset="-122"/>
                <a:sym typeface="微软雅黑" pitchFamily="34" charset="-122"/>
              </a:rPr>
              <a:t>总评：作者按照游览的顺序，文章条理清楚，语句优美。首尾呼应，点明主题，写出了真情实感，将对儿童公园的喜爱之情蕴含其中。</a:t>
            </a:r>
            <a:endParaRPr lang="zh-CN" altLang="en-US" b="1" dirty="0">
              <a:solidFill>
                <a:srgbClr val="000000"/>
              </a:solidFill>
              <a:ea typeface="楷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2000"/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668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椭圆 6"/>
          <p:cNvSpPr>
            <a:spLocks noChangeArrowheads="1"/>
          </p:cNvSpPr>
          <p:nvPr/>
        </p:nvSpPr>
        <p:spPr bwMode="auto">
          <a:xfrm>
            <a:off x="2311402" y="757768"/>
            <a:ext cx="3317875" cy="2688167"/>
          </a:xfrm>
          <a:prstGeom prst="ellipse">
            <a:avLst/>
          </a:prstGeom>
          <a:solidFill>
            <a:srgbClr val="FFFFFF"/>
          </a:solidFill>
          <a:ln w="25400" cap="flat" cmpd="sng">
            <a:solidFill>
              <a:schemeClr val="tx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300" b="1">
              <a:solidFill>
                <a:srgbClr val="FFFFFF"/>
              </a:solidFill>
              <a:ea typeface="楷体" pitchFamily="49" charset="-122"/>
            </a:endParaRPr>
          </a:p>
        </p:txBody>
      </p:sp>
      <p:pic>
        <p:nvPicPr>
          <p:cNvPr id="4101" name="图片 4" descr="公园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1477" y="3996269"/>
            <a:ext cx="2957513" cy="2341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图片 12" descr="水乡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3715" y="4091518"/>
            <a:ext cx="2325687" cy="1902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图片 13" descr="游乐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3000" y="1020235"/>
            <a:ext cx="2844800" cy="2163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图片 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77" y="643468"/>
            <a:ext cx="3133725" cy="2785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圆角矩形 2"/>
          <p:cNvSpPr>
            <a:spLocks noChangeArrowheads="1"/>
          </p:cNvSpPr>
          <p:nvPr/>
        </p:nvSpPr>
        <p:spPr bwMode="auto">
          <a:xfrm>
            <a:off x="2305052" y="2078567"/>
            <a:ext cx="7940675" cy="33655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 cap="flat" cmpd="sng">
            <a:solidFill>
              <a:srgbClr val="92D05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300" b="1">
              <a:solidFill>
                <a:srgbClr val="FFFFFF"/>
              </a:solidFill>
              <a:ea typeface="楷体" pitchFamily="49" charset="-122"/>
            </a:endParaRPr>
          </a:p>
        </p:txBody>
      </p:sp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568452" y="116419"/>
            <a:ext cx="2366963" cy="1555749"/>
            <a:chOff x="0" y="0"/>
            <a:chExt cx="3154461" cy="1554378"/>
          </a:xfrm>
        </p:grpSpPr>
        <p:pic>
          <p:nvPicPr>
            <p:cNvPr id="5123" name="Picture 6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154461" cy="1554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sp>
          <p:nvSpPr>
            <p:cNvPr id="5124" name="矩形 20"/>
            <p:cNvSpPr>
              <a:spLocks noChangeArrowheads="1"/>
            </p:cNvSpPr>
            <p:nvPr/>
          </p:nvSpPr>
          <p:spPr bwMode="auto">
            <a:xfrm>
              <a:off x="516992" y="720081"/>
              <a:ext cx="2244026" cy="530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90" tIns="34295" rIns="68590" bIns="34295">
              <a:spAutoFit/>
            </a:bodyPr>
            <a:lstStyle/>
            <a:p>
              <a:pPr algn="ctr"/>
              <a:r>
                <a:rPr lang="zh-CN" altLang="en-US" sz="3000" b="1" dirty="0">
                  <a:ea typeface="楷体" pitchFamily="49" charset="-122"/>
                </a:rPr>
                <a:t>习作内容</a:t>
              </a:r>
              <a:endParaRPr lang="zh-CN" altLang="en-US" dirty="0"/>
            </a:p>
          </p:txBody>
        </p:sp>
      </p:grpSp>
      <p:sp>
        <p:nvSpPr>
          <p:cNvPr id="5126" name="文本框 1"/>
          <p:cNvSpPr>
            <a:spLocks noChangeArrowheads="1"/>
          </p:cNvSpPr>
          <p:nvPr/>
        </p:nvSpPr>
        <p:spPr bwMode="auto">
          <a:xfrm>
            <a:off x="2492375" y="2379135"/>
            <a:ext cx="7486650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20725"/>
            <a:r>
              <a:rPr lang="zh-CN" altLang="en-US" sz="27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水乡小镇让我们赏心悦目，游乐场让我们兴奋不已，书店让我们流连忘返，住家附近的小树林是我们的快乐天堂</a:t>
            </a:r>
            <a:r>
              <a:rPr lang="en-US" sz="27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……</a:t>
            </a:r>
            <a:r>
              <a:rPr lang="zh-CN" altLang="en-US" sz="2700" b="1" dirty="0">
                <a:solidFill>
                  <a:srgbClr val="000000"/>
                </a:solidFill>
                <a:ea typeface="楷体" pitchFamily="49" charset="-122"/>
                <a:sym typeface="Arial" pitchFamily="34" charset="0"/>
              </a:rPr>
              <a:t>每</a:t>
            </a:r>
            <a:r>
              <a:rPr lang="zh-CN" altLang="en-US" sz="27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个人都有自己喜欢的地方，你愿意和大家分享吗？推荐一个好地方给同学吧！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57400" y="5594288"/>
            <a:ext cx="321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bldLvl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2" name="圆角矩形 10"/>
          <p:cNvSpPr>
            <a:spLocks noChangeArrowheads="1"/>
          </p:cNvSpPr>
          <p:nvPr/>
        </p:nvSpPr>
        <p:spPr bwMode="auto">
          <a:xfrm>
            <a:off x="3055938" y="1727201"/>
            <a:ext cx="6564312" cy="412326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 cap="flat" cmpd="sng">
            <a:solidFill>
              <a:srgbClr val="00B050"/>
            </a:solidFill>
            <a:prstDash val="sysDash"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300" b="1">
              <a:solidFill>
                <a:srgbClr val="FFFFFF"/>
              </a:solidFill>
              <a:ea typeface="楷体" pitchFamily="49" charset="-122"/>
            </a:endParaRPr>
          </a:p>
        </p:txBody>
      </p:sp>
      <p:grpSp>
        <p:nvGrpSpPr>
          <p:cNvPr id="6147" name="Group 3"/>
          <p:cNvGrpSpPr>
            <a:grpSpLocks/>
          </p:cNvGrpSpPr>
          <p:nvPr/>
        </p:nvGrpSpPr>
        <p:grpSpPr bwMode="auto">
          <a:xfrm>
            <a:off x="1568452" y="116419"/>
            <a:ext cx="2366963" cy="1555749"/>
            <a:chOff x="0" y="0"/>
            <a:chExt cx="3154461" cy="1554378"/>
          </a:xfrm>
        </p:grpSpPr>
        <p:pic>
          <p:nvPicPr>
            <p:cNvPr id="6148" name="Picture 6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154461" cy="1554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sp>
          <p:nvSpPr>
            <p:cNvPr id="6149" name="矩形 5"/>
            <p:cNvSpPr>
              <a:spLocks noChangeArrowheads="1"/>
            </p:cNvSpPr>
            <p:nvPr/>
          </p:nvSpPr>
          <p:spPr bwMode="auto">
            <a:xfrm>
              <a:off x="516992" y="720081"/>
              <a:ext cx="2244026" cy="530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90" tIns="34295" rIns="68590" bIns="34295">
              <a:spAutoFit/>
            </a:bodyPr>
            <a:lstStyle/>
            <a:p>
              <a:pPr algn="ctr"/>
              <a:r>
                <a:rPr lang="zh-CN" altLang="en-US" sz="3000" b="1" dirty="0">
                  <a:solidFill>
                    <a:srgbClr val="000000"/>
                  </a:solidFill>
                  <a:ea typeface="楷体" pitchFamily="49" charset="-122"/>
                </a:rPr>
                <a:t>习作指导</a:t>
              </a:r>
              <a:endParaRPr lang="zh-CN" altLang="en-US" dirty="0"/>
            </a:p>
          </p:txBody>
        </p:sp>
      </p:grpSp>
      <p:sp>
        <p:nvSpPr>
          <p:cNvPr id="6150" name="文本框 7"/>
          <p:cNvSpPr>
            <a:spLocks noChangeArrowheads="1"/>
          </p:cNvSpPr>
          <p:nvPr/>
        </p:nvSpPr>
        <p:spPr bwMode="auto">
          <a:xfrm rot="10800000" flipV="1">
            <a:off x="3444875" y="2833039"/>
            <a:ext cx="5937250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20725">
              <a:lnSpc>
                <a:spcPct val="150000"/>
              </a:lnSpc>
            </a:pPr>
            <a:r>
              <a:rPr lang="zh-CN" altLang="en-US" sz="3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想一想：你打算推荐什么地方？这个地方在哪里？它有什么特别之处？写出推荐的理由。</a:t>
            </a:r>
            <a:endParaRPr lang="zh-CN" altLang="en-US" dirty="0"/>
          </a:p>
        </p:txBody>
      </p:sp>
      <p:pic>
        <p:nvPicPr>
          <p:cNvPr id="6151" name="图片 11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006725" y="1545169"/>
            <a:ext cx="1258888" cy="1767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文本框 7"/>
          <p:cNvSpPr>
            <a:spLocks noChangeArrowheads="1"/>
          </p:cNvSpPr>
          <p:nvPr/>
        </p:nvSpPr>
        <p:spPr bwMode="auto">
          <a:xfrm rot="10800000" flipV="1">
            <a:off x="3330575" y="1235302"/>
            <a:ext cx="5937250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20725">
              <a:lnSpc>
                <a:spcPct val="150000"/>
              </a:lnSpc>
            </a:pPr>
            <a:r>
              <a:rPr lang="zh-CN" altLang="en-US" sz="3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如：</a:t>
            </a:r>
            <a:r>
              <a:rPr lang="zh-CN" altLang="en-US" sz="3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推荐一个古镇</a:t>
            </a:r>
            <a:endParaRPr lang="zh-CN" altLang="en-US"/>
          </a:p>
        </p:txBody>
      </p:sp>
      <p:pic>
        <p:nvPicPr>
          <p:cNvPr id="7172" name="图片 1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898775" y="971551"/>
            <a:ext cx="1258888" cy="176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圆角矩形 10"/>
          <p:cNvSpPr>
            <a:spLocks noChangeArrowheads="1"/>
          </p:cNvSpPr>
          <p:nvPr/>
        </p:nvSpPr>
        <p:spPr bwMode="auto">
          <a:xfrm>
            <a:off x="2949577" y="1153585"/>
            <a:ext cx="6562725" cy="412326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 cap="flat" cmpd="sng">
            <a:solidFill>
              <a:srgbClr val="00B050"/>
            </a:solidFill>
            <a:prstDash val="sysDash"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300" b="1">
              <a:solidFill>
                <a:srgbClr val="FFFFFF"/>
              </a:solidFill>
              <a:ea typeface="楷体" pitchFamily="49" charset="-122"/>
            </a:endParaRPr>
          </a:p>
        </p:txBody>
      </p:sp>
      <p:sp>
        <p:nvSpPr>
          <p:cNvPr id="7174" name="文本框 6"/>
          <p:cNvSpPr>
            <a:spLocks noChangeArrowheads="1"/>
          </p:cNvSpPr>
          <p:nvPr/>
        </p:nvSpPr>
        <p:spPr bwMode="auto">
          <a:xfrm rot="10800000" flipV="1">
            <a:off x="2619377" y="2408647"/>
            <a:ext cx="7127875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20725">
              <a:lnSpc>
                <a:spcPct val="150000"/>
              </a:lnSpc>
            </a:pPr>
            <a:r>
              <a:rPr lang="zh-CN" altLang="en-US" sz="3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这个古镇很美</a:t>
            </a:r>
            <a:r>
              <a:rPr lang="en-US" sz="3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……</a:t>
            </a:r>
            <a:endParaRPr lang="zh-CN" altLang="en-US" sz="3000" b="1" dirty="0">
              <a:solidFill>
                <a:srgbClr val="000000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  <a:p>
            <a:pPr indent="720725">
              <a:lnSpc>
                <a:spcPct val="150000"/>
              </a:lnSpc>
            </a:pPr>
            <a:r>
              <a:rPr lang="zh-CN" altLang="en-US" sz="3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在那里可以了解以前人们的生活</a:t>
            </a:r>
            <a:r>
              <a:rPr lang="en-US" sz="3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……</a:t>
            </a:r>
            <a:endParaRPr lang="zh-CN" altLang="en-US" sz="3000" b="1" dirty="0">
              <a:solidFill>
                <a:srgbClr val="000000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  <a:p>
            <a:pPr indent="720725">
              <a:lnSpc>
                <a:spcPct val="150000"/>
              </a:lnSpc>
            </a:pPr>
            <a:r>
              <a:rPr lang="zh-CN" altLang="en-US" sz="3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这个古镇有很多好吃的</a:t>
            </a:r>
            <a:r>
              <a:rPr lang="en-US" sz="3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……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ldLvl="0" autoUpdateAnimBg="0"/>
      <p:bldP spid="7174" grpId="0" bldLvl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图片 1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844800" y="1115484"/>
            <a:ext cx="1258888" cy="176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圆角矩形 10"/>
          <p:cNvSpPr>
            <a:spLocks noChangeArrowheads="1"/>
          </p:cNvSpPr>
          <p:nvPr/>
        </p:nvSpPr>
        <p:spPr bwMode="auto">
          <a:xfrm>
            <a:off x="2895602" y="1295400"/>
            <a:ext cx="6562725" cy="412538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 cap="flat" cmpd="sng">
            <a:solidFill>
              <a:srgbClr val="00B050"/>
            </a:solidFill>
            <a:prstDash val="sysDash"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300" b="1">
              <a:solidFill>
                <a:srgbClr val="FFFFFF"/>
              </a:solidFill>
              <a:ea typeface="楷体" pitchFamily="49" charset="-122"/>
            </a:endParaRPr>
          </a:p>
        </p:txBody>
      </p:sp>
      <p:sp>
        <p:nvSpPr>
          <p:cNvPr id="8197" name="文本框 6"/>
          <p:cNvSpPr>
            <a:spLocks noChangeArrowheads="1"/>
          </p:cNvSpPr>
          <p:nvPr/>
        </p:nvSpPr>
        <p:spPr bwMode="auto">
          <a:xfrm rot="10800000" flipV="1">
            <a:off x="3162300" y="1941748"/>
            <a:ext cx="618490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20725">
              <a:lnSpc>
                <a:spcPct val="150000"/>
              </a:lnSpc>
            </a:pPr>
            <a:r>
              <a:rPr lang="zh-CN" altLang="en-US" sz="3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写完了，自己先读一读，看看有没有把这个地方介绍清楚，有没有把推荐的理由写充分。再读给同学听，请他们提出修改建议。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3" descr="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圆角矩形 10"/>
          <p:cNvSpPr>
            <a:spLocks noChangeArrowheads="1"/>
          </p:cNvSpPr>
          <p:nvPr/>
        </p:nvSpPr>
        <p:spPr bwMode="auto">
          <a:xfrm>
            <a:off x="2571750" y="1583268"/>
            <a:ext cx="7285038" cy="220133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cap="flat" cmpd="sng">
            <a:solidFill>
              <a:srgbClr val="00B050"/>
            </a:solidFill>
            <a:prstDash val="sysDash"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300" b="1">
              <a:solidFill>
                <a:srgbClr val="FFFFFF"/>
              </a:solidFill>
              <a:ea typeface="楷体" pitchFamily="49" charset="-122"/>
            </a:endParaRPr>
          </a:p>
        </p:txBody>
      </p:sp>
      <p:sp>
        <p:nvSpPr>
          <p:cNvPr id="9220" name="文本框 6"/>
          <p:cNvSpPr>
            <a:spLocks noChangeArrowheads="1"/>
          </p:cNvSpPr>
          <p:nvPr/>
        </p:nvSpPr>
        <p:spPr bwMode="auto">
          <a:xfrm rot="10800000" flipV="1">
            <a:off x="2139950" y="2191979"/>
            <a:ext cx="79121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20725">
              <a:lnSpc>
                <a:spcPct val="150000"/>
              </a:lnSpc>
            </a:pPr>
            <a:r>
              <a:rPr lang="en-US" sz="4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“</a:t>
            </a:r>
            <a:r>
              <a:rPr lang="zh-CN" altLang="en-US" sz="4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最受欢迎的好地方</a:t>
            </a:r>
            <a:r>
              <a:rPr lang="en-US" sz="4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”</a:t>
            </a:r>
            <a:r>
              <a:rPr lang="zh-CN" altLang="en-US" sz="4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推荐会</a:t>
            </a:r>
            <a:endParaRPr lang="zh-CN" altLang="en-US"/>
          </a:p>
        </p:txBody>
      </p:sp>
      <p:pic>
        <p:nvPicPr>
          <p:cNvPr id="9221" name="图片 1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520952" y="1401235"/>
            <a:ext cx="1260475" cy="1769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1568452" y="116419"/>
            <a:ext cx="2366963" cy="1555749"/>
            <a:chOff x="0" y="0"/>
            <a:chExt cx="3154461" cy="1554378"/>
          </a:xfrm>
        </p:grpSpPr>
        <p:pic>
          <p:nvPicPr>
            <p:cNvPr id="10243" name="Picture 6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154461" cy="1554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sp>
          <p:nvSpPr>
            <p:cNvPr id="10244" name="矩形 10"/>
            <p:cNvSpPr>
              <a:spLocks noChangeArrowheads="1"/>
            </p:cNvSpPr>
            <p:nvPr/>
          </p:nvSpPr>
          <p:spPr bwMode="auto">
            <a:xfrm>
              <a:off x="516992" y="720081"/>
              <a:ext cx="2244026" cy="530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90" tIns="34295" rIns="68590" bIns="34295">
              <a:spAutoFit/>
            </a:bodyPr>
            <a:lstStyle/>
            <a:p>
              <a:pPr algn="ctr"/>
              <a:r>
                <a:rPr lang="zh-CN" altLang="en-US" sz="3000" b="1" dirty="0">
                  <a:ea typeface="楷体" pitchFamily="49" charset="-122"/>
                </a:rPr>
                <a:t>例文点评</a:t>
              </a:r>
              <a:endParaRPr lang="zh-CN" altLang="en-US" dirty="0"/>
            </a:p>
          </p:txBody>
        </p:sp>
      </p:grpSp>
      <p:sp>
        <p:nvSpPr>
          <p:cNvPr id="10246" name="矩形 2"/>
          <p:cNvSpPr>
            <a:spLocks noChangeArrowheads="1"/>
          </p:cNvSpPr>
          <p:nvPr/>
        </p:nvSpPr>
        <p:spPr bwMode="auto">
          <a:xfrm>
            <a:off x="2895600" y="2514601"/>
            <a:ext cx="5494338" cy="34163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1839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300" b="1">
              <a:solidFill>
                <a:srgbClr val="FFFFFF"/>
              </a:solidFill>
              <a:ea typeface="楷体" pitchFamily="49" charset="-122"/>
            </a:endParaRPr>
          </a:p>
        </p:txBody>
      </p:sp>
      <p:sp>
        <p:nvSpPr>
          <p:cNvPr id="10247" name="文本框 3"/>
          <p:cNvSpPr>
            <a:spLocks noChangeArrowheads="1"/>
          </p:cNvSpPr>
          <p:nvPr/>
        </p:nvSpPr>
        <p:spPr bwMode="auto">
          <a:xfrm>
            <a:off x="2097088" y="838201"/>
            <a:ext cx="7835900" cy="3685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/>
            <a:endParaRPr lang="zh-CN" altLang="en-US" sz="1300" b="1" dirty="0">
              <a:solidFill>
                <a:srgbClr val="000000"/>
              </a:solidFill>
              <a:ea typeface="楷体" pitchFamily="49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1300" b="1" dirty="0">
                <a:solidFill>
                  <a:srgbClr val="000000"/>
                </a:solidFill>
                <a:ea typeface="楷体" pitchFamily="49" charset="-122"/>
              </a:rPr>
              <a:t>                                                                 </a:t>
            </a:r>
            <a:r>
              <a:rPr lang="zh-CN" altLang="en-US" sz="2100" b="1" dirty="0">
                <a:solidFill>
                  <a:srgbClr val="000000"/>
                </a:solidFill>
                <a:ea typeface="楷体" pitchFamily="49" charset="-122"/>
              </a:rPr>
              <a:t>儿童公园</a:t>
            </a:r>
          </a:p>
          <a:p>
            <a:pPr indent="457200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ea typeface="楷体" pitchFamily="49" charset="-122"/>
              </a:rPr>
              <a:t>儿童公园是一个美丽、热闹的公园。</a:t>
            </a:r>
          </a:p>
          <a:p>
            <a:pPr indent="457200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ea typeface="楷体" pitchFamily="49" charset="-122"/>
              </a:rPr>
              <a:t>进入公园大门，正前方有一个喷池，只见一座怪石嶙峋的假山中间喷出水花，不仅好看，也使人感到清凉舒坦。</a:t>
            </a:r>
          </a:p>
          <a:p>
            <a:pPr indent="457200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ea typeface="楷体" pitchFamily="49" charset="-122"/>
              </a:rPr>
              <a:t>在喷池的右边，有一个美丽的花坛。花坛里各种花在争奇斗艳：有红色的郁金香、白色的绣线菊、粉色的荷花，各种花在阳光的照耀下，显得更加可爱、迷人。蝴蝶姑娘穿着美丽的裙子，在花丛里翩翩起舞，而蜜蜂先生穿着晶莹剔透的工作服，拼命地吮吸着花蜜。</a:t>
            </a:r>
            <a:r>
              <a:rPr lang="zh-CN" altLang="en-US" b="1" dirty="0">
                <a:solidFill>
                  <a:srgbClr val="FF0000"/>
                </a:solidFill>
                <a:ea typeface="楷体" pitchFamily="49" charset="-122"/>
              </a:rPr>
              <a:t> </a:t>
            </a:r>
            <a:endParaRPr lang="zh-CN" altLang="en-US" dirty="0"/>
          </a:p>
        </p:txBody>
      </p:sp>
      <p:sp>
        <p:nvSpPr>
          <p:cNvPr id="10248" name="文本框 4"/>
          <p:cNvSpPr>
            <a:spLocks noChangeArrowheads="1"/>
          </p:cNvSpPr>
          <p:nvPr/>
        </p:nvSpPr>
        <p:spPr bwMode="auto">
          <a:xfrm>
            <a:off x="6205538" y="1833033"/>
            <a:ext cx="13468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ea typeface="楷体" pitchFamily="49" charset="-122"/>
              </a:rPr>
              <a:t>点明主题。</a:t>
            </a:r>
          </a:p>
        </p:txBody>
      </p:sp>
      <p:sp>
        <p:nvSpPr>
          <p:cNvPr id="10249" name="文本框 5"/>
          <p:cNvSpPr>
            <a:spLocks noChangeArrowheads="1"/>
          </p:cNvSpPr>
          <p:nvPr/>
        </p:nvSpPr>
        <p:spPr bwMode="auto">
          <a:xfrm>
            <a:off x="2603601" y="5109804"/>
            <a:ext cx="6224781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ea typeface="楷体" pitchFamily="49" charset="-122"/>
                <a:sym typeface="微软雅黑" pitchFamily="34" charset="-122"/>
              </a:rPr>
              <a:t>这段文字运用拟人的手法将花坛的景色写得生动具体。</a:t>
            </a:r>
            <a:endParaRPr lang="zh-CN" altLang="en-US" b="1" dirty="0">
              <a:solidFill>
                <a:srgbClr val="000000"/>
              </a:solidFill>
              <a:ea typeface="楷体" pitchFamily="49" charset="-122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8" grpId="0" bldLvl="0" autoUpdateAnimBg="0"/>
      <p:bldP spid="10249" grpId="0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直接连接符 3"/>
          <p:cNvSpPr>
            <a:spLocks noChangeShapeType="1"/>
          </p:cNvSpPr>
          <p:nvPr/>
        </p:nvSpPr>
        <p:spPr bwMode="auto">
          <a:xfrm>
            <a:off x="8818563" y="5994400"/>
            <a:ext cx="774700" cy="0"/>
          </a:xfrm>
          <a:prstGeom prst="line">
            <a:avLst/>
          </a:prstGeom>
          <a:noFill/>
          <a:ln w="28575" cap="flat" cmpd="sng">
            <a:solidFill>
              <a:srgbClr val="FF000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67" name="直接连接符 4"/>
          <p:cNvSpPr>
            <a:spLocks noChangeShapeType="1"/>
          </p:cNvSpPr>
          <p:nvPr/>
        </p:nvSpPr>
        <p:spPr bwMode="auto">
          <a:xfrm>
            <a:off x="2973388" y="6212418"/>
            <a:ext cx="6913562" cy="2116"/>
          </a:xfrm>
          <a:prstGeom prst="line">
            <a:avLst/>
          </a:prstGeom>
          <a:noFill/>
          <a:ln w="28575" cap="flat" cmpd="sng">
            <a:solidFill>
              <a:srgbClr val="FF000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68" name="直接连接符 5"/>
          <p:cNvSpPr>
            <a:spLocks noChangeShapeType="1"/>
          </p:cNvSpPr>
          <p:nvPr/>
        </p:nvSpPr>
        <p:spPr bwMode="auto">
          <a:xfrm>
            <a:off x="2503490" y="5994400"/>
            <a:ext cx="1133475" cy="0"/>
          </a:xfrm>
          <a:prstGeom prst="line">
            <a:avLst/>
          </a:prstGeom>
          <a:noFill/>
          <a:ln w="28575" cap="flat" cmpd="sng">
            <a:solidFill>
              <a:srgbClr val="FF000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0" name="文本框 2"/>
          <p:cNvSpPr>
            <a:spLocks noChangeArrowheads="1"/>
          </p:cNvSpPr>
          <p:nvPr/>
        </p:nvSpPr>
        <p:spPr bwMode="auto">
          <a:xfrm>
            <a:off x="2503488" y="651933"/>
            <a:ext cx="763270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528638">
              <a:lnSpc>
                <a:spcPct val="150000"/>
              </a:lnSpc>
            </a:pPr>
            <a:r>
              <a:rPr lang="zh-CN" altLang="en-US" sz="2000" b="1">
                <a:solidFill>
                  <a:srgbClr val="000000"/>
                </a:solidFill>
                <a:ea typeface="楷体" pitchFamily="49" charset="-122"/>
              </a:rPr>
              <a:t>喷池的左边，有一座亭子供游客们歇息乘凉。亭子顶上金黄色的琉璃瓦，配上大红的梁柱，真是古色古香呀！</a:t>
            </a:r>
          </a:p>
          <a:p>
            <a:pPr indent="528638">
              <a:lnSpc>
                <a:spcPct val="150000"/>
              </a:lnSpc>
            </a:pPr>
            <a:r>
              <a:rPr lang="zh-CN" altLang="en-US" sz="2000" b="1">
                <a:solidFill>
                  <a:srgbClr val="000000"/>
                </a:solidFill>
                <a:ea typeface="楷体" pitchFamily="49" charset="-122"/>
              </a:rPr>
              <a:t>在亭子的前面有一个不大不小的湖。湖心有六只小船，有的小船在快速地行驶着，有的小船则在悠闲地漂浮，就像一片片叶子在湖上漂荡。</a:t>
            </a:r>
          </a:p>
          <a:p>
            <a:pPr indent="528638">
              <a:lnSpc>
                <a:spcPct val="150000"/>
              </a:lnSpc>
            </a:pPr>
            <a:r>
              <a:rPr lang="zh-CN" altLang="en-US" sz="2000" b="1">
                <a:solidFill>
                  <a:srgbClr val="000000"/>
                </a:solidFill>
                <a:ea typeface="楷体" pitchFamily="49" charset="-122"/>
              </a:rPr>
              <a:t>“哈哈，哈哈”噢！哪儿传来的笑声？原来，是从儿童乐园里传来的。只见一个个活泼可爱的孩子在耐心地排队上滑梯玩，滑梯上的孩子欢笑着向下滑着，还有一些孩子在荡秋千，可热闹了！</a:t>
            </a:r>
          </a:p>
        </p:txBody>
      </p:sp>
      <p:sp>
        <p:nvSpPr>
          <p:cNvPr id="11271" name="文本框 12"/>
          <p:cNvSpPr>
            <a:spLocks noChangeArrowheads="1"/>
          </p:cNvSpPr>
          <p:nvPr/>
        </p:nvSpPr>
        <p:spPr bwMode="auto">
          <a:xfrm>
            <a:off x="3155950" y="5579533"/>
            <a:ext cx="588045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indent="528638">
              <a:lnSpc>
                <a:spcPct val="150000"/>
              </a:lnSpc>
            </a:pPr>
            <a:r>
              <a:rPr lang="zh-CN" altLang="en-US" sz="2000" b="1">
                <a:solidFill>
                  <a:srgbClr val="FF0000"/>
                </a:solidFill>
                <a:ea typeface="楷体" pitchFamily="49" charset="-122"/>
                <a:sym typeface="微软雅黑" pitchFamily="34" charset="-122"/>
              </a:rPr>
              <a:t>运用设问的手法写出了孩子们玩耍时的情景</a:t>
            </a:r>
            <a:r>
              <a:rPr lang="zh-CN" altLang="en-US" sz="2000" b="1">
                <a:solidFill>
                  <a:srgbClr val="000000"/>
                </a:solidFill>
                <a:ea typeface="楷体" pitchFamily="49" charset="-122"/>
                <a:sym typeface="微软雅黑" pitchFamily="34" charset="-122"/>
              </a:rPr>
              <a:t>。</a:t>
            </a:r>
            <a:endParaRPr lang="zh-CN" altLang="en-US" sz="2000" b="1">
              <a:solidFill>
                <a:srgbClr val="000000"/>
              </a:solidFill>
              <a:ea typeface="楷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FFFF"/>
      </a:accent3>
      <a:accent4>
        <a:srgbClr val="000000"/>
      </a:accent4>
      <a:accent5>
        <a:srgbClr val="AAD6DF"/>
      </a:accent5>
      <a:accent6>
        <a:srgbClr val="D96868"/>
      </a:accent6>
      <a:hlink>
        <a:srgbClr val="B381D9"/>
      </a:hlink>
      <a:folHlink>
        <a:srgbClr val="800080"/>
      </a:folHlink>
    </a:clrScheme>
    <a:fontScheme name="1_Office 主题​​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FFFF"/>
      </a:accent3>
      <a:accent4>
        <a:srgbClr val="000000"/>
      </a:accent4>
      <a:accent5>
        <a:srgbClr val="AAD6DF"/>
      </a:accent5>
      <a:accent6>
        <a:srgbClr val="D96868"/>
      </a:accent6>
      <a:hlink>
        <a:srgbClr val="B381D9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Pages>0</Pages>
  <Words>678</Words>
  <Characters>0</Characters>
  <Application>Microsoft Office PowerPoint</Application>
  <DocSecurity>0</DocSecurity>
  <PresentationFormat>宽屏</PresentationFormat>
  <Lines>0</Lines>
  <Paragraphs>45</Paragraphs>
  <Slides>11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2" baseType="lpstr">
      <vt:lpstr>Meiryo</vt:lpstr>
      <vt:lpstr>楷体</vt:lpstr>
      <vt:lpstr>宋体</vt:lpstr>
      <vt:lpstr>微软雅黑</vt:lpstr>
      <vt:lpstr>Arial</vt:lpstr>
      <vt:lpstr>Calibri</vt:lpstr>
      <vt:lpstr>Calibri Light</vt:lpstr>
      <vt:lpstr>Impact</vt:lpstr>
      <vt:lpstr>Times New Roman</vt:lpstr>
      <vt:lpstr>1_Office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128</cp:revision>
  <dcterms:created xsi:type="dcterms:W3CDTF">2017-03-16T18:28:00Z</dcterms:created>
  <dcterms:modified xsi:type="dcterms:W3CDTF">2021-08-31T10:57:11Z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2052-9.1.0.4337</vt:lpwstr>
  </property>
</Properties>
</file>