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85" r:id="rId2"/>
  </p:sldMasterIdLst>
  <p:notesMasterIdLst>
    <p:notesMasterId r:id="rId39"/>
  </p:notesMasterIdLst>
  <p:handoutMasterIdLst>
    <p:handoutMasterId r:id="rId40"/>
  </p:handoutMasterIdLst>
  <p:sldIdLst>
    <p:sldId id="490" r:id="rId3"/>
    <p:sldId id="505" r:id="rId4"/>
    <p:sldId id="663" r:id="rId5"/>
    <p:sldId id="664" r:id="rId6"/>
    <p:sldId id="666" r:id="rId7"/>
    <p:sldId id="667" r:id="rId8"/>
    <p:sldId id="671" r:id="rId9"/>
    <p:sldId id="673" r:id="rId10"/>
    <p:sldId id="674" r:id="rId11"/>
    <p:sldId id="676" r:id="rId12"/>
    <p:sldId id="497" r:id="rId13"/>
    <p:sldId id="563" r:id="rId14"/>
    <p:sldId id="567" r:id="rId15"/>
    <p:sldId id="716" r:id="rId16"/>
    <p:sldId id="566" r:id="rId17"/>
    <p:sldId id="568" r:id="rId18"/>
    <p:sldId id="643" r:id="rId19"/>
    <p:sldId id="571" r:id="rId20"/>
    <p:sldId id="562" r:id="rId21"/>
    <p:sldId id="565" r:id="rId22"/>
    <p:sldId id="644" r:id="rId23"/>
    <p:sldId id="569" r:id="rId24"/>
    <p:sldId id="570" r:id="rId25"/>
    <p:sldId id="615" r:id="rId26"/>
    <p:sldId id="631" r:id="rId27"/>
    <p:sldId id="574" r:id="rId28"/>
    <p:sldId id="642" r:id="rId29"/>
    <p:sldId id="502" r:id="rId30"/>
    <p:sldId id="503" r:id="rId31"/>
    <p:sldId id="506" r:id="rId32"/>
    <p:sldId id="704" r:id="rId33"/>
    <p:sldId id="710" r:id="rId34"/>
    <p:sldId id="554" r:id="rId35"/>
    <p:sldId id="645" r:id="rId36"/>
    <p:sldId id="718" r:id="rId37"/>
    <p:sldId id="719" r:id="rId38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3366FF"/>
    <a:srgbClr val="FF00FF"/>
    <a:srgbClr val="0033CC"/>
    <a:srgbClr val="FFFFCC"/>
    <a:srgbClr val="00CC00"/>
    <a:srgbClr val="33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66" y="120"/>
      </p:cViewPr>
      <p:guideLst>
        <p:guide orient="horz" pos="161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176241F-298B-4AC5-9795-738B68D57CB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2021/8/30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5406C3-06FA-4145-A952-D59D8A6DD6AF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42328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8122BA-D473-4895-894E-4F6017C1986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2021/8/30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F18C80A-6AED-47C5-85D8-92EAF1F58B1D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3687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82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442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033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5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1034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7856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8231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9933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176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3293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3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2488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181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6546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499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6999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3181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7673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8619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9669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2992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88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0235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8435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052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3694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8987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6686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03D3947-4851-4D3D-82FB-64DA8C017006}" type="slidenum">
              <a:rPr altLang="zh-CN" smtClean="0"/>
              <a:t>35</a:t>
            </a:fld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50770164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9015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896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006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442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5746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929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202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455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6794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3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4441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880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00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2167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613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311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543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99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2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6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9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0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1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2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3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3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57033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"/>
          <p:cNvGrpSpPr/>
          <p:nvPr/>
        </p:nvGrpSpPr>
        <p:grpSpPr>
          <a:xfrm>
            <a:off x="3124200" y="781661"/>
            <a:ext cx="2895600" cy="400050"/>
            <a:chOff x="2922121" y="3045771"/>
            <a:chExt cx="2895020" cy="400503"/>
          </a:xfrm>
        </p:grpSpPr>
        <p:sp>
          <p:nvSpPr>
            <p:cNvPr id="18434" name="文本框 2"/>
            <p:cNvSpPr txBox="1"/>
            <p:nvPr/>
          </p:nvSpPr>
          <p:spPr>
            <a:xfrm>
              <a:off x="2922121" y="3045771"/>
              <a:ext cx="2895020" cy="4005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>
                <a:buFont typeface="Arial" panose="020B0604020202020204" pitchFamily="34" charset="0"/>
              </a:pPr>
              <a:r>
                <a:rPr lang="zh-CN" altLang="en-US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部编版 四年级语文上册</a:t>
              </a:r>
            </a:p>
          </p:txBody>
        </p:sp>
        <p:sp>
          <p:nvSpPr>
            <p:cNvPr id="4" name="椭圆 3"/>
            <p:cNvSpPr/>
            <p:nvPr/>
          </p:nvSpPr>
          <p:spPr>
            <a:xfrm flipV="1">
              <a:off x="3806226" y="3246023"/>
              <a:ext cx="46028" cy="4608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436" name="文本框 7"/>
          <p:cNvSpPr txBox="1"/>
          <p:nvPr/>
        </p:nvSpPr>
        <p:spPr>
          <a:xfrm>
            <a:off x="0" y="1851670"/>
            <a:ext cx="9144000" cy="115212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algn="ctr" defTabSz="850900">
              <a:lnSpc>
                <a:spcPct val="13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口语交际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们与环境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15592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670" y="-140970"/>
            <a:ext cx="9161145" cy="5306695"/>
          </a:xfrm>
          <a:prstGeom prst="rect">
            <a:avLst/>
          </a:prstGeom>
        </p:spPr>
      </p:pic>
      <p:sp>
        <p:nvSpPr>
          <p:cNvPr id="10242" name="文本框 2"/>
          <p:cNvSpPr txBox="1"/>
          <p:nvPr/>
        </p:nvSpPr>
        <p:spPr>
          <a:xfrm>
            <a:off x="5229225" y="4207510"/>
            <a:ext cx="34182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过度开采地下水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0113" y="1276350"/>
            <a:ext cx="7632700" cy="8299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    </a:t>
            </a:r>
          </a:p>
        </p:txBody>
      </p:sp>
      <p:sp>
        <p:nvSpPr>
          <p:cNvPr id="3" name="文本框 3"/>
          <p:cNvSpPr txBox="1"/>
          <p:nvPr/>
        </p:nvSpPr>
        <p:spPr>
          <a:xfrm>
            <a:off x="1158240" y="2094230"/>
            <a:ext cx="6616065" cy="17703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看到这组图片，我感到很难过，人类对环境的破坏真严重。我们的生活环境越来越恶劣了。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00430" y="724535"/>
            <a:ext cx="718375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Ø"/>
              <a:defRPr/>
            </a:pPr>
            <a:r>
              <a:rPr lang="zh-CN" altLang="en-US" sz="2800" b="1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sym typeface="+mn-ea"/>
              </a:rPr>
              <a:t>看到这组图片，大家有什么想法？人类的活动会对环境造成怎样的影响？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00430" y="1917700"/>
            <a:ext cx="6873875" cy="24161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8" grpId="0" bldLvl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3115" y="1459230"/>
            <a:ext cx="8117840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571500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根据课前调查，我们身边存在了哪些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破坏环境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行为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呢？对人们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身体健康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有什么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危害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-42545" y="184150"/>
            <a:ext cx="2996565" cy="1122680"/>
            <a:chOff x="163469" y="207600"/>
            <a:chExt cx="3448094" cy="1122154"/>
          </a:xfrm>
        </p:grpSpPr>
        <p:grpSp>
          <p:nvGrpSpPr>
            <p:cNvPr id="4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5" name="图片 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" name="图片 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7" name="文本框 3"/>
            <p:cNvSpPr txBox="1"/>
            <p:nvPr/>
          </p:nvSpPr>
          <p:spPr>
            <a:xfrm>
              <a:off x="1332519" y="440602"/>
              <a:ext cx="2279044" cy="6448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0070C0"/>
                  </a:solidFill>
                  <a:latin typeface="+mn-ea"/>
                  <a:ea typeface="+mn-ea"/>
                </a:rPr>
                <a:t>找一找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970" y="3152775"/>
            <a:ext cx="3161030" cy="1918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46849" y="650875"/>
            <a:ext cx="3771000" cy="3710305"/>
            <a:chOff x="7803" y="1025"/>
            <a:chExt cx="5535" cy="5843"/>
          </a:xfrm>
        </p:grpSpPr>
        <p:sp>
          <p:nvSpPr>
            <p:cNvPr id="6147" name="文本框 3"/>
            <p:cNvSpPr txBox="1"/>
            <p:nvPr/>
          </p:nvSpPr>
          <p:spPr>
            <a:xfrm>
              <a:off x="7803" y="1025"/>
              <a:ext cx="5521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浪费水资源</a:t>
              </a:r>
            </a:p>
          </p:txBody>
        </p:sp>
        <p:sp>
          <p:nvSpPr>
            <p:cNvPr id="5" name="文本框 3"/>
            <p:cNvSpPr txBox="1"/>
            <p:nvPr/>
          </p:nvSpPr>
          <p:spPr>
            <a:xfrm>
              <a:off x="8818" y="2317"/>
              <a:ext cx="4520" cy="45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indent="711200"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让我们的水资源变得紧张，会影响农业生产等，甚至还会造成水土流失和沙漠化。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5" y="960120"/>
            <a:ext cx="4632325" cy="3474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微信图片_202006052036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95" y="993140"/>
            <a:ext cx="4603115" cy="344360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73136" y="735330"/>
            <a:ext cx="3761462" cy="3701415"/>
            <a:chOff x="7363" y="1082"/>
            <a:chExt cx="5521" cy="5829"/>
          </a:xfrm>
        </p:grpSpPr>
        <p:sp>
          <p:nvSpPr>
            <p:cNvPr id="6147" name="文本框 3"/>
            <p:cNvSpPr txBox="1"/>
            <p:nvPr/>
          </p:nvSpPr>
          <p:spPr>
            <a:xfrm>
              <a:off x="7363" y="1082"/>
              <a:ext cx="5521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32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浪费纸张</a:t>
              </a:r>
            </a:p>
          </p:txBody>
        </p:sp>
        <p:sp>
          <p:nvSpPr>
            <p:cNvPr id="8" name="文本框 3"/>
            <p:cNvSpPr txBox="1"/>
            <p:nvPr/>
          </p:nvSpPr>
          <p:spPr>
            <a:xfrm>
              <a:off x="8364" y="2360"/>
              <a:ext cx="4520" cy="45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indent="711200"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造成环境污染,给人以不舒适感。浪费林木资源，严重的话破坏生态平衡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361940" y="842645"/>
            <a:ext cx="3782060" cy="3859530"/>
            <a:chOff x="8626" y="1098"/>
            <a:chExt cx="5956" cy="6078"/>
          </a:xfrm>
        </p:grpSpPr>
        <p:sp>
          <p:nvSpPr>
            <p:cNvPr id="4" name="文本框 3"/>
            <p:cNvSpPr txBox="1"/>
            <p:nvPr/>
          </p:nvSpPr>
          <p:spPr>
            <a:xfrm>
              <a:off x="8626" y="1098"/>
              <a:ext cx="5956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白色污染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8626" y="2625"/>
              <a:ext cx="5600" cy="45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en-US" altLang="zh-CN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.</a:t>
              </a: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燃烧会发出有毒气体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2.</a:t>
              </a: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引发消化不良、局部疼痛等多种疾病</a:t>
              </a:r>
              <a:endParaRPr lang="zh-CN" altLang="en-US" sz="28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3.</a:t>
              </a: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影响发育。</a:t>
              </a:r>
              <a:endParaRPr lang="zh-CN" altLang="en-US" sz="28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20" y="1043305"/>
            <a:ext cx="4370070" cy="3458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676900" y="916305"/>
            <a:ext cx="3467100" cy="3221990"/>
            <a:chOff x="7770" y="1443"/>
            <a:chExt cx="5460" cy="5074"/>
          </a:xfrm>
        </p:grpSpPr>
        <p:sp>
          <p:nvSpPr>
            <p:cNvPr id="4" name="文本框 3"/>
            <p:cNvSpPr txBox="1"/>
            <p:nvPr/>
          </p:nvSpPr>
          <p:spPr>
            <a:xfrm>
              <a:off x="8250" y="1443"/>
              <a:ext cx="4500" cy="1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垃圾污染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770" y="2847"/>
              <a:ext cx="5460" cy="36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indent="711200"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0033C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不仅会占用土地资源，还会污染空气。同时，还会滋生细菌，传播病毒。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65" y="1004570"/>
            <a:ext cx="4714875" cy="3133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144270"/>
            <a:ext cx="4347210" cy="30778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916170" y="1245870"/>
            <a:ext cx="3763645" cy="26511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0.06</a:t>
            </a: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</a:p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100万</a:t>
            </a: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个塑料袋</a:t>
            </a:r>
          </a:p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6万</a:t>
            </a: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平方米</a:t>
            </a:r>
          </a:p>
          <a:p>
            <a:pPr indent="812800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200年</a:t>
            </a: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66799" y="843558"/>
            <a:ext cx="7011035" cy="340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随着社会发展，在我们身边存在着许多破坏环境的行为。</a:t>
            </a:r>
          </a:p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比如不随手关水龙头造成的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水资源浪费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乱扔一次性餐盒等造成的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白色污染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乱扔宣传单等造成的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纸张浪费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</a:p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乱扔垃圾造成的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垃圾污染</a:t>
            </a:r>
          </a:p>
          <a:p>
            <a:pPr indent="711200">
              <a:lnSpc>
                <a:spcPct val="11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还有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工业废渣、大气污染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00430" y="659130"/>
            <a:ext cx="7276465" cy="36747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209550" y="721995"/>
            <a:ext cx="84918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457200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从小刚的日记中，你发现了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哪些环境问题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呢？对人体有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哪些危害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？他们又采取了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哪些措施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08075" y="2783840"/>
            <a:ext cx="843280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存在的环境问题是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对人体的危害是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____________________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采取的措施是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______________________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13130" y="2507615"/>
            <a:ext cx="7368540" cy="24161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 bldLvl="0" animBg="1"/>
      <p:bldP spid="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矩形 1"/>
          <p:cNvSpPr/>
          <p:nvPr/>
        </p:nvSpPr>
        <p:spPr>
          <a:xfrm>
            <a:off x="791210" y="1573530"/>
            <a:ext cx="7561263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indent="812800"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同学们，你们去过哪些风景优美的地方？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请大家欣赏一下这些风景，并说一说这些风景给你带来的感受。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580130" cy="1122680"/>
            <a:chOff x="0" y="0"/>
            <a:chExt cx="5638" cy="1768"/>
          </a:xfrm>
        </p:grpSpPr>
        <p:grpSp>
          <p:nvGrpSpPr>
            <p:cNvPr id="4" name="组合 3"/>
            <p:cNvGrpSpPr/>
            <p:nvPr/>
          </p:nvGrpSpPr>
          <p:grpSpPr>
            <a:xfrm>
              <a:off x="0" y="0"/>
              <a:ext cx="5638" cy="1768"/>
              <a:chOff x="163469" y="207600"/>
              <a:chExt cx="3579430" cy="1122154"/>
            </a:xfrm>
          </p:grpSpPr>
          <p:grpSp>
            <p:nvGrpSpPr>
              <p:cNvPr id="9218" name="组合 6"/>
              <p:cNvGrpSpPr/>
              <p:nvPr/>
            </p:nvGrpSpPr>
            <p:grpSpPr>
              <a:xfrm>
                <a:off x="163469" y="207600"/>
                <a:ext cx="3448094" cy="1122154"/>
                <a:chOff x="163469" y="240761"/>
                <a:chExt cx="3448094" cy="1122154"/>
              </a:xfrm>
            </p:grpSpPr>
            <p:pic>
              <p:nvPicPr>
                <p:cNvPr id="9219" name="图片 5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845445" y="387686"/>
                  <a:ext cx="2766118" cy="97522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9220" name="图片 4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273643">
                  <a:off x="163469" y="240761"/>
                  <a:ext cx="1111193" cy="111119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9221" name="文本框 3"/>
              <p:cNvSpPr txBox="1"/>
              <p:nvPr/>
            </p:nvSpPr>
            <p:spPr>
              <a:xfrm>
                <a:off x="1245940" y="382737"/>
                <a:ext cx="2496959" cy="6450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eaLnBrk="0" hangingPunct="0"/>
                <a:endParaRPr lang="zh-CN" altLang="en-US" sz="3600" b="1" dirty="0">
                  <a:latin typeface="+mn-ea"/>
                  <a:ea typeface="+mn-ea"/>
                </a:endParaRP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2024" y="231"/>
              <a:ext cx="2457" cy="1278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3600" b="1" dirty="0">
                  <a:solidFill>
                    <a:srgbClr val="FF0000"/>
                  </a:solidFill>
                  <a:latin typeface="+mn-ea"/>
                  <a:ea typeface="+mn-ea"/>
                  <a:sym typeface="+mn-ea"/>
                </a:rPr>
                <a:t>赏一赏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19672" y="408391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FFFF"/>
                </a:solidFill>
              </a:rPr>
              <a:t>https://www.ypppt.com/</a:t>
            </a: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42545" y="-85090"/>
            <a:ext cx="3139563" cy="1122680"/>
            <a:chOff x="163469" y="207600"/>
            <a:chExt cx="3448094" cy="1122154"/>
          </a:xfrm>
        </p:grpSpPr>
        <p:grpSp>
          <p:nvGrpSpPr>
            <p:cNvPr id="4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5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6" name="图片 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7" name="文本框 3"/>
            <p:cNvSpPr txBox="1"/>
            <p:nvPr/>
          </p:nvSpPr>
          <p:spPr>
            <a:xfrm>
              <a:off x="1332384" y="440578"/>
              <a:ext cx="2279044" cy="6448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0000FF"/>
                  </a:solidFill>
                  <a:latin typeface="+mn-ea"/>
                  <a:ea typeface="+mn-ea"/>
                </a:rPr>
                <a:t>说一说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46480" y="1400810"/>
            <a:ext cx="7286625" cy="73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除了上门宣传，我们还能做些什么？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37" t="7287"/>
          <a:stretch>
            <a:fillRect/>
          </a:stretch>
        </p:blipFill>
        <p:spPr>
          <a:xfrm>
            <a:off x="5494020" y="2475230"/>
            <a:ext cx="3651885" cy="2719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05230" y="1034415"/>
            <a:ext cx="6499860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8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围绕话题发表看法，不跑题。</a:t>
            </a:r>
          </a:p>
          <a:p>
            <a:pPr marL="457200" indent="-457200">
              <a:lnSpc>
                <a:spcPct val="18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判断别人的发言是否与话题有关。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7210" y="2802255"/>
            <a:ext cx="3496945" cy="232918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-42545" y="-85090"/>
            <a:ext cx="3352801" cy="1122045"/>
            <a:chOff x="163469" y="207600"/>
            <a:chExt cx="3352843" cy="1121836"/>
          </a:xfrm>
        </p:grpSpPr>
        <p:grpSp>
          <p:nvGrpSpPr>
            <p:cNvPr id="12" name="组合 6"/>
            <p:cNvGrpSpPr/>
            <p:nvPr/>
          </p:nvGrpSpPr>
          <p:grpSpPr>
            <a:xfrm>
              <a:off x="163469" y="207600"/>
              <a:ext cx="2973743" cy="1121836"/>
              <a:chOff x="163469" y="240761"/>
              <a:chExt cx="2973743" cy="1121836"/>
            </a:xfrm>
          </p:grpSpPr>
          <p:pic>
            <p:nvPicPr>
              <p:cNvPr id="13" name="图片 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68" y="387419"/>
                <a:ext cx="2291744" cy="97517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4" name="图片 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5" name="文本框 3"/>
            <p:cNvSpPr txBox="1"/>
            <p:nvPr/>
          </p:nvSpPr>
          <p:spPr>
            <a:xfrm>
              <a:off x="1237268" y="440602"/>
              <a:ext cx="2279044" cy="6450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FF0000"/>
                  </a:solidFill>
                  <a:latin typeface="+mn-ea"/>
                  <a:ea typeface="+mn-ea"/>
                </a:rPr>
                <a:t>小提示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7730" y="1022350"/>
            <a:ext cx="6765925" cy="171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1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我们可以跟居委会的叔叔阿姨建议，每家每户准备一个回收废旧电池的垃圾桶。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87730" y="3155315"/>
            <a:ext cx="6765925" cy="1173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1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我们可以跟有关部门建议，对于主动回收电池的行为，进行奖励。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63930" y="832485"/>
            <a:ext cx="7010400" cy="1822450"/>
          </a:xfrm>
          <a:prstGeom prst="roundRect">
            <a:avLst/>
          </a:prstGeom>
          <a:noFill/>
          <a:ln>
            <a:solidFill>
              <a:srgbClr val="00206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964565" y="3076575"/>
            <a:ext cx="7009765" cy="1501775"/>
          </a:xfrm>
          <a:prstGeom prst="roundRect">
            <a:avLst/>
          </a:prstGeom>
          <a:noFill/>
          <a:ln>
            <a:solidFill>
              <a:srgbClr val="00206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8" grpId="0" bldLvl="0" animBg="1"/>
      <p:bldP spid="8" grpId="1" animBg="1"/>
      <p:bldP spid="9" grpId="0" bldLvl="0" animBg="1"/>
      <p:bldP spid="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56005" y="1119505"/>
            <a:ext cx="676592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努力学习，以后能利用废旧电池开发出新能源。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445" y="2705735"/>
            <a:ext cx="3810000" cy="2438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6005" y="2818130"/>
            <a:ext cx="4074160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节约用水，洗手记得关水龙头。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090930" y="2705100"/>
            <a:ext cx="4074160" cy="1597025"/>
          </a:xfrm>
          <a:prstGeom prst="roundRect">
            <a:avLst/>
          </a:prstGeom>
          <a:noFill/>
          <a:ln>
            <a:solidFill>
              <a:srgbClr val="00206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090930" y="959485"/>
            <a:ext cx="7010400" cy="1530985"/>
          </a:xfrm>
          <a:prstGeom prst="roundRect">
            <a:avLst/>
          </a:prstGeom>
          <a:noFill/>
          <a:ln>
            <a:solidFill>
              <a:srgbClr val="00206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9" grpId="0" bldLvl="0" animBg="1"/>
      <p:bldP spid="9" grpId="1" animBg="1"/>
      <p:bldP spid="10" grpId="0" bldLvl="0" animBg="1"/>
      <p:bldP spid="10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4005" y="974725"/>
            <a:ext cx="776033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我们可以跟居委会的叔叔阿姨建议，每家每户准备一个回收废旧电池的垃圾桶。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4005" y="2061210"/>
            <a:ext cx="797877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我们可以跟有关部分建议，对于主动回收电池的行为，进行奖励。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-42545" y="-85090"/>
            <a:ext cx="3554095" cy="1122363"/>
            <a:chOff x="163469" y="207600"/>
            <a:chExt cx="3554140" cy="1122154"/>
          </a:xfrm>
        </p:grpSpPr>
        <p:grpSp>
          <p:nvGrpSpPr>
            <p:cNvPr id="6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7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" name="图片 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9" name="文本框 3"/>
            <p:cNvSpPr txBox="1"/>
            <p:nvPr/>
          </p:nvSpPr>
          <p:spPr>
            <a:xfrm>
              <a:off x="1438565" y="354258"/>
              <a:ext cx="2279044" cy="6450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C00000"/>
                  </a:solidFill>
                  <a:latin typeface="+mn-ea"/>
                  <a:ea typeface="+mn-ea"/>
                </a:rPr>
                <a:t>评一评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94005" y="3272155"/>
            <a:ext cx="797877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努力学习，以后能利用废旧电池开发出新能源。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4005" y="4132580"/>
            <a:ext cx="656717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节约用水，洗手记得关水龙头。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843020" y="1374140"/>
            <a:ext cx="5474970" cy="3489960"/>
            <a:chOff x="6052" y="2164"/>
            <a:chExt cx="8622" cy="5496"/>
          </a:xfrm>
        </p:grpSpPr>
        <p:grpSp>
          <p:nvGrpSpPr>
            <p:cNvPr id="17" name="组合 16"/>
            <p:cNvGrpSpPr/>
            <p:nvPr/>
          </p:nvGrpSpPr>
          <p:grpSpPr>
            <a:xfrm>
              <a:off x="6052" y="2164"/>
              <a:ext cx="8622" cy="4140"/>
              <a:chOff x="6052" y="2164"/>
              <a:chExt cx="8622" cy="4140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9972" y="2164"/>
                <a:ext cx="2295" cy="1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lnSpc>
                    <a:spcPct val="130000"/>
                  </a:lnSpc>
                </a:pP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√</a:t>
                </a: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052" y="3875"/>
                <a:ext cx="2295" cy="1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lnSpc>
                    <a:spcPct val="130000"/>
                  </a:lnSpc>
                </a:pP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√</a:t>
                </a: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2379" y="5026"/>
                <a:ext cx="2295" cy="1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>
                  <a:lnSpc>
                    <a:spcPct val="130000"/>
                  </a:lnSpc>
                </a:pP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rPr>
                  <a:t>√</a:t>
                </a:r>
                <a:r>
                  <a:rPr lang="zh-CN" altLang="en-US" sz="3600" b="1" dirty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8835" y="6382"/>
              <a:ext cx="2295" cy="1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>
                <a:lnSpc>
                  <a:spcPct val="130000"/>
                </a:lnSpc>
              </a:pP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×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" y="-26670"/>
            <a:ext cx="9185275" cy="520255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540" y="233680"/>
            <a:ext cx="2985770" cy="1122680"/>
            <a:chOff x="163469" y="207600"/>
            <a:chExt cx="3448094" cy="1122154"/>
          </a:xfrm>
        </p:grpSpPr>
        <p:grpSp>
          <p:nvGrpSpPr>
            <p:cNvPr id="6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7" name="图片 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" name="图片 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9" name="文本框 3"/>
            <p:cNvSpPr txBox="1"/>
            <p:nvPr/>
          </p:nvSpPr>
          <p:spPr>
            <a:xfrm>
              <a:off x="1332519" y="440602"/>
              <a:ext cx="2279044" cy="5832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200" b="1" dirty="0">
                  <a:latin typeface="+mn-ea"/>
                  <a:ea typeface="+mn-ea"/>
                </a:rPr>
                <a:t>想一想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05180" y="1508760"/>
            <a:ext cx="753300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作为小学生，我们可以做什么？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77875" y="2788285"/>
            <a:ext cx="756729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27430" y="523875"/>
            <a:ext cx="6765925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charset="0"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、如果开车时停候时间长，我们可以提醒爸爸妈妈将汽车熄火。这样可以减少尾气排放，也可以节省燃料。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27430" y="2696210"/>
            <a:ext cx="6765925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charset="0"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、最后离开教室的同学要记得关灯，大家一起努力，做到不开“无人灯”。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  <p:bldP spid="6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26820" y="606425"/>
            <a:ext cx="6765925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charset="0"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、无论是在家还是在学校，要注意节约用水，不用的时候一定要随手关掉。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26820" y="2522855"/>
            <a:ext cx="6765925" cy="2011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  <a:buFont typeface="Wingdings" panose="05000000000000000000" charset="0"/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、在家或外出，应该尽量避免使用一次性饮料杯、泡沫饭盒、塑料袋和一次性筷子。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26820" y="4090035"/>
            <a:ext cx="2564130" cy="1170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5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" grpId="0"/>
      <p:bldP spid="3" grpId="1"/>
      <p:bldP spid="5" grpId="0"/>
      <p:bldP spid="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163195" y="152400"/>
            <a:ext cx="3108960" cy="1122680"/>
            <a:chOff x="163469" y="207600"/>
            <a:chExt cx="3570038" cy="1122154"/>
          </a:xfrm>
        </p:grpSpPr>
        <p:grpSp>
          <p:nvGrpSpPr>
            <p:cNvPr id="22530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22531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2532" name="图片 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2533" name="文本框 3"/>
            <p:cNvSpPr txBox="1"/>
            <p:nvPr/>
          </p:nvSpPr>
          <p:spPr>
            <a:xfrm>
              <a:off x="1341431" y="441219"/>
              <a:ext cx="2392076" cy="5832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200" b="1" dirty="0">
                  <a:solidFill>
                    <a:srgbClr val="C00000"/>
                  </a:solidFill>
                  <a:latin typeface="+mn-ea"/>
                  <a:ea typeface="+mn-ea"/>
                </a:rPr>
                <a:t>列一列</a:t>
              </a:r>
            </a:p>
          </p:txBody>
        </p:sp>
      </p:grpSp>
      <p:sp>
        <p:nvSpPr>
          <p:cNvPr id="24579" name="矩形 2"/>
          <p:cNvSpPr/>
          <p:nvPr/>
        </p:nvSpPr>
        <p:spPr>
          <a:xfrm>
            <a:off x="390594" y="1420753"/>
            <a:ext cx="8424862" cy="30460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爱护环境，不仅要认识到，更要会动手做。结合刚才交流的内容，列出十项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简单易行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的保护环境的方法，做成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保护环境十条小建议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/>
          <p:nvPr/>
        </p:nvSpPr>
        <p:spPr>
          <a:xfrm>
            <a:off x="2344738" y="328613"/>
            <a:ext cx="431482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 eaLnBrk="0" hangingPunct="0"/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保护环境十条小建议</a:t>
            </a:r>
          </a:p>
        </p:txBody>
      </p:sp>
      <p:sp>
        <p:nvSpPr>
          <p:cNvPr id="23554" name="矩形 2"/>
          <p:cNvSpPr/>
          <p:nvPr/>
        </p:nvSpPr>
        <p:spPr>
          <a:xfrm>
            <a:off x="539750" y="1047750"/>
            <a:ext cx="8712200" cy="3048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1.不滥砍滥伐树木，不浪费自然资源。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2.尽量节约纸张，不把没用完的本子随意扔掉。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3.随手关紧水龙头，不浪费一滴水。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4.尽量不使用一次性餐具。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5.不随地乱扔垃圾，特别是废旧电池及塑料袋。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987" y="0"/>
            <a:ext cx="9197975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2"/>
          <p:cNvSpPr txBox="1"/>
          <p:nvPr/>
        </p:nvSpPr>
        <p:spPr>
          <a:xfrm>
            <a:off x="7164388" y="4300538"/>
            <a:ext cx="1111250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西湖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"/>
          <p:cNvSpPr/>
          <p:nvPr/>
        </p:nvSpPr>
        <p:spPr>
          <a:xfrm>
            <a:off x="539750" y="842963"/>
            <a:ext cx="8424863" cy="3581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6.不污染水资源，不把废水和有毒物质倒入河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中，保护水中小生命。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7.随手关闭电源，尽量节约每一度电。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8.不滥捕滥杀野生动物，与动植物和谐相处。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9.爱护花草树木，多植树种草。</a:t>
            </a:r>
          </a:p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10.多绿色出行，少乘私家车出行。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矩形 2"/>
          <p:cNvSpPr/>
          <p:nvPr/>
        </p:nvSpPr>
        <p:spPr>
          <a:xfrm>
            <a:off x="2987675" y="1815465"/>
            <a:ext cx="60445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200" b="1" dirty="0">
                <a:solidFill>
                  <a:srgbClr val="33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3366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23396"/>
            <a:ext cx="3325495" cy="332549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807970" y="828675"/>
            <a:ext cx="5735955" cy="1960859"/>
            <a:chOff x="2390" y="646"/>
            <a:chExt cx="8255" cy="2465"/>
          </a:xfrm>
        </p:grpSpPr>
        <p:sp>
          <p:nvSpPr>
            <p:cNvPr id="7" name="云形标注 6"/>
            <p:cNvSpPr/>
            <p:nvPr/>
          </p:nvSpPr>
          <p:spPr>
            <a:xfrm>
              <a:off x="2390" y="646"/>
              <a:ext cx="8255" cy="2213"/>
            </a:xfrm>
            <a:prstGeom prst="cloudCallout">
              <a:avLst/>
            </a:prstGeom>
            <a:noFill/>
            <a:ln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28" y="885"/>
              <a:ext cx="5979" cy="22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indent="711200">
                <a:lnSpc>
                  <a:spcPct val="130000"/>
                </a:lnSpc>
              </a:pPr>
              <a:r>
                <a:rPr lang="zh-CN" altLang="en-US" sz="2800" b="1" dirty="0">
                  <a:latin typeface="+mn-ea"/>
                  <a:ea typeface="+mn-ea"/>
                  <a:sym typeface="+mn-ea"/>
                </a:rPr>
                <a:t>怎样让简单易行的小建议发挥它</a:t>
              </a:r>
              <a:r>
                <a:rPr lang="zh-CN" altLang="en-US" sz="2800" b="1" dirty="0">
                  <a:solidFill>
                    <a:srgbClr val="FF0000"/>
                  </a:solidFill>
                  <a:latin typeface="+mn-ea"/>
                  <a:ea typeface="+mn-ea"/>
                  <a:sym typeface="+mn-ea"/>
                </a:rPr>
                <a:t>更大的作用</a:t>
              </a:r>
              <a:r>
                <a:rPr lang="zh-CN" altLang="en-US" sz="2800" b="1" dirty="0">
                  <a:latin typeface="+mn-ea"/>
                  <a:ea typeface="+mn-ea"/>
                  <a:sym typeface="+mn-ea"/>
                </a:rPr>
                <a:t>呢？</a:t>
              </a:r>
              <a:endParaRPr lang="zh-CN" altLang="en-US" sz="2800" b="1" dirty="0">
                <a:latin typeface="+mn-ea"/>
                <a:ea typeface="+mn-ea"/>
              </a:endParaRPr>
            </a:p>
            <a:p>
              <a:pPr eaLnBrk="1" hangingPunct="1">
                <a:lnSpc>
                  <a:spcPct val="130000"/>
                </a:lnSpc>
              </a:pPr>
              <a:endParaRPr lang="zh-CN" altLang="en-US" sz="2800" b="1" dirty="0"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08280" y="854075"/>
            <a:ext cx="843915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zh-CN" sz="3200" dirty="0">
                <a:ea typeface="宋体" panose="02010600030101010101" pitchFamily="2" charset="-122"/>
              </a:rPr>
              <a:t>    </a:t>
            </a:r>
            <a:r>
              <a:rPr lang="en-US" altLang="zh-CN" sz="3200" dirty="0">
                <a:solidFill>
                  <a:srgbClr val="002060"/>
                </a:solidFill>
                <a:ea typeface="宋体" panose="02010600030101010101" pitchFamily="2" charset="-122"/>
              </a:rPr>
              <a:t> </a:t>
            </a:r>
            <a:r>
              <a:rPr lang="zh-CN" sz="2800" dirty="0">
                <a:solidFill>
                  <a:srgbClr val="002060"/>
                </a:solidFill>
                <a:ea typeface="宋体" panose="02010600030101010101" pitchFamily="2" charset="-122"/>
              </a:rPr>
              <a:t>1、可以将小建议制成</a:t>
            </a:r>
            <a:r>
              <a:rPr lang="zh-CN" sz="2800" dirty="0">
                <a:solidFill>
                  <a:srgbClr val="FF0000"/>
                </a:solidFill>
                <a:ea typeface="宋体" panose="02010600030101010101" pitchFamily="2" charset="-122"/>
              </a:rPr>
              <a:t>宣传海报</a:t>
            </a:r>
            <a:r>
              <a:rPr lang="zh-CN" sz="2800" dirty="0">
                <a:solidFill>
                  <a:srgbClr val="002060"/>
                </a:solidFill>
                <a:ea typeface="宋体" panose="02010600030101010101" pitchFamily="2" charset="-122"/>
              </a:rPr>
              <a:t>，课后与学校、社区工作人员商议，经同意后张贴在学校、社区布告栏内。</a:t>
            </a:r>
          </a:p>
          <a:p>
            <a:pPr indent="304800"/>
            <a:r>
              <a:rPr lang="zh-CN" sz="2800" dirty="0">
                <a:solidFill>
                  <a:srgbClr val="002060"/>
                </a:solidFill>
                <a:ea typeface="宋体" panose="02010600030101010101" pitchFamily="2" charset="-122"/>
              </a:rPr>
              <a:t>    </a:t>
            </a:r>
            <a:r>
              <a:rPr lang="zh-CN" sz="2800" dirty="0" smtClean="0">
                <a:solidFill>
                  <a:srgbClr val="002060"/>
                </a:solidFill>
                <a:ea typeface="宋体" panose="02010600030101010101" pitchFamily="2" charset="-122"/>
              </a:rPr>
              <a:t> </a:t>
            </a:r>
            <a:r>
              <a:rPr lang="zh-CN" sz="2800" dirty="0">
                <a:solidFill>
                  <a:srgbClr val="002060"/>
                </a:solidFill>
                <a:sym typeface="+mn-ea"/>
              </a:rPr>
              <a:t>2、可以将小建议印制成</a:t>
            </a:r>
            <a:r>
              <a:rPr lang="zh-CN" sz="2800" dirty="0">
                <a:solidFill>
                  <a:srgbClr val="FF0000"/>
                </a:solidFill>
                <a:sym typeface="+mn-ea"/>
              </a:rPr>
              <a:t>宣传传</a:t>
            </a:r>
            <a:r>
              <a:rPr lang="zh-CN" sz="2800" dirty="0">
                <a:solidFill>
                  <a:srgbClr val="002060"/>
                </a:solidFill>
                <a:sym typeface="+mn-ea"/>
              </a:rPr>
              <a:t>单，向广大市民进行环保宣传。</a:t>
            </a:r>
            <a:endParaRPr lang="zh-CN" sz="2800" dirty="0">
              <a:solidFill>
                <a:srgbClr val="002060"/>
              </a:solidFill>
              <a:ea typeface="宋体" panose="02010600030101010101" pitchFamily="2" charset="-122"/>
            </a:endParaRPr>
          </a:p>
          <a:p>
            <a:pPr indent="304800"/>
            <a:r>
              <a:rPr lang="zh-CN" sz="2800" dirty="0">
                <a:solidFill>
                  <a:srgbClr val="002060"/>
                </a:solidFill>
                <a:ea typeface="宋体" panose="02010600030101010101" pitchFamily="2" charset="-122"/>
              </a:rPr>
              <a:t>    </a:t>
            </a:r>
            <a:r>
              <a:rPr lang="en-US" altLang="zh-CN" sz="2800" dirty="0" smtClean="0">
                <a:solidFill>
                  <a:srgbClr val="002060"/>
                </a:solidFill>
                <a:ea typeface="宋体" panose="02010600030101010101" pitchFamily="2" charset="-122"/>
              </a:rPr>
              <a:t> </a:t>
            </a:r>
            <a:r>
              <a:rPr lang="zh-CN" sz="2800" dirty="0" smtClean="0">
                <a:solidFill>
                  <a:srgbClr val="002060"/>
                </a:solidFill>
                <a:sym typeface="+mn-ea"/>
              </a:rPr>
              <a:t>3</a:t>
            </a:r>
            <a:r>
              <a:rPr lang="zh-CN" sz="2800" dirty="0">
                <a:solidFill>
                  <a:srgbClr val="002060"/>
                </a:solidFill>
                <a:sym typeface="+mn-ea"/>
              </a:rPr>
              <a:t>、可以联系交通电台，请求电台叔叔阿姨他们帮助我们，和我们一起</a:t>
            </a:r>
            <a:r>
              <a:rPr lang="zh-CN" sz="2800" dirty="0">
                <a:solidFill>
                  <a:srgbClr val="FF0000"/>
                </a:solidFill>
                <a:sym typeface="+mn-ea"/>
              </a:rPr>
              <a:t>做一期“环保小建议”栏目</a:t>
            </a:r>
            <a:r>
              <a:rPr lang="zh-CN" sz="2800" dirty="0">
                <a:solidFill>
                  <a:srgbClr val="002060"/>
                </a:solidFill>
                <a:sym typeface="+mn-ea"/>
              </a:rPr>
              <a:t>，让更多的市民真正重视起来。</a:t>
            </a:r>
            <a:endParaRPr lang="zh-CN" sz="2800" dirty="0">
              <a:solidFill>
                <a:srgbClr val="002060"/>
              </a:solidFill>
              <a:ea typeface="宋体" panose="02010600030101010101" pitchFamily="2" charset="-122"/>
            </a:endParaRPr>
          </a:p>
          <a:p>
            <a:pPr indent="304800"/>
            <a:r>
              <a:rPr lang="zh-CN" altLang="en-US" sz="2800" dirty="0">
                <a:latin typeface="宋体" panose="0201060003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08280" y="744855"/>
            <a:ext cx="8438515" cy="414020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3"/>
          <p:cNvSpPr txBox="1"/>
          <p:nvPr/>
        </p:nvSpPr>
        <p:spPr>
          <a:xfrm>
            <a:off x="563245" y="715963"/>
            <a:ext cx="8420100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indent="762000">
              <a:lnSpc>
                <a:spcPct val="120000"/>
              </a:lnSpc>
              <a:buFont typeface="Wingdings" panose="05000000000000000000" pitchFamily="2" charset="2"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今天开展了口语交际“我们与环境”的活动，同学们有哪些收获？</a:t>
            </a:r>
          </a:p>
        </p:txBody>
      </p:sp>
      <p:sp>
        <p:nvSpPr>
          <p:cNvPr id="23556" name="文本框 3"/>
          <p:cNvSpPr txBox="1"/>
          <p:nvPr/>
        </p:nvSpPr>
        <p:spPr>
          <a:xfrm>
            <a:off x="386080" y="1771015"/>
            <a:ext cx="8371840" cy="2749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pPr>
              <a:lnSpc>
                <a:spcPct val="9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湛蓝的天空，悠悠的白云，每天我们都呼吸着新鲜的空气。可是，垃圾围城、河水发臭的现象越来越多，我们呼吸着严重超标的空气，我们的大自然受到了破坏。我们应该从现在做起，从我做起，爱护环境，保护环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  <p:bldP spid="23556" grpId="0"/>
      <p:bldP spid="23556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2490" y="1139825"/>
            <a:ext cx="7165975" cy="304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hangingPunct="0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我国人民的环境保护意识正在逐步增强，环境保护的问题也得到了国家的高度重视。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爱护环境，人人有责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。希望大家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从自己做起，从身边的小事做起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，一起来保护环境吧！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1760" y="1131590"/>
            <a:ext cx="4945062" cy="2006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1245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60007" dir="5400000" sy="-100000" algn="bl" rotWithShape="0"/>
                </a:effectLst>
                <a:latin typeface="叶根友毛笔行书2.0版" pitchFamily="2" charset="-122"/>
                <a:ea typeface="叶根友毛笔行书2.0版" pitchFamily="2" charset="-122"/>
              </a:rPr>
              <a:t>谢谢！</a:t>
            </a:r>
          </a:p>
        </p:txBody>
      </p:sp>
    </p:spTree>
  </p:cSld>
  <p:clrMapOvr>
    <a:masterClrMapping/>
  </p:clrMapOvr>
  <p:transition spd="slow"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942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630" y="2247900"/>
            <a:ext cx="2618740" cy="6477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75" y="-27305"/>
            <a:ext cx="9204960" cy="5271135"/>
          </a:xfrm>
          <a:prstGeom prst="rect">
            <a:avLst/>
          </a:prstGeom>
        </p:spPr>
      </p:pic>
      <p:sp>
        <p:nvSpPr>
          <p:cNvPr id="6" name="文本框 2"/>
          <p:cNvSpPr txBox="1"/>
          <p:nvPr/>
        </p:nvSpPr>
        <p:spPr>
          <a:xfrm>
            <a:off x="6083300" y="4209098"/>
            <a:ext cx="2478405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黄果树瀑布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195" y="-16510"/>
            <a:ext cx="9170670" cy="52349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273800" y="4254183"/>
            <a:ext cx="2038350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桂林山水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58875" y="1235710"/>
            <a:ext cx="6740525" cy="811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看了这组图片，你有什么感受？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76960" y="1917700"/>
            <a:ext cx="669734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12800">
              <a:lnSpc>
                <a:spcPct val="130000"/>
              </a:lnSpc>
            </a:pP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1158875" y="2286933"/>
            <a:ext cx="6615430" cy="2011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看到这些美景，我的心情就像放飞的小鸟一样，轻松自如，感觉浑身上下有使不完的力气。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76960" y="2178685"/>
            <a:ext cx="6697345" cy="241617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78105" y="113030"/>
            <a:ext cx="2996565" cy="1122680"/>
            <a:chOff x="163469" y="207600"/>
            <a:chExt cx="3448094" cy="1122154"/>
          </a:xfrm>
        </p:grpSpPr>
        <p:grpSp>
          <p:nvGrpSpPr>
            <p:cNvPr id="10" name="组合 6"/>
            <p:cNvGrpSpPr/>
            <p:nvPr/>
          </p:nvGrpSpPr>
          <p:grpSpPr>
            <a:xfrm>
              <a:off x="163469" y="207600"/>
              <a:ext cx="3448094" cy="1122154"/>
              <a:chOff x="163469" y="240761"/>
              <a:chExt cx="3448094" cy="1122154"/>
            </a:xfrm>
          </p:grpSpPr>
          <p:pic>
            <p:nvPicPr>
              <p:cNvPr id="11" name="图片 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flipH="1">
                <a:off x="845445" y="387686"/>
                <a:ext cx="2766118" cy="97522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2" name="图片 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73643">
                <a:off x="163469" y="240761"/>
                <a:ext cx="1111193" cy="1111193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13" name="文本框 3"/>
            <p:cNvSpPr txBox="1"/>
            <p:nvPr/>
          </p:nvSpPr>
          <p:spPr>
            <a:xfrm>
              <a:off x="1332519" y="440602"/>
              <a:ext cx="2279044" cy="6448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/>
              <a:r>
                <a:rPr lang="zh-CN" altLang="en-US" sz="3600" b="1" dirty="0">
                  <a:solidFill>
                    <a:srgbClr val="FF0000"/>
                  </a:solidFill>
                  <a:latin typeface="+mn-ea"/>
                  <a:ea typeface="+mn-ea"/>
                </a:rPr>
                <a:t>说一说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 bldLvl="0" animBg="1"/>
      <p:bldP spid="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333" y="1335405"/>
            <a:ext cx="7632700" cy="23069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优美的风景给我们带来了美的感受，让我们身心愉悦，可是总有一些不和谐的举动破坏了这种美。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755015" y="1252855"/>
            <a:ext cx="7633335" cy="2593975"/>
          </a:xfrm>
          <a:prstGeom prst="roundRect">
            <a:avLst/>
          </a:prstGeom>
          <a:noFill/>
          <a:ln>
            <a:solidFill>
              <a:srgbClr val="00206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860" y="-13970"/>
            <a:ext cx="9189720" cy="52743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2"/>
          <p:cNvSpPr txBox="1"/>
          <p:nvPr/>
        </p:nvSpPr>
        <p:spPr>
          <a:xfrm>
            <a:off x="6104255" y="4265930"/>
            <a:ext cx="26346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滥砍滥伐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225" y="-36195"/>
            <a:ext cx="9206865" cy="5226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文本框 2"/>
          <p:cNvSpPr txBox="1"/>
          <p:nvPr/>
        </p:nvSpPr>
        <p:spPr>
          <a:xfrm>
            <a:off x="6104255" y="4265930"/>
            <a:ext cx="26346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过度放牧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1161</Words>
  <Application>Microsoft Office PowerPoint</Application>
  <PresentationFormat>全屏显示(16:9)</PresentationFormat>
  <Paragraphs>107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Meiryo</vt:lpstr>
      <vt:lpstr>楷体</vt:lpstr>
      <vt:lpstr>宋体</vt:lpstr>
      <vt:lpstr>微软雅黑</vt:lpstr>
      <vt:lpstr>叶根友毛笔行书2.0版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2020-10-04T12:41:49Z</dcterms:created>
  <dcterms:modified xsi:type="dcterms:W3CDTF">2021-08-29T20:33:06Z</dcterms:modified>
</cp:coreProperties>
</file>