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5" r:id="rId2"/>
  </p:sldMasterIdLst>
  <p:notesMasterIdLst>
    <p:notesMasterId r:id="rId25"/>
  </p:notesMasterIdLst>
  <p:sldIdLst>
    <p:sldId id="420" r:id="rId3"/>
    <p:sldId id="257" r:id="rId4"/>
    <p:sldId id="404" r:id="rId5"/>
    <p:sldId id="405" r:id="rId6"/>
    <p:sldId id="407" r:id="rId7"/>
    <p:sldId id="409" r:id="rId8"/>
    <p:sldId id="410" r:id="rId9"/>
    <p:sldId id="357" r:id="rId10"/>
    <p:sldId id="364" r:id="rId11"/>
    <p:sldId id="358" r:id="rId12"/>
    <p:sldId id="362" r:id="rId13"/>
    <p:sldId id="363" r:id="rId14"/>
    <p:sldId id="365" r:id="rId15"/>
    <p:sldId id="366" r:id="rId16"/>
    <p:sldId id="367" r:id="rId17"/>
    <p:sldId id="415" r:id="rId18"/>
    <p:sldId id="370" r:id="rId19"/>
    <p:sldId id="416" r:id="rId20"/>
    <p:sldId id="417" r:id="rId21"/>
    <p:sldId id="418" r:id="rId22"/>
    <p:sldId id="411" r:id="rId23"/>
    <p:sldId id="421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A1C450"/>
    <a:srgbClr val="E04236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2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56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76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81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14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1" y="3808732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6" y="4511677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44533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92713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9924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7429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05287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37919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7720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11743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70361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49201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0502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20176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23341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99391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69793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79929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4359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3941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24078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1257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575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369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586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4422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340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7054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67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58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5358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243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  <p:sldLayoutId id="2147483713" r:id="rId41"/>
    <p:sldLayoutId id="2147483714" r:id="rId4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8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1524000" y="2249170"/>
            <a:ext cx="9144000" cy="1384300"/>
          </a:xfrm>
          <a:prstGeom prst="rect">
            <a:avLst/>
          </a:prstGeom>
        </p:spPr>
        <p:txBody>
          <a:bodyPr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我们与环境</a:t>
            </a:r>
          </a:p>
        </p:txBody>
      </p:sp>
      <p:sp>
        <p:nvSpPr>
          <p:cNvPr id="5" name="矩形 4"/>
          <p:cNvSpPr/>
          <p:nvPr/>
        </p:nvSpPr>
        <p:spPr>
          <a:xfrm>
            <a:off x="5365028" y="5606428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8345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7793" y="1771186"/>
            <a:ext cx="5089684" cy="30469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38" tIns="45719" rIns="91438" bIns="45719" numCol="1" anchor="ctr" anchorCtr="0" compatLnSpc="1">
            <a:spAutoFit/>
          </a:bodyPr>
          <a:lstStyle/>
          <a:p>
            <a:pPr indent="3048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判断别人的发言是否与话题相关。</a:t>
            </a:r>
          </a:p>
          <a:p>
            <a:pPr indent="3048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2.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围绕话题发表看法，不跑题。</a:t>
            </a:r>
          </a:p>
        </p:txBody>
      </p:sp>
      <p:sp>
        <p:nvSpPr>
          <p:cNvPr id="5" name="横卷形 4"/>
          <p:cNvSpPr/>
          <p:nvPr/>
        </p:nvSpPr>
        <p:spPr>
          <a:xfrm>
            <a:off x="2423161" y="2084496"/>
            <a:ext cx="6049010" cy="2784687"/>
          </a:xfrm>
          <a:prstGeom prst="horizontalScroll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009511" y="987775"/>
            <a:ext cx="1825641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618528" y="1110814"/>
            <a:ext cx="7818120" cy="954105"/>
          </a:xfrm>
          <a:prstGeom prst="rect">
            <a:avLst/>
          </a:prstGeom>
          <a:solidFill>
            <a:srgbClr val="A1C450"/>
          </a:solidFill>
          <a:ln w="9525">
            <a:noFill/>
            <a:miter lim="800000"/>
          </a:ln>
          <a:effectLst/>
        </p:spPr>
        <p:txBody>
          <a:bodyPr vert="horz" wrap="square" lIns="91438" tIns="45719" rIns="91438" bIns="45719" numCol="1" anchor="ctr" anchorCtr="0" compatLnSpc="1">
            <a:spAutoFit/>
          </a:bodyPr>
          <a:lstStyle/>
          <a:p>
            <a:pPr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同学们，你还发现哪些环境问题？你是怎么做的？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54916" y="4317628"/>
            <a:ext cx="4164880" cy="2339098"/>
          </a:xfrm>
          <a:prstGeom prst="wedgeRectCallout">
            <a:avLst>
              <a:gd name="adj1" fmla="val 66948"/>
              <a:gd name="adj2" fmla="val -10822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square" lIns="121917" tIns="60958" rIns="121917" bIns="60958" rtlCol="0" anchor="t">
            <a:spAutoFit/>
          </a:bodyPr>
          <a:lstStyle/>
          <a:p>
            <a:pPr algn="just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我发现有个餐馆门前的笼子里装着野生保护动物。我就把这件事报告给了野生动物保护协会。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626988" y="2020273"/>
            <a:ext cx="5801201" cy="1634486"/>
          </a:xfrm>
          <a:prstGeom prst="wedgeRoundRectCallout">
            <a:avLst>
              <a:gd name="adj1" fmla="val -61710"/>
              <a:gd name="adj2" fmla="val 25429"/>
              <a:gd name="adj3" fmla="val 16667"/>
            </a:avLst>
          </a:prstGeom>
          <a:noFill/>
          <a:ln>
            <a:solidFill>
              <a:srgbClr val="A1C450"/>
            </a:solidFill>
          </a:ln>
        </p:spPr>
        <p:txBody>
          <a:bodyPr wrap="square" lIns="121917" tIns="60958" rIns="121917" bIns="60958" rtlCol="0" anchor="t">
            <a:spAutoFit/>
          </a:bodyPr>
          <a:lstStyle/>
          <a:p>
            <a:pPr algn="just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我发现有的同学在上学路上随意把口香糖吐在地上。我过去提醒他们把口香糖捡起来丢到垃圾桶。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846764" y="473592"/>
            <a:ext cx="1908151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10203" y="1690963"/>
            <a:ext cx="6513671" cy="2092877"/>
          </a:xfrm>
          <a:prstGeom prst="wedgeRectCallout">
            <a:avLst>
              <a:gd name="adj1" fmla="val -57012"/>
              <a:gd name="adj2" fmla="val 34354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square" lIns="121917" tIns="60958" rIns="121917" bIns="60958" rtlCol="0" anchor="t">
            <a:spAutoFit/>
          </a:bodyPr>
          <a:lstStyle/>
          <a:p>
            <a:pPr algn="just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我发现</a:t>
            </a:r>
            <a:r>
              <a:rPr lang="zh-CN" altLang="en-US" sz="32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白色污染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很严重。比如一次性泡沫快餐具还有我们常用的塑料袋等。所以，我平时出去吃饭都自己带餐具，购物时自带购物袋。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846765" y="473592"/>
            <a:ext cx="1863438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03349" y="1170997"/>
            <a:ext cx="4721066" cy="615549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我们与环境主题交流会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345505" y="2009672"/>
            <a:ext cx="7500990" cy="3354760"/>
          </a:xfrm>
          <a:prstGeom prst="rect">
            <a:avLst/>
          </a:prstGeom>
          <a:noFill/>
          <a:ln w="9525">
            <a:solidFill>
              <a:srgbClr val="A1C450"/>
            </a:solidFill>
            <a:miter lim="800000"/>
          </a:ln>
          <a:effectLst/>
        </p:spPr>
        <p:txBody>
          <a:bodyPr vert="horz" wrap="square" lIns="121917" tIns="60958" rIns="121917" bIns="60958" numCol="1" anchor="ctr" anchorCtr="0" compatLnSpc="1">
            <a:spAutoFit/>
          </a:bodyPr>
          <a:lstStyle/>
          <a:p>
            <a:pPr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提出要求：</a:t>
            </a:r>
            <a:b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</a:b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）先想好了再说，注意语言的简洁；</a:t>
            </a:r>
          </a:p>
          <a:p>
            <a:pPr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2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）态度自然大方，尽量把事情说清楚，说具体；</a:t>
            </a:r>
          </a:p>
          <a:p>
            <a:pPr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3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）声音要洪亮。</a:t>
            </a:r>
          </a:p>
        </p:txBody>
      </p:sp>
      <p:sp>
        <p:nvSpPr>
          <p:cNvPr id="3" name="流程图: 预定义过程 2"/>
          <p:cNvSpPr/>
          <p:nvPr/>
        </p:nvSpPr>
        <p:spPr>
          <a:xfrm>
            <a:off x="4495165" y="494453"/>
            <a:ext cx="3816350" cy="863600"/>
          </a:xfrm>
          <a:prstGeom prst="flowChartPredefinedProcess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1846765" y="473592"/>
            <a:ext cx="1837468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交际表演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2764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4756" y="1215181"/>
            <a:ext cx="7422515" cy="612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17" tIns="60958" rIns="121917" bIns="60958" numCol="1" anchor="ctr" anchorCtr="0" compatLnSpc="1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2.先在组内互相说一说，再评一评。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914" y="2153775"/>
            <a:ext cx="4040505" cy="448818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1846764" y="473592"/>
            <a:ext cx="1819713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交际表演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05395" y="2079298"/>
            <a:ext cx="7422515" cy="1600434"/>
          </a:xfrm>
          <a:prstGeom prst="rect">
            <a:avLst/>
          </a:prstGeom>
          <a:noFill/>
          <a:ln w="9525">
            <a:solidFill>
              <a:srgbClr val="A1C450"/>
            </a:solidFill>
            <a:miter lim="800000"/>
          </a:ln>
          <a:effectLst/>
        </p:spPr>
        <p:txBody>
          <a:bodyPr vert="horz" wrap="square" lIns="121917" tIns="60958" rIns="121917" bIns="60958" numCol="1" anchor="ctr" anchorCtr="0" compatLnSpc="1">
            <a:spAutoFit/>
          </a:bodyPr>
          <a:lstStyle/>
          <a:p>
            <a:pPr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3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.组内推选一名代表，汇报前，由组员阐述推荐理由，然后进行全班汇报。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62691" y="4403451"/>
            <a:ext cx="7422515" cy="1107992"/>
          </a:xfrm>
          <a:prstGeom prst="rect">
            <a:avLst/>
          </a:prstGeom>
          <a:noFill/>
          <a:ln w="9525">
            <a:solidFill>
              <a:srgbClr val="A1C450"/>
            </a:solidFill>
            <a:miter lim="800000"/>
          </a:ln>
          <a:effectLst/>
        </p:spPr>
        <p:txBody>
          <a:bodyPr vert="horz" wrap="square" lIns="121917" tIns="60958" rIns="121917" bIns="60958" numCol="1" anchor="ctr" anchorCtr="0" compatLnSpc="1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4.给汇报的同学提出建议，汇报者改进讲述的内容。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846765" y="473592"/>
            <a:ext cx="1935122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交际表演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481746" y="2142359"/>
            <a:ext cx="7422515" cy="23361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ffectLst/>
        </p:spPr>
        <p:txBody>
          <a:bodyPr vert="horz" wrap="square" lIns="121917" tIns="60958" rIns="121917" bIns="60958" numCol="1" anchor="ctr" anchorCtr="0" compatLnSpc="1">
            <a:spAutoFit/>
          </a:bodyPr>
          <a:lstStyle/>
          <a:p>
            <a:pPr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5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.讨论后，选出十项保护环境简单易行的做法，印成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“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保护环境小建议十条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”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，张贴在学校、社区等地方的布告栏里。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846764" y="473592"/>
            <a:ext cx="1819713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交际表演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65485" y="1856741"/>
            <a:ext cx="5590699" cy="3237805"/>
          </a:xfrm>
          <a:prstGeom prst="rect">
            <a:avLst/>
          </a:prstGeom>
          <a:noFill/>
          <a:ln>
            <a:solidFill>
              <a:srgbClr val="A1C45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2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绿色，充满绿色的颜色，清纯而可爱，那高大的树木，可爱的小草，一望无际的大草原。那都是嫩绿色的，我爱绿色。绿色象征春天的颜色，万物的开头。但是如果环境被污染被迫害，我们的世界就只能剩下灰色了。看那，碧绿碧绿的小溪，现在弥漫着丝丝臭味，十分的污浊，那清新的空气已经不在了，而空气中都是那汽车的二氧化碳。地下水位下降，气候变暖，大气污染，温室效应……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07852" y="693844"/>
            <a:ext cx="1887690" cy="763282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绿色环保</a:t>
            </a:r>
          </a:p>
        </p:txBody>
      </p:sp>
      <p:sp>
        <p:nvSpPr>
          <p:cNvPr id="4" name="云形标注 3"/>
          <p:cNvSpPr/>
          <p:nvPr/>
        </p:nvSpPr>
        <p:spPr>
          <a:xfrm>
            <a:off x="7871461" y="2699387"/>
            <a:ext cx="2631281" cy="2477135"/>
          </a:xfrm>
          <a:prstGeom prst="cloudCallout">
            <a:avLst>
              <a:gd name="adj1" fmla="val -64338"/>
              <a:gd name="adj2" fmla="val 26493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5"/>
          <p:cNvSpPr txBox="1"/>
          <p:nvPr/>
        </p:nvSpPr>
        <p:spPr>
          <a:xfrm>
            <a:off x="8091103" y="3065118"/>
            <a:ext cx="25112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内心喜爱的绿色和现实的灰色形成对比，指出环境污染很严重。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846765" y="473592"/>
            <a:ext cx="184634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交际范例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" grpId="0" bldLvl="0"/>
      <p:bldP spid="4" grpId="0" bldLvl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421518" y="1423036"/>
            <a:ext cx="4138613" cy="3237805"/>
          </a:xfrm>
          <a:prstGeom prst="rect">
            <a:avLst/>
          </a:prstGeom>
          <a:solidFill>
            <a:srgbClr val="A1C450"/>
          </a:solidFill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2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我们从每一件小事中，明白了有可能改变一生的大道理，一个重要的启示，亦是人生的转折点，</a:t>
            </a:r>
            <a:r>
              <a:rPr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如果每个人都能成为一个环保小卫士，我想现在的世界该有多么的美好，是多么的和谐啊！</a:t>
            </a:r>
            <a:r>
              <a:rPr sz="2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各个城市中都竖起了大烟囱，大量的废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气</a:t>
            </a:r>
            <a:r>
              <a:rPr sz="2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，二氧化碳排入空中，天已不像从前那么的湛蓝了，水已经不再清澈了。</a:t>
            </a:r>
            <a:endParaRPr sz="2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下弧形箭头 3"/>
          <p:cNvSpPr/>
          <p:nvPr/>
        </p:nvSpPr>
        <p:spPr>
          <a:xfrm>
            <a:off x="6375560" y="3886202"/>
            <a:ext cx="1658779" cy="926465"/>
          </a:xfrm>
          <a:prstGeom prst="curvedUp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28486" y="2298701"/>
            <a:ext cx="2374583" cy="1815882"/>
          </a:xfrm>
          <a:prstGeom prst="rect">
            <a:avLst/>
          </a:prstGeom>
          <a:noFill/>
          <a:ln w="28575">
            <a:solidFill>
              <a:srgbClr val="A1C45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指出我们每个人都有着义不容辞的责任和义务。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846765" y="473592"/>
            <a:ext cx="1837468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交际范例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4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02130" y="1440180"/>
            <a:ext cx="5224036" cy="4930576"/>
          </a:xfrm>
          <a:prstGeom prst="rect">
            <a:avLst/>
          </a:prstGeom>
          <a:noFill/>
          <a:ln>
            <a:solidFill>
              <a:srgbClr val="A1C45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10000"/>
              </a:lnSpc>
            </a:pPr>
            <a:r>
              <a:rPr 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这是我的保护水资源的建议：1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可以把用过的但相对比较干净的水冲马桶、擦地板或者浇花。2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用水间歇可以把水龙头关上，避免不必要的浪费。3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少量的衣服用手洗，避免洗衣机洗时使用大量的水。4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洗澡时，将开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始放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的冷水积蓄起来，可以洗衣服或别的用场。这些建议都是在平时生活当中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领悟到的道理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7276625" y="1927449"/>
            <a:ext cx="2748439" cy="1900555"/>
          </a:xfrm>
          <a:prstGeom prst="wedgeRoundRectCallout">
            <a:avLst>
              <a:gd name="adj1" fmla="val -67380"/>
              <a:gd name="adj2" fmla="val 11777"/>
              <a:gd name="adj3" fmla="val 16667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/>
          <p:nvPr/>
        </p:nvSpPr>
        <p:spPr>
          <a:xfrm>
            <a:off x="7456408" y="2147487"/>
            <a:ext cx="2388870" cy="2031325"/>
          </a:xfrm>
          <a:prstGeom prst="rect">
            <a:avLst/>
          </a:prstGeom>
          <a:solidFill>
            <a:srgbClr val="A1C45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提出具体可行的保护水资源的建议。   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846765" y="473592"/>
            <a:ext cx="184634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交际范例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4" grpId="0" bldLvl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443687" y="2273824"/>
            <a:ext cx="7999412" cy="26384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1.引导学生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仔细观察身边的环境问题，并能用简洁的语句概括出来</a:t>
            </a: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</a:p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2．让学生充分意识到保护环境迫在眉睫，每一个人都应从身边做起，从我做起，做环保卫士。</a:t>
            </a:r>
          </a:p>
        </p:txBody>
      </p:sp>
      <p:sp>
        <p:nvSpPr>
          <p:cNvPr id="2" name="矩形 1"/>
          <p:cNvSpPr/>
          <p:nvPr/>
        </p:nvSpPr>
        <p:spPr>
          <a:xfrm>
            <a:off x="2341602" y="139760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95211" y="1542899"/>
            <a:ext cx="6973729" cy="2086721"/>
          </a:xfrm>
          <a:prstGeom prst="rect">
            <a:avLst/>
          </a:prstGeom>
          <a:noFill/>
          <a:ln>
            <a:solidFill>
              <a:srgbClr val="A1C45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10000"/>
              </a:lnSpc>
            </a:pPr>
            <a:r>
              <a:rPr 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地球是每个人的家园，保护地球，从我做起，从现在做起，从身边的小事做起。这样，我们的世界将更加美好，更加的和谐!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54592" y="4093845"/>
            <a:ext cx="7272338" cy="1569660"/>
          </a:xfrm>
          <a:prstGeom prst="rect">
            <a:avLst/>
          </a:prstGeom>
          <a:noFill/>
          <a:ln w="28575">
            <a:solidFill>
              <a:srgbClr val="E0423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点评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：思路清晰，语言简洁，采取的措施具体可行，最后呼吁大家为保护环境尽心尽力！很不错。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846765" y="473592"/>
            <a:ext cx="184634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交际范例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17581" y="1222276"/>
            <a:ext cx="6454616" cy="4616648"/>
          </a:xfrm>
          <a:prstGeom prst="rect">
            <a:avLst/>
          </a:prstGeom>
          <a:solidFill>
            <a:srgbClr val="A1C450"/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我们的日常生活中，有许多小事都会对环境造成破坏。这些一点一滴的小事，会影响我们的生活，甚至可以结束地球的生命。地球是你的，也是我的，让我们从现在开始，拉起我们的手，张开我们的口，检点自己，劝诫他人，共同捍卫我们的家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047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10602" y="1466697"/>
            <a:ext cx="6370320" cy="45243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观山、看海、听雨、赏花……和大自然亲密接触，让人们心旷神怡。每个人都希望生活在这样美好的环境里。可是，只要大家稍稍留心，就不难发现人类的许多行为正破坏着我们的生活环境。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017396" y="672465"/>
            <a:ext cx="1808880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8934" y="1520212"/>
            <a:ext cx="2943701" cy="2312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170" y="1520214"/>
            <a:ext cx="3243263" cy="23133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664995" y="788035"/>
            <a:ext cx="129682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水污染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259" y="4075452"/>
            <a:ext cx="3000375" cy="21971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768"/>
          <a:stretch>
            <a:fillRect/>
          </a:stretch>
        </p:blipFill>
        <p:spPr>
          <a:xfrm>
            <a:off x="6294170" y="4043726"/>
            <a:ext cx="3243263" cy="2646313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017396" y="672465"/>
            <a:ext cx="1844390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228" y="1549071"/>
            <a:ext cx="2801779" cy="2172970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007" y="1549071"/>
            <a:ext cx="2849404" cy="2377440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395438" y="827406"/>
            <a:ext cx="1759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大气污染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987" y="3997633"/>
            <a:ext cx="2090261" cy="2557145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384" y="4063673"/>
            <a:ext cx="2077879" cy="2491105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9" name="圆角矩形 8"/>
          <p:cNvSpPr/>
          <p:nvPr/>
        </p:nvSpPr>
        <p:spPr>
          <a:xfrm>
            <a:off x="2017395" y="672465"/>
            <a:ext cx="1879901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50" y="2015492"/>
            <a:ext cx="3981450" cy="3783965"/>
          </a:xfrm>
          <a:prstGeom prst="rect">
            <a:avLst/>
          </a:prstGeom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449" y="2014855"/>
            <a:ext cx="3891915" cy="3784600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680761" y="1265556"/>
            <a:ext cx="1669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乱砍滥伐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017395" y="672465"/>
            <a:ext cx="182663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572" y="1974273"/>
            <a:ext cx="3793091" cy="4137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462" y="1974274"/>
            <a:ext cx="3702238" cy="413760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614036" y="1265556"/>
            <a:ext cx="1674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水土流失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017396" y="672465"/>
            <a:ext cx="1853268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252664" y="812624"/>
            <a:ext cx="5065871" cy="53553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38" tIns="45719" rIns="91438" bIns="45719" numCol="1" anchor="ctr" anchorCtr="0" compatLnSpc="1">
            <a:spAutoFit/>
          </a:bodyPr>
          <a:lstStyle/>
          <a:p>
            <a:pPr indent="3048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这节口语交际课我们就来举行一次“</a:t>
            </a:r>
            <a:r>
              <a:rPr lang="zh-CN" altLang="en-US" sz="32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我们与环境主题交流会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”，说一说我们身边的环境问题及应采取的措施，讲给同学听，比一比谁观察得仔细，思考得全面，说得清楚。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404" y="2319655"/>
            <a:ext cx="2921318" cy="23406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1520245" y="516079"/>
            <a:ext cx="182663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交际内容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770485" y="5681709"/>
            <a:ext cx="295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DFDFD"/>
                </a:solidFill>
              </a:rPr>
              <a:t>https://www.ypppt.com/</a:t>
            </a:r>
            <a:endParaRPr lang="zh-CN" altLang="en-US" dirty="0">
              <a:solidFill>
                <a:srgbClr val="FDFDF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标注 2"/>
          <p:cNvSpPr/>
          <p:nvPr/>
        </p:nvSpPr>
        <p:spPr>
          <a:xfrm>
            <a:off x="3699512" y="861697"/>
            <a:ext cx="3935284" cy="3137535"/>
          </a:xfrm>
          <a:prstGeom prst="cloudCallout">
            <a:avLst>
              <a:gd name="adj1" fmla="val -63478"/>
              <a:gd name="adj2" fmla="val 38403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43839" y="1276986"/>
            <a:ext cx="31784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如果堵车时间长，我们可以提醒爸爸妈妈将汽车熄火。这样可以减少尾气排放，也可以节省燃料。</a:t>
            </a:r>
            <a:endParaRPr lang="zh-CN" altLang="en-US" sz="2400" dirty="0"/>
          </a:p>
        </p:txBody>
      </p:sp>
      <p:sp>
        <p:nvSpPr>
          <p:cNvPr id="8" name="椭圆形标注 7"/>
          <p:cNvSpPr/>
          <p:nvPr/>
        </p:nvSpPr>
        <p:spPr>
          <a:xfrm>
            <a:off x="3699512" y="4302125"/>
            <a:ext cx="4326731" cy="1766570"/>
          </a:xfrm>
          <a:prstGeom prst="wedgeEllipseCallout">
            <a:avLst>
              <a:gd name="adj1" fmla="val 62590"/>
              <a:gd name="adj2" fmla="val -31728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81915" y="4489450"/>
            <a:ext cx="4235291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最后离开教室的同学要注意关灯，大家一起努力，做到不开“无人灯。”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017396" y="672465"/>
            <a:ext cx="1791124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交际指导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8" grpId="0" bldLvl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4641974-dcd1-477f-9f28-6d5419e37239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792</Words>
  <Application>Microsoft Office PowerPoint</Application>
  <PresentationFormat>宽屏</PresentationFormat>
  <Paragraphs>68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132</cp:revision>
  <dcterms:created xsi:type="dcterms:W3CDTF">2019-01-28T06:44:00Z</dcterms:created>
  <dcterms:modified xsi:type="dcterms:W3CDTF">2021-08-29T20:20:33Z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