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323" r:id="rId3"/>
    <p:sldId id="782" r:id="rId4"/>
    <p:sldId id="783" r:id="rId5"/>
    <p:sldId id="781" r:id="rId6"/>
    <p:sldId id="823" r:id="rId7"/>
    <p:sldId id="819" r:id="rId8"/>
    <p:sldId id="760" r:id="rId9"/>
    <p:sldId id="805" r:id="rId10"/>
    <p:sldId id="808" r:id="rId11"/>
    <p:sldId id="824" r:id="rId1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195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69848" cy="6984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8DA7EE9E-F637-45D3-9191-61B784693CFA}" type="datetime1">
              <a:rPr lang="zh-CN" altLang="en-US"/>
              <a:pPr/>
              <a:t>2021/8/30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44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第二级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第三级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第四级</a:t>
            </a:r>
          </a:p>
          <a:p>
            <a:pPr defTabSz="0" eaLnBrk="0" hangingPunct="0">
              <a:spcBef>
                <a:spcPct val="30000"/>
              </a:spcBef>
              <a:buFontTx/>
              <a:buNone/>
            </a:pPr>
            <a:r>
              <a:rPr lang="zh-CN" altLang="en-US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9C350C21-5CA2-4447-8892-9843209E646C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9778449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DA7EE9E-F637-45D3-9191-61B784693CFA}" type="datetime1">
              <a:rPr lang="zh-CN" altLang="en-US" smtClean="0"/>
              <a:pPr/>
              <a:t>2021/8/30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350C21-5CA2-4447-8892-9843209E646C}" type="slidenum">
              <a:rPr lang="zh-CN" altLang="en-US" smtClean="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37913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DA7EE9E-F637-45D3-9191-61B784693CFA}" type="datetime1">
              <a:rPr lang="zh-CN" altLang="en-US" smtClean="0"/>
              <a:pPr/>
              <a:t>2021/8/30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350C21-5CA2-4447-8892-9843209E646C}" type="slidenum">
              <a:rPr lang="zh-CN" altLang="en-US" smtClean="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720092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8707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6"/>
            <a:ext cx="10363200" cy="146896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495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662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8"/>
            <a:ext cx="2743200" cy="585046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8"/>
            <a:ext cx="80264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766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122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909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730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662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098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812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481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688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58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804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4497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28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5722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08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5"/>
            <a:ext cx="5386917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4585"/>
            <a:ext cx="5389033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5934"/>
            <a:ext cx="5389033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41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875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639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3"/>
            <a:ext cx="4011084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25310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8"/>
            <a:ext cx="73152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0225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Impact" pitchFamily="34" charset="0"/>
        </a:defRPr>
      </a:lvl1pPr>
      <a:lvl2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2pPr>
      <a:lvl3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3pPr>
      <a:lvl4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4pPr>
      <a:lvl5pPr marL="6858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5pPr>
      <a:lvl6pPr marL="11430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6pPr>
      <a:lvl7pPr marL="16002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7pPr>
      <a:lvl8pPr marL="20574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8pPr>
      <a:lvl9pPr marL="2514600" indent="-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  <a:sym typeface="Impact" pitchFamily="34" charset="0"/>
        </a:defRPr>
      </a:lvl9pPr>
    </p:titleStyle>
    <p:bodyStyle>
      <a:lvl1pPr marL="257175" indent="-257175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Times New Roman" pitchFamily="18" charset="0"/>
        </a:defRPr>
      </a:lvl1pPr>
      <a:lvl2pPr marL="557213" indent="-214313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  <a:sym typeface="Times New Roman" pitchFamily="18" charset="0"/>
        </a:defRPr>
      </a:lvl2pPr>
      <a:lvl3pPr marL="8572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Times New Roman" pitchFamily="18" charset="0"/>
        </a:defRPr>
      </a:lvl3pPr>
      <a:lvl4pPr marL="12001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4pPr>
      <a:lvl5pPr marL="15430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5pPr>
      <a:lvl6pPr marL="20002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6pPr>
      <a:lvl7pPr marL="24574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7pPr>
      <a:lvl8pPr marL="29146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8pPr>
      <a:lvl9pPr marL="3371850" indent="-171450" algn="l" defTabSz="685800" rtl="0" fontAlgn="base">
        <a:spcBef>
          <a:spcPct val="15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  <a:sym typeface="Times New Roman" pitchFamily="18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75443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流程图: 决策 5"/>
          <p:cNvSpPr>
            <a:spLocks noChangeArrowheads="1"/>
          </p:cNvSpPr>
          <p:nvPr/>
        </p:nvSpPr>
        <p:spPr bwMode="auto">
          <a:xfrm>
            <a:off x="2462213" y="1159934"/>
            <a:ext cx="7435850" cy="3060700"/>
          </a:xfrm>
          <a:prstGeom prst="flowChartDecision">
            <a:avLst/>
          </a:prstGeom>
          <a:solidFill>
            <a:srgbClr val="FFFFFF"/>
          </a:solidFill>
          <a:ln w="25400" cap="flat" cmpd="sng">
            <a:solidFill>
              <a:srgbClr val="0000FF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3074" name="文本框 14"/>
          <p:cNvSpPr>
            <a:spLocks noChangeArrowheads="1"/>
          </p:cNvSpPr>
          <p:nvPr/>
        </p:nvSpPr>
        <p:spPr bwMode="auto">
          <a:xfrm>
            <a:off x="1906590" y="802218"/>
            <a:ext cx="23383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口语交际</a:t>
            </a:r>
            <a:endParaRPr lang="zh-CN" altLang="en-US"/>
          </a:p>
        </p:txBody>
      </p:sp>
      <p:sp>
        <p:nvSpPr>
          <p:cNvPr id="3075" name="矩形 3"/>
          <p:cNvSpPr>
            <a:spLocks noChangeArrowheads="1"/>
          </p:cNvSpPr>
          <p:nvPr/>
        </p:nvSpPr>
        <p:spPr bwMode="auto">
          <a:xfrm>
            <a:off x="4318384" y="2171736"/>
            <a:ext cx="366318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我们与环境</a:t>
            </a:r>
            <a:endParaRPr lang="zh-CN" altLang="en-US" dirty="0"/>
          </a:p>
        </p:txBody>
      </p:sp>
      <p:sp>
        <p:nvSpPr>
          <p:cNvPr id="3077" name="流程图: 决策 4"/>
          <p:cNvSpPr>
            <a:spLocks noChangeArrowheads="1"/>
          </p:cNvSpPr>
          <p:nvPr/>
        </p:nvSpPr>
        <p:spPr bwMode="auto">
          <a:xfrm>
            <a:off x="3827463" y="3788835"/>
            <a:ext cx="685800" cy="611717"/>
          </a:xfrm>
          <a:prstGeom prst="flowChartDecision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01839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74150" y="552444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712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288" y="4220635"/>
            <a:ext cx="1674812" cy="223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文本框 1"/>
          <p:cNvSpPr>
            <a:spLocks noChangeArrowheads="1"/>
          </p:cNvSpPr>
          <p:nvPr/>
        </p:nvSpPr>
        <p:spPr bwMode="auto">
          <a:xfrm>
            <a:off x="3125790" y="1799167"/>
            <a:ext cx="63722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4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观山，看海，听雨，赏花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……和大自然亲密接触，让人们心旷神怡。每个人都希望生活在这样美好的环境里。可是，只要大家稍稍留心，就不难发现人类的许多行为正破坏着我们的生活环境。</a:t>
            </a:r>
            <a:endParaRPr lang="zh-CN" altLang="en-US" dirty="0"/>
          </a:p>
        </p:txBody>
      </p:sp>
      <p:grpSp>
        <p:nvGrpSpPr>
          <p:cNvPr id="4101" name="Group 5"/>
          <p:cNvGrpSpPr>
            <a:grpSpLocks/>
          </p:cNvGrpSpPr>
          <p:nvPr/>
        </p:nvGrpSpPr>
        <p:grpSpPr bwMode="auto">
          <a:xfrm>
            <a:off x="1568452" y="116419"/>
            <a:ext cx="2366963" cy="1555749"/>
            <a:chOff x="0" y="0"/>
            <a:chExt cx="3154461" cy="1554378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54461" cy="155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4103" name="矩形 6"/>
            <p:cNvSpPr>
              <a:spLocks noChangeArrowheads="1"/>
            </p:cNvSpPr>
            <p:nvPr/>
          </p:nvSpPr>
          <p:spPr bwMode="auto">
            <a:xfrm>
              <a:off x="516992" y="720081"/>
              <a:ext cx="2244026" cy="53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1" dirty="0">
                  <a:latin typeface="楷体" pitchFamily="49" charset="-122"/>
                  <a:ea typeface="楷体" pitchFamily="49" charset="-122"/>
                  <a:sym typeface="楷体" pitchFamily="49" charset="-122"/>
                </a:rPr>
                <a:t>交际内容</a:t>
              </a:r>
              <a:endParaRPr lang="zh-CN" altLang="en-US" dirty="0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68452" y="5105352"/>
            <a:ext cx="354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2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椭圆 6"/>
          <p:cNvSpPr>
            <a:spLocks noChangeArrowheads="1"/>
          </p:cNvSpPr>
          <p:nvPr/>
        </p:nvSpPr>
        <p:spPr bwMode="auto">
          <a:xfrm>
            <a:off x="2311402" y="757768"/>
            <a:ext cx="3317875" cy="2688167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chemeClr val="tx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pic>
        <p:nvPicPr>
          <p:cNvPr id="5125" name="图片 4" descr="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831851"/>
            <a:ext cx="278765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图片 5" descr="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00" y="4157135"/>
            <a:ext cx="2478088" cy="220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图片 9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288" y="2125134"/>
            <a:ext cx="3382962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288" y="4220635"/>
            <a:ext cx="1674812" cy="223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文本框 4"/>
          <p:cNvSpPr>
            <a:spLocks noChangeArrowheads="1"/>
          </p:cNvSpPr>
          <p:nvPr/>
        </p:nvSpPr>
        <p:spPr bwMode="auto">
          <a:xfrm>
            <a:off x="3648075" y="2239435"/>
            <a:ext cx="50736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我们身边存在哪些环境问题？</a:t>
            </a:r>
            <a:endParaRPr lang="zh-CN" altLang="en-US" dirty="0"/>
          </a:p>
        </p:txBody>
      </p:sp>
      <p:sp>
        <p:nvSpPr>
          <p:cNvPr id="6149" name="文本框 8"/>
          <p:cNvSpPr>
            <a:spLocks noChangeArrowheads="1"/>
          </p:cNvSpPr>
          <p:nvPr/>
        </p:nvSpPr>
        <p:spPr bwMode="auto">
          <a:xfrm>
            <a:off x="3648075" y="3369735"/>
            <a:ext cx="57213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为了保护环境，我们应该做些什么？</a:t>
            </a:r>
            <a:endParaRPr lang="zh-CN" altLang="en-US" dirty="0"/>
          </a:p>
        </p:txBody>
      </p:sp>
      <p:sp>
        <p:nvSpPr>
          <p:cNvPr id="6150" name="文本框 5"/>
          <p:cNvSpPr>
            <a:spLocks noChangeArrowheads="1"/>
          </p:cNvSpPr>
          <p:nvPr/>
        </p:nvSpPr>
        <p:spPr bwMode="auto">
          <a:xfrm>
            <a:off x="2073275" y="751418"/>
            <a:ext cx="783099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3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围绕下面的话题和同学交流，小组讨论：</a:t>
            </a:r>
            <a:endParaRPr lang="zh-CN" altLang="en-US" sz="13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ldLvl="0" autoUpdateAnimBg="0"/>
      <p:bldP spid="6149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288" y="4220635"/>
            <a:ext cx="1674812" cy="223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文本框 1"/>
          <p:cNvSpPr>
            <a:spLocks noChangeArrowheads="1"/>
          </p:cNvSpPr>
          <p:nvPr/>
        </p:nvSpPr>
        <p:spPr bwMode="auto">
          <a:xfrm>
            <a:off x="3181351" y="2247900"/>
            <a:ext cx="6372225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40000"/>
              </a:lnSpc>
            </a:pPr>
            <a:r>
              <a:rPr 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判断别人的发言是否与话题相关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。</a:t>
            </a:r>
          </a:p>
          <a:p>
            <a:pPr indent="720725">
              <a:lnSpc>
                <a:spcPct val="14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Arial" pitchFamily="34" charset="0"/>
              </a:rPr>
              <a:t> 围绕话题发表看法，不跑题。</a:t>
            </a:r>
            <a:endParaRPr lang="zh-CN" altLang="en-US" dirty="0"/>
          </a:p>
        </p:txBody>
      </p: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1568452" y="116419"/>
            <a:ext cx="2366963" cy="1555749"/>
            <a:chOff x="0" y="0"/>
            <a:chExt cx="3154461" cy="1554378"/>
          </a:xfrm>
        </p:grpSpPr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54461" cy="155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7175" name="矩形 6"/>
            <p:cNvSpPr>
              <a:spLocks noChangeArrowheads="1"/>
            </p:cNvSpPr>
            <p:nvPr/>
          </p:nvSpPr>
          <p:spPr bwMode="auto">
            <a:xfrm>
              <a:off x="516992" y="720081"/>
              <a:ext cx="2244026" cy="53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1" dirty="0">
                  <a:latin typeface="楷体" pitchFamily="49" charset="-122"/>
                  <a:ea typeface="楷体" pitchFamily="49" charset="-122"/>
                  <a:sym typeface="楷体" pitchFamily="49" charset="-122"/>
                </a:rPr>
                <a:t>交际指导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2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流程图: 可选过程 7"/>
          <p:cNvSpPr>
            <a:spLocks noChangeArrowheads="1"/>
          </p:cNvSpPr>
          <p:nvPr/>
        </p:nvSpPr>
        <p:spPr bwMode="auto">
          <a:xfrm>
            <a:off x="2206625" y="1147233"/>
            <a:ext cx="8115300" cy="4379384"/>
          </a:xfrm>
          <a:prstGeom prst="flowChartAlternateProcess">
            <a:avLst/>
          </a:prstGeom>
          <a:solidFill>
            <a:srgbClr val="FFFFFF"/>
          </a:solidFill>
          <a:ln w="25400" cap="flat" cmpd="sng">
            <a:solidFill>
              <a:srgbClr val="92D050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8195" name="文本框 1"/>
          <p:cNvSpPr>
            <a:spLocks noChangeArrowheads="1"/>
          </p:cNvSpPr>
          <p:nvPr/>
        </p:nvSpPr>
        <p:spPr bwMode="auto">
          <a:xfrm>
            <a:off x="2663825" y="1329267"/>
            <a:ext cx="696753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50000"/>
              </a:lnSpc>
            </a:pPr>
            <a:r>
              <a:rPr 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、如果堵车时间长，我们可以提醒爸爸妈妈将汽车熄火。这样可以减少尾气排放，也可以节省燃料。</a:t>
            </a:r>
            <a:endParaRPr lang="zh-CN" altLang="en-US" dirty="0"/>
          </a:p>
        </p:txBody>
      </p:sp>
      <p:sp>
        <p:nvSpPr>
          <p:cNvPr id="8197" name="文本框 6"/>
          <p:cNvSpPr>
            <a:spLocks noChangeArrowheads="1"/>
          </p:cNvSpPr>
          <p:nvPr/>
        </p:nvSpPr>
        <p:spPr bwMode="auto">
          <a:xfrm>
            <a:off x="2790825" y="3788835"/>
            <a:ext cx="67135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  2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、最后离开教室的同学要注意关灯，大家一起努力，做到不开</a:t>
            </a:r>
            <a:r>
              <a:rPr 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“</a:t>
            </a: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无人灯。</a:t>
            </a:r>
            <a:r>
              <a:rPr 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”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4288" y="4220635"/>
            <a:ext cx="1674812" cy="223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文本框 1"/>
          <p:cNvSpPr>
            <a:spLocks noChangeArrowheads="1"/>
          </p:cNvSpPr>
          <p:nvPr/>
        </p:nvSpPr>
        <p:spPr bwMode="auto">
          <a:xfrm>
            <a:off x="3171825" y="2152652"/>
            <a:ext cx="62801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    </a:t>
            </a: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讨论后，选出十项保护环境简单易行的做法，印成</a:t>
            </a:r>
            <a:r>
              <a:rPr 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“</a:t>
            </a: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保护环境小建议十条</a:t>
            </a:r>
            <a:r>
              <a:rPr 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”</a:t>
            </a:r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，张贴在学校、社区等地方的布告栏里。</a:t>
            </a:r>
            <a:endParaRPr lang="zh-CN" altLang="en-US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1568452" y="116419"/>
            <a:ext cx="2366963" cy="1555749"/>
            <a:chOff x="0" y="0"/>
            <a:chExt cx="3154461" cy="1554378"/>
          </a:xfrm>
        </p:grpSpPr>
        <p:pic>
          <p:nvPicPr>
            <p:cNvPr id="10244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54461" cy="1554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10245" name="矩形 5"/>
            <p:cNvSpPr>
              <a:spLocks noChangeArrowheads="1"/>
            </p:cNvSpPr>
            <p:nvPr/>
          </p:nvSpPr>
          <p:spPr bwMode="auto">
            <a:xfrm>
              <a:off x="1031847" y="720081"/>
              <a:ext cx="1214316" cy="530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1" dirty="0">
                  <a:solidFill>
                    <a:srgbClr val="000000"/>
                  </a:solidFill>
                  <a:latin typeface="楷体" pitchFamily="49" charset="-122"/>
                  <a:ea typeface="楷体" pitchFamily="49" charset="-122"/>
                  <a:sym typeface="楷体" pitchFamily="49" charset="-122"/>
                </a:rPr>
                <a:t>范例</a:t>
              </a:r>
              <a:endParaRPr lang="zh-CN" altLang="en-US" dirty="0"/>
            </a:p>
          </p:txBody>
        </p:sp>
      </p:grpSp>
      <p:pic>
        <p:nvPicPr>
          <p:cNvPr id="10246" name="图片 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24165" y="1545169"/>
            <a:ext cx="1258887" cy="176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圆角矩形 10"/>
          <p:cNvSpPr>
            <a:spLocks noChangeArrowheads="1"/>
          </p:cNvSpPr>
          <p:nvPr/>
        </p:nvSpPr>
        <p:spPr bwMode="auto">
          <a:xfrm>
            <a:off x="2981326" y="1672168"/>
            <a:ext cx="7053263" cy="45381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 cap="flat" cmpd="sng">
            <a:solidFill>
              <a:srgbClr val="00B050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10248" name="文本框 1"/>
          <p:cNvSpPr>
            <a:spLocks noChangeArrowheads="1"/>
          </p:cNvSpPr>
          <p:nvPr/>
        </p:nvSpPr>
        <p:spPr bwMode="auto">
          <a:xfrm>
            <a:off x="3379788" y="2474384"/>
            <a:ext cx="6551612" cy="275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①不到处乱丢垃圾，要把它们丢进垃圾箱。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②要积极参与对垃圾进行分类。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③拒绝过度包装的商品，双面使用纸张，买必需的东西。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④积极使用可再利用物品。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⑤如果身边有破坏环境的行为发生，应提醒他(她)，说服他(她)不要再这样做。</a:t>
            </a:r>
          </a:p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⑥爱护野生动植物。不要吃野生的动物或植物，并提醒他人也要这样做。</a:t>
            </a:r>
            <a:endParaRPr lang="zh-CN" altLang="en-US" dirty="0"/>
          </a:p>
        </p:txBody>
      </p:sp>
      <p:sp>
        <p:nvSpPr>
          <p:cNvPr id="10249" name="文本框 6"/>
          <p:cNvSpPr>
            <a:spLocks noChangeArrowheads="1"/>
          </p:cNvSpPr>
          <p:nvPr/>
        </p:nvSpPr>
        <p:spPr bwMode="auto">
          <a:xfrm>
            <a:off x="4575176" y="1672167"/>
            <a:ext cx="36615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楷体" pitchFamily="49" charset="-122"/>
              </a:rPr>
              <a:t>保护环境小建议十条</a:t>
            </a:r>
            <a:endParaRPr lang="zh-CN" altLang="en-US" sz="1300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20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2000"/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2000"/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2000"/>
                                        <p:tgtEl>
                                          <p:spTgt spid="10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2000"/>
                                        <p:tgtEl>
                                          <p:spTgt spid="10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2000"/>
                                        <p:tgtEl>
                                          <p:spTgt spid="102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流程图: 可选过程 7"/>
          <p:cNvSpPr>
            <a:spLocks noChangeArrowheads="1"/>
          </p:cNvSpPr>
          <p:nvPr/>
        </p:nvSpPr>
        <p:spPr bwMode="auto">
          <a:xfrm>
            <a:off x="2206625" y="1579034"/>
            <a:ext cx="8115300" cy="3285067"/>
          </a:xfrm>
          <a:prstGeom prst="flowChartAlternateProcess">
            <a:avLst/>
          </a:prstGeom>
          <a:solidFill>
            <a:srgbClr val="FFFFFF"/>
          </a:solidFill>
          <a:ln w="25400" cap="flat" cmpd="sng">
            <a:solidFill>
              <a:srgbClr val="92D050"/>
            </a:solidFill>
            <a:prstDash val="sysDash"/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 sz="1300" b="1">
              <a:solidFill>
                <a:srgbClr val="FFFFFF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11267" name="文本框 1"/>
          <p:cNvSpPr>
            <a:spLocks noChangeArrowheads="1"/>
          </p:cNvSpPr>
          <p:nvPr/>
        </p:nvSpPr>
        <p:spPr bwMode="auto">
          <a:xfrm>
            <a:off x="2365375" y="1784352"/>
            <a:ext cx="77978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2072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⑦尽量减少使用一次性用品。</a:t>
            </a:r>
          </a:p>
          <a:p>
            <a:pPr indent="72072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⑧应让每滴水都变得有价值，也就是说，应尽量多次地使用每一滴水。如：你可以用洗过手的水拖地板等。</a:t>
            </a:r>
          </a:p>
          <a:p>
            <a:pPr indent="72072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⑨综合使用旧商品，变废为宝。</a:t>
            </a:r>
          </a:p>
          <a:p>
            <a:pPr indent="720725">
              <a:lnSpc>
                <a:spcPct val="150000"/>
              </a:lnSpc>
            </a:pPr>
            <a:r>
              <a:rPr lang="zh-CN" altLang="en-US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⑩从身边的小事做起，不浪费一滴水、一粒米、一分钱</a:t>
            </a:r>
            <a:r>
              <a:rPr lang="zh-CN" altLang="en-US" b="1" dirty="0" smtClean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宋体" pitchFamily="2" charset="-122"/>
              </a:rPr>
              <a:t>。 </a:t>
            </a:r>
            <a:endParaRPr lang="zh-CN" altLang="en-US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  <a:p>
            <a:pPr indent="720725">
              <a:lnSpc>
                <a:spcPct val="150000"/>
              </a:lnSpc>
            </a:pPr>
            <a:endParaRPr lang="zh-CN" altLang="en-US" b="1" dirty="0">
              <a:solidFill>
                <a:srgbClr val="000000"/>
              </a:solidFill>
              <a:latin typeface="楷体" pitchFamily="49" charset="-122"/>
              <a:ea typeface="楷体" pitchFamily="49" charset="-122"/>
              <a:sym typeface="宋体" pitchFamily="2" charset="-122"/>
            </a:endParaRPr>
          </a:p>
        </p:txBody>
      </p:sp>
      <p:pic>
        <p:nvPicPr>
          <p:cNvPr id="11269" name="图片 1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98677" y="1386417"/>
            <a:ext cx="1260475" cy="1767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FFFF"/>
      </a:accent3>
      <a:accent4>
        <a:srgbClr val="000000"/>
      </a:accent4>
      <a:accent5>
        <a:srgbClr val="AAD6DF"/>
      </a:accent5>
      <a:accent6>
        <a:srgbClr val="D96868"/>
      </a:accent6>
      <a:hlink>
        <a:srgbClr val="B381D9"/>
      </a:hlink>
      <a:folHlink>
        <a:srgbClr val="800080"/>
      </a:folHlink>
    </a:clrScheme>
    <a:fontScheme name="1_Office 主题​​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FFFF"/>
      </a:accent3>
      <a:accent4>
        <a:srgbClr val="000000"/>
      </a:accent4>
      <a:accent5>
        <a:srgbClr val="AAD6DF"/>
      </a:accent5>
      <a:accent6>
        <a:srgbClr val="D96868"/>
      </a:accent6>
      <a:hlink>
        <a:srgbClr val="B381D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458</Words>
  <Characters>0</Characters>
  <Application>Microsoft Office PowerPoint</Application>
  <DocSecurity>0</DocSecurity>
  <PresentationFormat>宽屏</PresentationFormat>
  <Lines>0</Lines>
  <Paragraphs>41</Paragraphs>
  <Slides>10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Impact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122</cp:revision>
  <dcterms:created xsi:type="dcterms:W3CDTF">2017-03-16T18:28:00Z</dcterms:created>
  <dcterms:modified xsi:type="dcterms:W3CDTF">2021-08-29T20:10:07Z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2052-9.1.0.4337</vt:lpwstr>
  </property>
</Properties>
</file>