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22" r:id="rId2"/>
  </p:sldMasterIdLst>
  <p:notesMasterIdLst>
    <p:notesMasterId r:id="rId22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C4BF2-FF6C-461D-869B-B4E47AF47C7C}" type="datetimeFigureOut">
              <a:rPr lang="zh-CN" altLang="en-US" smtClean="0"/>
              <a:t>2021/8/30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B5973C-828A-4A12-A257-B374DA8FCCD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836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2EF37E4-38C9-449B-BC10-9D039F34AF84}" type="slidenum">
              <a:rPr lang="zh-CN" altLang="en-US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817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843F1B-6069-4B55-9445-E96B54357867}" type="slidenum">
              <a:rPr lang="zh-CN" altLang="en-US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516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B5973C-828A-4A12-A257-B374DA8FCCDF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443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06538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4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4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4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4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4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4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4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4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4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4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4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4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4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4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4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111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4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4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4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B11C29-57A8-4E2F-B8F0-B39FF649D1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172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E4E3EA1-052E-464F-9F33-9579B7E09C1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321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B75DAA3-242A-433D-A89B-AC3E3F0DCB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124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73B4D3-C229-4841-B247-877B226E5F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506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79572D2-B37C-4D4F-AEBB-5EB28E7F6C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27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E266954-E460-4E6E-A75D-ED7144C962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4914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D6556EC-921F-454D-8294-FC5D4E790B4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621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F31F156-C5B3-4407-A6D5-EBAF4D0AEEB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72775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E5D80BC-60EC-4A8D-8157-15A7A577AB1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981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C40008A-5379-44B7-9328-4B039B7EC0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9531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72E8367-DD5C-4069-A555-44EC3E91DFF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350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5732A46-1748-48AD-9BC3-2B726BACC5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3018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7B11C29-57A8-4E2F-B8F0-B39FF649D1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6468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5732A46-1748-48AD-9BC3-2B726BACC5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87904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9F2505A-6088-42C3-B0A2-C3822D05A61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0879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5807968" y="692697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4E72D34-36E2-4DB2-9E8E-B0DB8F4862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0260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776B784-1996-402F-863A-5CFF1D176FB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2606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5A55FB1-4247-4237-BC03-7F2D29CD726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0144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FFBC1C0-CD8D-4835-8C53-73C9C57CBA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9935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197517A-5C70-43ED-AE5A-E5A82CBCBE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6106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3555434-9259-4FED-AB2A-5FEEA2B3A7B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5156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2E4E3EA1-052E-464F-9F33-9579B7E09C1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227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9F2505A-6088-42C3-B0A2-C3822D05A61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8032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B75DAA3-242A-433D-A89B-AC3E3F0DCB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78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C173B4D3-C229-4841-B247-877B226E5F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9366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79572D2-B37C-4D4F-AEBB-5EB28E7F6C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5096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E266954-E460-4E6E-A75D-ED7144C962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5464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D6556EC-921F-454D-8294-FC5D4E790B4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7803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F31F156-C5B3-4407-A6D5-EBAF4D0AEEB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4749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9E5D80BC-60EC-4A8D-8157-15A7A577AB1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91918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C40008A-5379-44B7-9328-4B039B7EC0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1885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88931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236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5807968" y="692697"/>
            <a:ext cx="980008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www.1ppt.com/fanwen/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      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4E72D34-36E2-4DB2-9E8E-B0DB8F4862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0275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783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7390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1278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679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8759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71652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9846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9131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617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776B784-1996-402F-863A-5CFF1D176FB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99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F5A55FB1-4247-4237-BC03-7F2D29CD726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58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5FFBC1C0-CD8D-4835-8C53-73C9C57CBA7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7861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197517A-5C70-43ED-AE5A-E5A82CBCBE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686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3555434-9259-4FED-AB2A-5FEEA2B3A7B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182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ags" Target="../tags/tag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ags" Target="../tags/tag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ags" Target="../tags/tag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tags" Target="../tags/tag6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ags" Target="../tags/tag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39"/>
            </p:custDataLst>
          </p:nvPr>
        </p:nvSpPr>
        <p:spPr bwMode="auto">
          <a:xfrm>
            <a:off x="669926" y="431800"/>
            <a:ext cx="10852151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38100" rIns="762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  <p:custDataLst>
              <p:tags r:id="rId40"/>
            </p:custDataLst>
          </p:nvPr>
        </p:nvSpPr>
        <p:spPr bwMode="auto">
          <a:xfrm>
            <a:off x="669926" y="1295402"/>
            <a:ext cx="10852151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600" tIns="0" rIns="8255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1"/>
            </p:custDataLst>
          </p:nvPr>
        </p:nvSpPr>
        <p:spPr>
          <a:xfrm>
            <a:off x="879475" y="6350002"/>
            <a:ext cx="2700339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60FBDFE-C587-4B4C-A407-44438C67B59E}" type="datetimeFigureOut">
              <a:rPr lang="zh-CN" altLang="en-US">
                <a:solidFill>
                  <a:prstClr val="black">
                    <a:tint val="75000"/>
                  </a:prstClr>
                </a:solidFill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2"/>
            </p:custDataLst>
          </p:nvPr>
        </p:nvSpPr>
        <p:spPr>
          <a:xfrm>
            <a:off x="4116389" y="6350002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noProof="1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ea typeface="宋体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3"/>
            </p:custDataLst>
          </p:nvPr>
        </p:nvSpPr>
        <p:spPr>
          <a:xfrm>
            <a:off x="8610600" y="6350002"/>
            <a:ext cx="2700339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47A528-4266-417F-B5A1-01DC2C8725CF}" type="slidenum">
              <a:rPr lang="zh-CN" altLang="en-US">
                <a:ea typeface="宋体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>
              <a:ea typeface="宋体" pitchFamily="2" charset="-122"/>
            </a:endParaRPr>
          </a:p>
        </p:txBody>
      </p:sp>
      <p:sp>
        <p:nvSpPr>
          <p:cNvPr id="7" name="KSO_TEMPLATE" hidden="1"/>
          <p:cNvSpPr/>
          <p:nvPr>
            <p:custDataLst>
              <p:tags r:id="rId4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1800" noProof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82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704" r:id="rId20"/>
    <p:sldLayoutId id="2147483705" r:id="rId21"/>
    <p:sldLayoutId id="2147483706" r:id="rId22"/>
    <p:sldLayoutId id="2147483707" r:id="rId23"/>
    <p:sldLayoutId id="2147483708" r:id="rId24"/>
    <p:sldLayoutId id="2147483709" r:id="rId25"/>
    <p:sldLayoutId id="2147483710" r:id="rId26"/>
    <p:sldLayoutId id="2147483711" r:id="rId27"/>
    <p:sldLayoutId id="2147483712" r:id="rId28"/>
    <p:sldLayoutId id="2147483713" r:id="rId29"/>
    <p:sldLayoutId id="2147483714" r:id="rId30"/>
    <p:sldLayoutId id="2147483715" r:id="rId31"/>
    <p:sldLayoutId id="2147483716" r:id="rId32"/>
    <p:sldLayoutId id="2147483717" r:id="rId33"/>
    <p:sldLayoutId id="2147483718" r:id="rId34"/>
    <p:sldLayoutId id="2147483719" r:id="rId35"/>
    <p:sldLayoutId id="2147483720" r:id="rId36"/>
    <p:sldLayoutId id="2147483721" r:id="rId37"/>
  </p:sldLayoutIdLst>
  <p:txStyles>
    <p:titleStyle>
      <a:lvl1pPr algn="l" rtl="0" fontAlgn="base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089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27665;&#26063;&#20048;&#22242;%20-%20&#23567;&#26143;&#26143;%20(&#20799;&#27468;).mp3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1524000" y="2366964"/>
            <a:ext cx="9144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6000" b="1" noProof="1"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繁   星</a:t>
            </a:r>
          </a:p>
        </p:txBody>
      </p:sp>
      <p:sp>
        <p:nvSpPr>
          <p:cNvPr id="71" name="文本框 70"/>
          <p:cNvSpPr txBox="1"/>
          <p:nvPr/>
        </p:nvSpPr>
        <p:spPr>
          <a:xfrm>
            <a:off x="2150269" y="920751"/>
            <a:ext cx="326243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noProof="1"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部编版小学语文四年级</a:t>
            </a:r>
          </a:p>
        </p:txBody>
      </p:sp>
      <p:sp>
        <p:nvSpPr>
          <p:cNvPr id="66" name="矩形 65"/>
          <p:cNvSpPr/>
          <p:nvPr/>
        </p:nvSpPr>
        <p:spPr>
          <a:xfrm>
            <a:off x="1524000" y="5468596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3305982"/>
      </p:ext>
    </p:extLst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95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450307" y="1928813"/>
            <a:ext cx="6824663" cy="1198562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要求：读准字音，边读边想象。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思考 ：作者第三次看星星的感觉是什么？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450306" y="1152526"/>
            <a:ext cx="292561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品读第三自然段</a:t>
            </a:r>
          </a:p>
        </p:txBody>
      </p:sp>
      <p:graphicFrame>
        <p:nvGraphicFramePr>
          <p:cNvPr id="14340" name="Object 2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5753100" y="3321050"/>
          <a:ext cx="685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r:id="rId3" imgW="391303" imgH="739129" progId="Equation.3">
                  <p:embed/>
                </p:oleObj>
              </mc:Choice>
              <mc:Fallback>
                <p:oleObj r:id="rId3" imgW="391303" imgH="7391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100" y="3321050"/>
                        <a:ext cx="6858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文本框 5"/>
          <p:cNvSpPr txBox="1">
            <a:spLocks noChangeArrowheads="1"/>
          </p:cNvSpPr>
          <p:nvPr/>
        </p:nvSpPr>
        <p:spPr bwMode="auto">
          <a:xfrm>
            <a:off x="2395539" y="3390900"/>
            <a:ext cx="7266385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       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第三次的感觉既有浓浓的乡情回味，又有在异国他乡，对于星星的重新解读的喜悦之情，仿佛睡在母亲的怀里。</a:t>
            </a:r>
          </a:p>
        </p:txBody>
      </p:sp>
    </p:spTree>
    <p:extLst>
      <p:ext uri="{BB962C8B-B14F-4D97-AF65-F5344CB8AC3E}">
        <p14:creationId xmlns:p14="http://schemas.microsoft.com/office/powerpoint/2010/main" val="190294917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9" grpId="0"/>
      <p:bldP spid="30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7" name="矩形 6"/>
          <p:cNvSpPr/>
          <p:nvPr/>
        </p:nvSpPr>
        <p:spPr>
          <a:xfrm>
            <a:off x="2107634" y="901332"/>
            <a:ext cx="1620957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defRPr/>
            </a:pP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自读全文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315767" y="1560513"/>
            <a:ext cx="7659290" cy="1198562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itchFamily="34" charset="-122"/>
              </a:rPr>
              <a:t>要求：读准字音，读通句子。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微软雅黑" pitchFamily="34" charset="-122"/>
              </a:rPr>
              <a:t>思考：文章运用了多种修辞方法，请任举出一例并赏析。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315766" y="2936875"/>
            <a:ext cx="7609284" cy="2631490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prstClr val="black"/>
                </a:solidFill>
                <a:latin typeface="微软雅黑" pitchFamily="34" charset="-122"/>
              </a:rPr>
              <a:t>1.</a:t>
            </a:r>
            <a:r>
              <a:rPr lang="zh-CN" altLang="en-US" sz="2000" b="1" dirty="0">
                <a:solidFill>
                  <a:prstClr val="black"/>
                </a:solidFill>
                <a:latin typeface="微软雅黑" pitchFamily="34" charset="-122"/>
              </a:rPr>
              <a:t>渐渐地我的眼睛模糊了，我好像看见无数萤火虫在我的周围飞舞。</a:t>
            </a:r>
          </a:p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0000FF"/>
                </a:solidFill>
                <a:latin typeface="微软雅黑" pitchFamily="34" charset="-122"/>
              </a:rPr>
              <a:t>       </a:t>
            </a:r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</a:rPr>
              <a:t>赏析：运用了比喻的修辞手法，将无数星星摇摇欲坠的情态，比作“无数萤火虫在我的周围飞舞”，十分生动形象，富有情趣。</a:t>
            </a:r>
          </a:p>
        </p:txBody>
      </p:sp>
      <p:pic>
        <p:nvPicPr>
          <p:cNvPr id="15365" name="图片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33324" y="4581525"/>
            <a:ext cx="1287065" cy="183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2280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456261" y="1446213"/>
            <a:ext cx="7271147" cy="1785104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2.“我望着那许多认识的星，我仿佛看见它们在对我霎眼，我仿佛听见它们在小声说话。” 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2450306" y="3257550"/>
            <a:ext cx="7277100" cy="2631490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   </a:t>
            </a:r>
            <a:r>
              <a:rPr lang="en-US" altLang="zh-CN" sz="2000" b="1">
                <a:solidFill>
                  <a:srgbClr val="0070C0"/>
                </a:solidFill>
                <a:latin typeface="微软雅黑" pitchFamily="34" charset="-122"/>
                <a:sym typeface="宋体" pitchFamily="2" charset="-122"/>
              </a:rPr>
              <a:t> 赏析：运用</a:t>
            </a:r>
            <a:r>
              <a:rPr lang="zh-CN" altLang="en-US" sz="2000" b="1">
                <a:solidFill>
                  <a:srgbClr val="0070C0"/>
                </a:solidFill>
                <a:latin typeface="微软雅黑" pitchFamily="34" charset="-122"/>
                <a:sym typeface="宋体" pitchFamily="2" charset="-122"/>
              </a:rPr>
              <a:t>了</a:t>
            </a:r>
            <a:r>
              <a:rPr lang="en-US" altLang="zh-CN" sz="2000" b="1">
                <a:solidFill>
                  <a:srgbClr val="0070C0"/>
                </a:solidFill>
                <a:latin typeface="微软雅黑" pitchFamily="34" charset="-122"/>
                <a:sym typeface="宋体" pitchFamily="2" charset="-122"/>
              </a:rPr>
              <a:t>拟人的修辞手法。十分生动形象的写出自己与大自然的融合，不仅情趣盎然，而且饱含着对大自然的热爱之情，使人如临其境，如闻其声，产生无穷的遐想。</a:t>
            </a:r>
          </a:p>
        </p:txBody>
      </p:sp>
    </p:spTree>
    <p:extLst>
      <p:ext uri="{BB962C8B-B14F-4D97-AF65-F5344CB8AC3E}">
        <p14:creationId xmlns:p14="http://schemas.microsoft.com/office/powerpoint/2010/main" val="331606803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nimBg="1"/>
      <p:bldP spid="3174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2533651" y="1128715"/>
            <a:ext cx="7178279" cy="938719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3.“海上的夜是柔和的，是静寂的，是梦幻的。” 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2533651" y="2127252"/>
            <a:ext cx="7178279" cy="3477875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rgbClr val="0070C0"/>
                </a:solidFill>
                <a:latin typeface="微软雅黑" pitchFamily="34" charset="-122"/>
                <a:sym typeface="宋体" pitchFamily="2" charset="-122"/>
              </a:rPr>
              <a:t>       赏析：运用</a:t>
            </a:r>
            <a:r>
              <a:rPr lang="zh-CN" altLang="en-US" sz="2000" b="1">
                <a:solidFill>
                  <a:srgbClr val="0070C0"/>
                </a:solidFill>
                <a:latin typeface="微软雅黑" pitchFamily="34" charset="-122"/>
                <a:sym typeface="宋体" pitchFamily="2" charset="-122"/>
              </a:rPr>
              <a:t>了</a:t>
            </a:r>
            <a:r>
              <a:rPr lang="en-US" altLang="zh-CN" sz="2000" b="1">
                <a:solidFill>
                  <a:srgbClr val="0070C0"/>
                </a:solidFill>
                <a:latin typeface="微软雅黑" pitchFamily="34" charset="-122"/>
                <a:sym typeface="宋体" pitchFamily="2" charset="-122"/>
              </a:rPr>
              <a:t>排比的修辞手法。依次从触觉、听觉和幻觉的角度写海上之夜令“我”产生的种种美感。它们由表及里，由浅及深，一气呵成，充分渲染了海上之夜的柔美、静谧和奇妙，使读者受到强烈的感染。 </a:t>
            </a:r>
          </a:p>
        </p:txBody>
      </p:sp>
    </p:spTree>
    <p:extLst>
      <p:ext uri="{BB962C8B-B14F-4D97-AF65-F5344CB8AC3E}">
        <p14:creationId xmlns:p14="http://schemas.microsoft.com/office/powerpoint/2010/main" val="17147273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animBg="1"/>
      <p:bldP spid="5120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归纳总结</a:t>
            </a:r>
          </a:p>
        </p:txBody>
      </p:sp>
      <p:sp>
        <p:nvSpPr>
          <p:cNvPr id="4" name="矩形 3"/>
          <p:cNvSpPr/>
          <p:nvPr/>
        </p:nvSpPr>
        <p:spPr>
          <a:xfrm>
            <a:off x="1775520" y="896627"/>
            <a:ext cx="7344816" cy="445250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ts val="6800"/>
              </a:lnSpc>
              <a:defRPr/>
            </a:pPr>
            <a:r>
              <a:rPr lang="en-US" altLang="zh-CN" sz="2800" noProof="1">
                <a:solidFill>
                  <a:srgbClr val="0070C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</a:rPr>
              <a:t>       </a:t>
            </a:r>
            <a:r>
              <a:rPr sz="2800" noProof="1">
                <a:solidFill>
                  <a:srgbClr val="0070C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sym typeface="+mn-ea"/>
              </a:rPr>
              <a:t>《繁星》</a:t>
            </a:r>
            <a:r>
              <a:rPr lang="zh-CN" altLang="en-US" sz="2800" noProof="1">
                <a:solidFill>
                  <a:srgbClr val="0070C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sym typeface="+mn-ea"/>
              </a:rPr>
              <a:t>是</a:t>
            </a:r>
            <a:r>
              <a:rPr sz="2800" noProof="1">
                <a:solidFill>
                  <a:srgbClr val="0070C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  <a:sym typeface="+mn-ea"/>
              </a:rPr>
              <a:t>一篇优美的描写星空的抒情散文。</a:t>
            </a:r>
            <a:r>
              <a:rPr lang="en-US" altLang="zh-CN" sz="2800" noProof="1">
                <a:solidFill>
                  <a:srgbClr val="0070C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</a:rPr>
              <a:t>按照时间顺序，紧紧围绕“繁星”展开描写，写了“我”在不同时期、不同地点观看繁星的情景，</a:t>
            </a:r>
            <a:r>
              <a:rPr sz="2800" noProof="1">
                <a:solidFill>
                  <a:srgbClr val="0070C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charset="-122"/>
              </a:rPr>
              <a:t>通过对星空、繁星的细致描写，表达了作者对美好生活的热爱和向往</a:t>
            </a:r>
            <a:r>
              <a:rPr sz="2800" noProof="1">
                <a:solidFill>
                  <a:srgbClr val="0070C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  <a:ea typeface="宋体" pitchFamily="2" charset="-122"/>
              </a:rPr>
              <a:t>。</a:t>
            </a:r>
          </a:p>
        </p:txBody>
      </p:sp>
      <p:pic>
        <p:nvPicPr>
          <p:cNvPr id="32771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8004" y="4390893"/>
            <a:ext cx="3024664" cy="2437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62805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拓展延伸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93107" y="1063627"/>
            <a:ext cx="8577263" cy="458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ea typeface="宋体" pitchFamily="2" charset="-122"/>
              </a:rPr>
              <a:t>       为了看日出，我常常早起。那时天还没有大亮，周围非常清静，船上只有机器的响声。</a:t>
            </a:r>
          </a:p>
          <a:p>
            <a:pPr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ea typeface="宋体" pitchFamily="2" charset="-122"/>
              </a:rPr>
              <a:t>　　天空还是一片浅蓝，颜色很浅。转眼间天边出现了一道红霞，慢慢地在扩大它的范围，加强它的亮光。我知道太阳要从天边升起来了，便不转眼地望着那里。</a:t>
            </a:r>
          </a:p>
          <a:p>
            <a:pPr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ea typeface="宋体" pitchFamily="2" charset="-122"/>
              </a:rPr>
              <a:t>　　果然过了一会儿，在那个地方出现了太阳的小半边脸，红是真红，却没有亮光。这个太阳好像负着重荷似地一步一步、慢慢地努力上升，到了最后，终于冲破了云霞，完全跳出了海面，颜色红得非常可爱。一刹那间，这个深红的圆东西，忽然发出了夺目的亮光，射得人眼睛发痛，它旁边的云片也突然有了光彩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10114" y="271465"/>
            <a:ext cx="169306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prstClr val="black"/>
                </a:solidFill>
                <a:ea typeface="宋体" pitchFamily="2" charset="-122"/>
              </a:rPr>
              <a:t>海上的日出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巴金</a:t>
            </a:r>
            <a:endParaRPr lang="zh-CN" altLang="en-US" sz="2400" b="1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460" name="AutoShape 7" descr="Z"/>
          <p:cNvSpPr>
            <a:spLocks noChangeAspect="1" noChangeArrowheads="1"/>
          </p:cNvSpPr>
          <p:nvPr/>
        </p:nvSpPr>
        <p:spPr bwMode="auto">
          <a:xfrm>
            <a:off x="5981700" y="3276600"/>
            <a:ext cx="22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19461" name="AutoShape 9" descr="Z"/>
          <p:cNvSpPr>
            <a:spLocks noChangeAspect="1" noChangeArrowheads="1"/>
          </p:cNvSpPr>
          <p:nvPr/>
        </p:nvSpPr>
        <p:spPr bwMode="auto">
          <a:xfrm>
            <a:off x="5981700" y="3276600"/>
            <a:ext cx="22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19462" name="AutoShape 11" descr="u=1707575317,2134265904&amp;fm=27&amp;gp=0"/>
          <p:cNvSpPr>
            <a:spLocks noChangeAspect="1" noChangeArrowheads="1"/>
          </p:cNvSpPr>
          <p:nvPr/>
        </p:nvSpPr>
        <p:spPr bwMode="auto">
          <a:xfrm>
            <a:off x="5981700" y="3276600"/>
            <a:ext cx="228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ea typeface="宋体" pitchFamily="2" charset="-122"/>
            </a:endParaRPr>
          </a:p>
        </p:txBody>
      </p:sp>
      <p:pic>
        <p:nvPicPr>
          <p:cNvPr id="33805" name="Picture 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2359" y="5335081"/>
            <a:ext cx="2749868" cy="1263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377429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拓展延伸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058966" y="787402"/>
            <a:ext cx="5532834" cy="5478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ea typeface="宋体" pitchFamily="2" charset="-122"/>
              </a:rPr>
              <a:t>        有时太阳走进了云堆中，它的光线却从云里射下来，直射到水面上。这时候要分辨出哪里是水，哪里是天，倒也不容易，因为我就只看见一片灿烂的亮光。</a:t>
            </a:r>
          </a:p>
          <a:p>
            <a:pPr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ea typeface="宋体" pitchFamily="2" charset="-122"/>
              </a:rPr>
              <a:t>　　有时天边有黑云，而且云片很厚，太阳出来，人眼还看不见。然而太阳在黑云里放射的光芒，透过黑云的重围，替黑云镶了一道发光的金边。后来太阳才慢慢地冲出重围，出现在天空，甚至把黑云也染成了紫色或者红色。这时候发亮的不仅是太阳、云和海水，连我自己也成了明亮的了。</a:t>
            </a:r>
          </a:p>
          <a:p>
            <a:pPr fontAlgn="base">
              <a:lnSpc>
                <a:spcPts val="3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ea typeface="宋体" pitchFamily="2" charset="-122"/>
              </a:rPr>
              <a:t>　　这不是很伟大的奇观么？</a:t>
            </a:r>
          </a:p>
        </p:txBody>
      </p:sp>
      <p:pic>
        <p:nvPicPr>
          <p:cNvPr id="5223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7842" y="2341563"/>
            <a:ext cx="3163491" cy="23606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6017786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课堂小练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374107" y="952502"/>
            <a:ext cx="7122319" cy="2431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一、填写下列关于星星的诗句。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ea typeface="宋体" pitchFamily="2" charset="-122"/>
              </a:rPr>
              <a:t>                                       秋夕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                               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【唐代】杜牧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0070C0"/>
              </a:buClr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   银烛秋光冷画屏，            轻罗小扇扑流萤。</a:t>
            </a:r>
            <a:b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</a:b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  天阶夜色（          ），     卧看牵牛（         ）。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2225277" y="3967163"/>
            <a:ext cx="8147448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二、把词语填写完整。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（               ）的星星         （             ）的蓝天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（               ）的天空         （             ）的星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（               ）的</a:t>
            </a:r>
            <a:r>
              <a:rPr lang="zh-CN" altLang="en-US" sz="2800" b="1" dirty="0">
                <a:solidFill>
                  <a:prstClr val="black"/>
                </a:solidFill>
                <a:ea typeface="宋体" pitchFamily="2" charset="-122"/>
              </a:rPr>
              <a:t>夜</a:t>
            </a: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            （             ）的夜            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4048583" y="2854367"/>
            <a:ext cx="12618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C0000"/>
                </a:solidFill>
              </a:rPr>
              <a:t>凉如水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7365723" y="2860716"/>
            <a:ext cx="12618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CC0000"/>
                </a:solidFill>
              </a:rPr>
              <a:t>织女星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2533651" y="4397376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CC0000"/>
                </a:solidFill>
              </a:rPr>
              <a:t>密密麻麻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6811567" y="4370388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CC0000"/>
                </a:solidFill>
              </a:rPr>
              <a:t>星群密布</a:t>
            </a: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2665810" y="4857751"/>
            <a:ext cx="12618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CC0000"/>
                </a:solidFill>
              </a:rPr>
              <a:t>深蓝色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6788945" y="4857751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CC0000"/>
                </a:solidFill>
              </a:rPr>
              <a:t>半明半昧</a:t>
            </a: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2800351" y="5305426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CC0000"/>
                </a:solidFill>
              </a:rPr>
              <a:t>柔和</a:t>
            </a: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7055645" y="5248276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CC0000"/>
                </a:solidFill>
              </a:rPr>
              <a:t>静寂</a:t>
            </a:r>
          </a:p>
        </p:txBody>
      </p:sp>
    </p:spTree>
    <p:extLst>
      <p:ext uri="{BB962C8B-B14F-4D97-AF65-F5344CB8AC3E}">
        <p14:creationId xmlns:p14="http://schemas.microsoft.com/office/powerpoint/2010/main" val="21144381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4820" grpId="0" bldLvl="0" animBg="1"/>
      <p:bldP spid="34822" grpId="0" bldLvl="0" animBg="1"/>
      <p:bldP spid="34823" grpId="0" bldLvl="0" animBg="1"/>
      <p:bldP spid="34824" grpId="0" bldLvl="0" animBg="1"/>
      <p:bldP spid="34825" grpId="0" bldLvl="0" animBg="1"/>
      <p:bldP spid="34826" grpId="0" bldLvl="0" animBg="1"/>
      <p:bldP spid="34827" grpId="0" bldLvl="0" animBg="1"/>
      <p:bldP spid="3482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课后作业</a:t>
            </a:r>
          </a:p>
        </p:txBody>
      </p: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605087" y="4465640"/>
            <a:ext cx="7016354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rgbClr val="0070C0"/>
                </a:solidFill>
                <a:latin typeface="微软雅黑" pitchFamily="34" charset="-122"/>
              </a:rPr>
              <a:t>     </a:t>
            </a:r>
            <a:r>
              <a:rPr lang="zh-CN" altLang="en-US" sz="2800" dirty="0">
                <a:solidFill>
                  <a:srgbClr val="0070C0"/>
                </a:solidFill>
                <a:latin typeface="微软雅黑" pitchFamily="34" charset="-122"/>
              </a:rPr>
              <a:t>观察大自然，观察星空、朝阳、夕阳、大雾等自然现象，写一篇短文。 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0712" y="1647825"/>
            <a:ext cx="2577704" cy="274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0119" y="1701800"/>
            <a:ext cx="3009900" cy="26733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5847" name="Picture 7" descr="u=2592329190,1385050950&amp;fm=27&amp;gp=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0514" y="1762127"/>
            <a:ext cx="2503885" cy="2500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2445543" y="1023938"/>
            <a:ext cx="796885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瀑布                          夕阳                     大雾</a:t>
            </a:r>
          </a:p>
        </p:txBody>
      </p:sp>
    </p:spTree>
    <p:extLst>
      <p:ext uri="{BB962C8B-B14F-4D97-AF65-F5344CB8AC3E}">
        <p14:creationId xmlns:p14="http://schemas.microsoft.com/office/powerpoint/2010/main" val="37344237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58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4428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引入新课</a:t>
            </a:r>
          </a:p>
        </p:txBody>
      </p:sp>
      <p:pic>
        <p:nvPicPr>
          <p:cNvPr id="6146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0436" y="4046540"/>
            <a:ext cx="1045369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361011" y="4373563"/>
            <a:ext cx="6657975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70C0"/>
                </a:solidFill>
                <a:latin typeface="微软雅黑" pitchFamily="34" charset="-122"/>
              </a:rPr>
              <a:t>     </a:t>
            </a: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“一闪一闪亮晶晶，满天都是小星星。”古今中外许多作家、诗人，都赞颂过天上的星星。今天让我们跟随巴金爷爷去看看他笔下的星星吧！</a:t>
            </a:r>
            <a:endParaRPr lang="zh-CN" altLang="en-US" sz="2400" dirty="0">
              <a:solidFill>
                <a:prstClr val="black"/>
              </a:solidFill>
              <a:latin typeface="Calibri" pitchFamily="34" charset="0"/>
              <a:ea typeface="宋体" pitchFamily="2" charset="-122"/>
            </a:endParaRPr>
          </a:p>
        </p:txBody>
      </p:sp>
      <p:pic>
        <p:nvPicPr>
          <p:cNvPr id="5" name="图片 4">
            <a:hlinkClick r:id="rId3" action="ppaction://hlinkfile"/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2369344" y="1085852"/>
            <a:ext cx="2925128" cy="28797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9" name="图片 8"/>
          <p:cNvPicPr/>
          <p:nvPr/>
        </p:nvPicPr>
        <p:blipFill>
          <a:blip r:embed="rId5"/>
          <a:stretch>
            <a:fillRect/>
          </a:stretch>
        </p:blipFill>
        <p:spPr>
          <a:xfrm>
            <a:off x="6024416" y="887434"/>
            <a:ext cx="3462776" cy="324002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0165528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矩形 170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引入新课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574383" y="898527"/>
            <a:ext cx="5522119" cy="5734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fontAlgn="base">
              <a:lnSpc>
                <a:spcPts val="55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990033"/>
                </a:solidFill>
                <a:latin typeface="微软雅黑" pitchFamily="34" charset="-122"/>
              </a:rPr>
              <a:t>      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巴金，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1904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年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11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月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25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日出生于四川成都，祖籍浙江嘉兴。原名李尧棠，字芾甘，现代著名作家，杰出的语言大师，“巴金”是他的主要笔名。 主要作品：长篇小说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爱情三部曲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（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雾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雨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电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），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激流三部曲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（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家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春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秋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）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，长篇小说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寒夜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等，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1987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年出版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巴金全集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。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2005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年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10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月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17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日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19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时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06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分，一代文学巨匠巴金永远离开了我们。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1686" y="1327785"/>
            <a:ext cx="2413635" cy="42100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3943089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427626" y="288926"/>
            <a:ext cx="141577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我会认</a:t>
            </a:r>
          </a:p>
        </p:txBody>
      </p:sp>
      <p:grpSp>
        <p:nvGrpSpPr>
          <p:cNvPr id="8194" name="组合 13"/>
          <p:cNvGrpSpPr>
            <a:grpSpLocks/>
          </p:cNvGrpSpPr>
          <p:nvPr/>
        </p:nvGrpSpPr>
        <p:grpSpPr bwMode="auto">
          <a:xfrm>
            <a:off x="5232799" y="1676402"/>
            <a:ext cx="2059781" cy="1350963"/>
            <a:chOff x="1076432" y="1897150"/>
            <a:chExt cx="2760332" cy="1362770"/>
          </a:xfrm>
        </p:grpSpPr>
        <p:pic>
          <p:nvPicPr>
            <p:cNvPr id="8195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432" y="1897151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6" name="图片 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6598" y="1897150"/>
              <a:ext cx="1380166" cy="1362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305426" y="1728790"/>
            <a:ext cx="9572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昧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6324601" y="1728790"/>
            <a:ext cx="9572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坠</a:t>
            </a:r>
          </a:p>
        </p:txBody>
      </p:sp>
      <p:sp>
        <p:nvSpPr>
          <p:cNvPr id="26" name="Rectangle 18"/>
          <p:cNvSpPr>
            <a:spLocks noChangeArrowheads="1"/>
          </p:cNvSpPr>
          <p:nvPr/>
        </p:nvSpPr>
        <p:spPr bwMode="auto">
          <a:xfrm>
            <a:off x="5291138" y="918081"/>
            <a:ext cx="33971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>
                <a:solidFill>
                  <a:srgbClr val="FF0000"/>
                </a:solidFill>
                <a:latin typeface="GB Pinyinok-B"/>
                <a:ea typeface="GB Pinyinok-B"/>
                <a:cs typeface="GB Pinyinok-B"/>
              </a:rPr>
              <a:t> </a:t>
            </a:r>
            <a:r>
              <a:rPr lang="en-US" altLang="zh-CN" sz="3200" b="1" dirty="0" err="1">
                <a:solidFill>
                  <a:srgbClr val="FF0000"/>
                </a:solidFill>
                <a:latin typeface="GB Pinyinok-B"/>
                <a:ea typeface="GB Pinyinok-B"/>
                <a:cs typeface="GB Pinyinok-B"/>
              </a:rPr>
              <a:t>mèi</a:t>
            </a:r>
            <a:r>
              <a:rPr lang="en-US" altLang="zh-CN" sz="3200" b="1" dirty="0">
                <a:solidFill>
                  <a:srgbClr val="FF0000"/>
                </a:solidFill>
                <a:latin typeface="GB Pinyinok-B"/>
                <a:ea typeface="GB Pinyinok-B"/>
                <a:cs typeface="GB Pinyinok-B"/>
              </a:rPr>
              <a:t>    </a:t>
            </a:r>
            <a:r>
              <a:rPr lang="en-US" altLang="zh-CN" sz="3200" b="1" dirty="0" err="1">
                <a:solidFill>
                  <a:srgbClr val="FF0000"/>
                </a:solidFill>
                <a:latin typeface="GB Pinyinok-B"/>
                <a:ea typeface="GB Pinyinok-B"/>
                <a:cs typeface="GB Pinyinok-B"/>
              </a:rPr>
              <a:t>zhuì</a:t>
            </a:r>
            <a:r>
              <a:rPr lang="en-US" altLang="zh-CN" sz="3200" b="1" dirty="0">
                <a:solidFill>
                  <a:srgbClr val="FF0000"/>
                </a:solidFill>
                <a:latin typeface="GB Pinyinok-B"/>
                <a:ea typeface="GB Pinyinok-B"/>
                <a:cs typeface="GB Pinyinok-B"/>
              </a:rPr>
              <a:t>   </a:t>
            </a:r>
            <a:r>
              <a:rPr lang="en-US" altLang="zh-CN" sz="3200" b="1" dirty="0" err="1">
                <a:solidFill>
                  <a:srgbClr val="FF0000"/>
                </a:solidFill>
                <a:latin typeface="GB Pinyinok-B"/>
                <a:ea typeface="GB Pinyinok-B"/>
                <a:cs typeface="GB Pinyinok-B"/>
              </a:rPr>
              <a:t>huái</a:t>
            </a:r>
            <a:endParaRPr lang="en-US" altLang="zh-CN" sz="3200" b="1" dirty="0">
              <a:solidFill>
                <a:srgbClr val="FF0000"/>
              </a:solidFill>
              <a:latin typeface="GB Pinyinok-B"/>
              <a:ea typeface="GB Pinyinok-B"/>
              <a:cs typeface="GB Pinyinok-B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131594" y="3067051"/>
            <a:ext cx="5093494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prstClr val="black"/>
                </a:solidFill>
                <a:latin typeface="微软雅黑" pitchFamily="34" charset="-122"/>
              </a:rPr>
              <a:t>纳凉     静寂</a:t>
            </a:r>
            <a:r>
              <a:rPr lang="zh-CN" altLang="en-US" sz="2800" b="1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  </a:t>
            </a:r>
            <a:r>
              <a:rPr lang="zh-CN" altLang="en-US" sz="2800" b="1">
                <a:solidFill>
                  <a:prstClr val="black"/>
                </a:solidFill>
                <a:latin typeface="微软雅黑" pitchFamily="34" charset="-122"/>
              </a:rPr>
              <a:t>仰望  </a:t>
            </a:r>
          </a:p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prstClr val="black"/>
                </a:solidFill>
                <a:latin typeface="微软雅黑" pitchFamily="34" charset="-122"/>
              </a:rPr>
              <a:t>模糊</a:t>
            </a:r>
            <a:r>
              <a:rPr lang="zh-CN" altLang="en-US" sz="2800" b="1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  </a:t>
            </a:r>
            <a:r>
              <a:rPr lang="zh-CN" altLang="en-US" sz="2800" b="1">
                <a:solidFill>
                  <a:prstClr val="black"/>
                </a:solidFill>
                <a:latin typeface="微软雅黑" pitchFamily="34" charset="-122"/>
              </a:rPr>
              <a:t>怀抱</a:t>
            </a:r>
            <a:r>
              <a:rPr lang="zh-CN" altLang="en-US" sz="2800" b="1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  霎眼</a:t>
            </a:r>
          </a:p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prstClr val="black"/>
                </a:solidFill>
                <a:latin typeface="微软雅黑" pitchFamily="34" charset="-122"/>
              </a:rPr>
              <a:t>密密麻麻</a:t>
            </a:r>
            <a:r>
              <a:rPr lang="zh-CN" altLang="en-US" sz="2800" b="1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     半明半昧     </a:t>
            </a:r>
            <a:r>
              <a:rPr lang="zh-CN" altLang="en-US" sz="2800" b="1">
                <a:solidFill>
                  <a:prstClr val="black"/>
                </a:solidFill>
                <a:latin typeface="微软雅黑" pitchFamily="34" charset="-122"/>
              </a:rPr>
              <a:t>摇摇欲坠    </a:t>
            </a:r>
          </a:p>
        </p:txBody>
      </p:sp>
      <p:pic>
        <p:nvPicPr>
          <p:cNvPr id="8201" name="图片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1864" y="1692277"/>
            <a:ext cx="1029891" cy="135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7328299" y="1700215"/>
            <a:ext cx="95845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00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怀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5845" y="1528520"/>
            <a:ext cx="2875203" cy="25487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514" name="矩形 5"/>
          <p:cNvSpPr>
            <a:spLocks noChangeArrowheads="1"/>
          </p:cNvSpPr>
          <p:nvPr/>
        </p:nvSpPr>
        <p:spPr bwMode="auto">
          <a:xfrm>
            <a:off x="2845594" y="4467226"/>
            <a:ext cx="12618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prstClr val="black"/>
                </a:solidFill>
                <a:latin typeface="微软雅黑" pitchFamily="34" charset="-122"/>
              </a:rPr>
              <a:t>萤火虫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262689" y="332656"/>
            <a:ext cx="2929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4496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6" grpId="0"/>
      <p:bldP spid="2" grpId="0"/>
      <p:bldP spid="13" grpId="0"/>
      <p:bldP spid="215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矩形 15"/>
          <p:cNvSpPr>
            <a:spLocks noChangeArrowheads="1"/>
          </p:cNvSpPr>
          <p:nvPr/>
        </p:nvSpPr>
        <p:spPr bwMode="auto">
          <a:xfrm>
            <a:off x="2427626" y="288926"/>
            <a:ext cx="14157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385723"/>
                </a:solidFill>
                <a:latin typeface="微软雅黑" pitchFamily="34" charset="-122"/>
              </a:rPr>
              <a:t>我会认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334817" y="1311275"/>
            <a:ext cx="1723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纳凉：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乘凉。</a:t>
            </a: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334818" y="2271714"/>
            <a:ext cx="17235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静寂：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安静。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322910" y="3060700"/>
            <a:ext cx="710207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怀抱：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指胸襟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;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抱负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;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抱在怀里等。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047876" y="4884738"/>
            <a:ext cx="827127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  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</a:rPr>
              <a:t> 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摇摇欲坠：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摇摇：摇动，摇晃；坠：落下。 形容十分危险，很快就要掉下来或垮下来。</a:t>
            </a:r>
          </a:p>
        </p:txBody>
      </p:sp>
      <p:sp>
        <p:nvSpPr>
          <p:cNvPr id="22534" name="矩形 1"/>
          <p:cNvSpPr>
            <a:spLocks noChangeArrowheads="1"/>
          </p:cNvSpPr>
          <p:nvPr/>
        </p:nvSpPr>
        <p:spPr bwMode="auto">
          <a:xfrm>
            <a:off x="2033588" y="4048125"/>
            <a:ext cx="82301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 </a:t>
            </a:r>
            <a:r>
              <a:rPr lang="en-US" altLang="zh-CN" sz="2000" dirty="0">
                <a:solidFill>
                  <a:srgbClr val="FF0000"/>
                </a:solidFill>
                <a:latin typeface="微软雅黑" pitchFamily="34" charset="-122"/>
              </a:rPr>
              <a:t>  </a:t>
            </a:r>
            <a:r>
              <a:rPr lang="zh-CN" altLang="en-US" sz="2000" dirty="0">
                <a:solidFill>
                  <a:srgbClr val="FF0000"/>
                </a:solidFill>
                <a:latin typeface="微软雅黑" pitchFamily="34" charset="-122"/>
              </a:rPr>
              <a:t>半明半昧：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形容一会儿明亮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,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一会儿昏暗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,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多指星星；昧是昏暗的意思。</a:t>
            </a:r>
          </a:p>
        </p:txBody>
      </p:sp>
      <p:pic>
        <p:nvPicPr>
          <p:cNvPr id="2253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7273" y="1028700"/>
            <a:ext cx="2611040" cy="23447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0360078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build="allAtOnce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矩形 1"/>
          <p:cNvSpPr>
            <a:spLocks noChangeArrowheads="1"/>
          </p:cNvSpPr>
          <p:nvPr/>
        </p:nvSpPr>
        <p:spPr bwMode="auto">
          <a:xfrm>
            <a:off x="2533652" y="334964"/>
            <a:ext cx="183255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prstClr val="black"/>
                </a:solidFill>
                <a:latin typeface="Calibri" pitchFamily="34" charset="0"/>
                <a:ea typeface="宋体" pitchFamily="2" charset="-122"/>
              </a:rPr>
              <a:t>写作背景</a:t>
            </a:r>
          </a:p>
        </p:txBody>
      </p:sp>
      <p:sp>
        <p:nvSpPr>
          <p:cNvPr id="23554" name="矩形 2"/>
          <p:cNvSpPr>
            <a:spLocks noChangeArrowheads="1"/>
          </p:cNvSpPr>
          <p:nvPr/>
        </p:nvSpPr>
        <p:spPr bwMode="auto">
          <a:xfrm>
            <a:off x="2374106" y="955675"/>
            <a:ext cx="7119938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ts val="66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       此文写于1927年作者赴法留学途中。1923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年，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19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岁的巴金毅然冲破家庭的樊笼到了上海、南京等地，并考入东南大学附中补习班，学习期间参加了一些社会活动，他的民主思想得到进一步发展。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1927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年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1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月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15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日，他乘法国邮船“昂热”号离沪赴法，在邮船航行期间，巴金撰写了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海行杂记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》38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则，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《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繁星</a:t>
            </a:r>
            <a:r>
              <a:rPr lang="en-US" altLang="zh-CN" sz="2000" dirty="0">
                <a:solidFill>
                  <a:prstClr val="black"/>
                </a:solidFill>
                <a:latin typeface="微软雅黑" pitchFamily="34" charset="-122"/>
              </a:rPr>
              <a:t>》</a:t>
            </a:r>
            <a:r>
              <a:rPr lang="zh-CN" altLang="en-US" sz="2000" dirty="0">
                <a:solidFill>
                  <a:prstClr val="black"/>
                </a:solidFill>
                <a:latin typeface="微软雅黑" pitchFamily="34" charset="-122"/>
              </a:rPr>
              <a:t>是其中的一篇游记。</a:t>
            </a:r>
          </a:p>
        </p:txBody>
      </p:sp>
    </p:spTree>
    <p:extLst>
      <p:ext uri="{BB962C8B-B14F-4D97-AF65-F5344CB8AC3E}">
        <p14:creationId xmlns:p14="http://schemas.microsoft.com/office/powerpoint/2010/main" val="1749569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65735" y="1428751"/>
            <a:ext cx="8516540" cy="1754326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 要求：读准字音、读通句子。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 思考：巴金爷爷写了几次看星星？分别在什么时间、地点、产生了怎样的感受。</a:t>
            </a:r>
          </a:p>
        </p:txBody>
      </p:sp>
      <p:sp>
        <p:nvSpPr>
          <p:cNvPr id="3" name="矩形 2"/>
          <p:cNvSpPr/>
          <p:nvPr/>
        </p:nvSpPr>
        <p:spPr>
          <a:xfrm>
            <a:off x="1688477" y="873985"/>
            <a:ext cx="3416320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defRPr/>
            </a:pP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自读课文，整体感知</a:t>
            </a:r>
          </a:p>
        </p:txBody>
      </p:sp>
      <p:graphicFrame>
        <p:nvGraphicFramePr>
          <p:cNvPr id="14558" name="Group 2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8479603"/>
              </p:ext>
            </p:extLst>
          </p:nvPr>
        </p:nvGraphicFramePr>
        <p:xfrm>
          <a:off x="2068116" y="3062288"/>
          <a:ext cx="8204348" cy="3524250"/>
        </p:xfrm>
        <a:graphic>
          <a:graphicData uri="http://schemas.openxmlformats.org/drawingml/2006/table">
            <a:tbl>
              <a:tblPr/>
              <a:tblGrid>
                <a:gridCol w="1103777"/>
                <a:gridCol w="1307932"/>
                <a:gridCol w="944990"/>
                <a:gridCol w="4847649"/>
              </a:tblGrid>
              <a:tr h="6654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5" marR="685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</a:t>
                      </a: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时 间</a:t>
                      </a: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</a:t>
                      </a: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地  点</a:t>
                      </a: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                   </a:t>
                      </a:r>
                      <a:r>
                        <a:rPr kumimoji="1" lang="zh-CN" alt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感        受</a:t>
                      </a: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72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r>
                        <a:rPr kumimoji="1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5" marR="685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7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68585" marR="685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2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微软雅黑" panose="020B0503020204020204" charset="-122"/>
                      </a:endParaRPr>
                    </a:p>
                  </a:txBody>
                  <a:tcPr marL="68585" marR="6858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</a:pPr>
                      <a:endParaRPr kumimoji="1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85" marR="6858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466" name="Text Box 130"/>
          <p:cNvSpPr txBox="1">
            <a:spLocks noChangeArrowheads="1"/>
          </p:cNvSpPr>
          <p:nvPr/>
        </p:nvSpPr>
        <p:spPr bwMode="auto">
          <a:xfrm>
            <a:off x="2547938" y="3082925"/>
            <a:ext cx="682229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>
                <a:solidFill>
                  <a:prstClr val="black"/>
                </a:solidFill>
                <a:latin typeface="Times New Roman" pitchFamily="18" charset="0"/>
                <a:ea typeface="宋体" pitchFamily="2" charset="-122"/>
              </a:rPr>
              <a:t>类别</a:t>
            </a:r>
          </a:p>
        </p:txBody>
      </p:sp>
      <p:sp>
        <p:nvSpPr>
          <p:cNvPr id="14474" name="Text Box 138"/>
          <p:cNvSpPr txBox="1">
            <a:spLocks noChangeArrowheads="1"/>
          </p:cNvSpPr>
          <p:nvPr/>
        </p:nvSpPr>
        <p:spPr bwMode="auto">
          <a:xfrm>
            <a:off x="2196705" y="3400426"/>
            <a:ext cx="63936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>
                <a:solidFill>
                  <a:prstClr val="black"/>
                </a:solidFill>
                <a:latin typeface="Times New Roman" pitchFamily="18" charset="0"/>
                <a:ea typeface="宋体" pitchFamily="2" charset="-122"/>
              </a:rPr>
              <a:t>次数</a:t>
            </a:r>
          </a:p>
        </p:txBody>
      </p:sp>
      <p:sp>
        <p:nvSpPr>
          <p:cNvPr id="14465" name="Line 129"/>
          <p:cNvSpPr>
            <a:spLocks noChangeShapeType="1"/>
          </p:cNvSpPr>
          <p:nvPr/>
        </p:nvSpPr>
        <p:spPr bwMode="auto">
          <a:xfrm>
            <a:off x="2065736" y="3082927"/>
            <a:ext cx="1027509" cy="669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ea typeface="宋体" pitchFamily="2" charset="-122"/>
            </a:endParaRPr>
          </a:p>
        </p:txBody>
      </p:sp>
      <p:sp>
        <p:nvSpPr>
          <p:cNvPr id="14476" name="Text Box 140"/>
          <p:cNvSpPr txBox="1">
            <a:spLocks noChangeArrowheads="1"/>
          </p:cNvSpPr>
          <p:nvPr/>
        </p:nvSpPr>
        <p:spPr bwMode="auto">
          <a:xfrm>
            <a:off x="3436145" y="4014790"/>
            <a:ext cx="8203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</a:rPr>
              <a:t>从前</a:t>
            </a:r>
          </a:p>
        </p:txBody>
      </p:sp>
      <p:sp>
        <p:nvSpPr>
          <p:cNvPr id="14479" name="Text Box 143"/>
          <p:cNvSpPr txBox="1">
            <a:spLocks noChangeArrowheads="1"/>
          </p:cNvSpPr>
          <p:nvPr/>
        </p:nvSpPr>
        <p:spPr bwMode="auto">
          <a:xfrm>
            <a:off x="3323036" y="4768851"/>
            <a:ext cx="11479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</a:rPr>
              <a:t>三年前</a:t>
            </a:r>
          </a:p>
        </p:txBody>
      </p:sp>
      <p:sp>
        <p:nvSpPr>
          <p:cNvPr id="14480" name="Text Box 144"/>
          <p:cNvSpPr txBox="1">
            <a:spLocks noChangeArrowheads="1"/>
          </p:cNvSpPr>
          <p:nvPr/>
        </p:nvSpPr>
        <p:spPr bwMode="auto">
          <a:xfrm>
            <a:off x="3434160" y="5831396"/>
            <a:ext cx="9060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微软雅黑" pitchFamily="34" charset="-122"/>
              </a:rPr>
              <a:t> </a:t>
            </a: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如今</a:t>
            </a:r>
          </a:p>
        </p:txBody>
      </p:sp>
      <p:sp>
        <p:nvSpPr>
          <p:cNvPr id="14481" name="Text Box 145"/>
          <p:cNvSpPr txBox="1">
            <a:spLocks noChangeArrowheads="1"/>
          </p:cNvSpPr>
          <p:nvPr/>
        </p:nvSpPr>
        <p:spPr bwMode="auto">
          <a:xfrm>
            <a:off x="4478414" y="3952475"/>
            <a:ext cx="1059293" cy="83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2875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</a:rPr>
              <a:t>家乡</a:t>
            </a:r>
          </a:p>
          <a:p>
            <a:pPr fontAlgn="base">
              <a:lnSpc>
                <a:spcPts val="2875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</a:rPr>
              <a:t>庭院</a:t>
            </a:r>
          </a:p>
        </p:txBody>
      </p:sp>
      <p:sp>
        <p:nvSpPr>
          <p:cNvPr id="14482" name="Text Box 146"/>
          <p:cNvSpPr txBox="1">
            <a:spLocks noChangeArrowheads="1"/>
          </p:cNvSpPr>
          <p:nvPr/>
        </p:nvSpPr>
        <p:spPr bwMode="auto">
          <a:xfrm>
            <a:off x="4479727" y="4824413"/>
            <a:ext cx="1057980" cy="836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ts val="2875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</a:rPr>
              <a:t>南京住处</a:t>
            </a:r>
          </a:p>
        </p:txBody>
      </p:sp>
      <p:sp>
        <p:nvSpPr>
          <p:cNvPr id="14483" name="Text Box 147"/>
          <p:cNvSpPr txBox="1">
            <a:spLocks noChangeArrowheads="1"/>
          </p:cNvSpPr>
          <p:nvPr/>
        </p:nvSpPr>
        <p:spPr bwMode="auto">
          <a:xfrm>
            <a:off x="4530210" y="5886194"/>
            <a:ext cx="9556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海上</a:t>
            </a:r>
          </a:p>
        </p:txBody>
      </p:sp>
      <p:sp>
        <p:nvSpPr>
          <p:cNvPr id="14484" name="Text Box 148"/>
          <p:cNvSpPr txBox="1">
            <a:spLocks noChangeArrowheads="1"/>
          </p:cNvSpPr>
          <p:nvPr/>
        </p:nvSpPr>
        <p:spPr bwMode="auto">
          <a:xfrm>
            <a:off x="4856560" y="4139705"/>
            <a:ext cx="48801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</a:rPr>
              <a:t>        </a:t>
            </a: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</a:rPr>
              <a:t>我最爱看天上密密麻麻的星星。</a:t>
            </a:r>
          </a:p>
        </p:txBody>
      </p:sp>
      <p:sp>
        <p:nvSpPr>
          <p:cNvPr id="14485" name="Text Box 149"/>
          <p:cNvSpPr txBox="1">
            <a:spLocks noChangeArrowheads="1"/>
          </p:cNvSpPr>
          <p:nvPr/>
        </p:nvSpPr>
        <p:spPr bwMode="auto">
          <a:xfrm>
            <a:off x="5398178" y="4751437"/>
            <a:ext cx="50291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</a:rPr>
              <a:t>        </a:t>
            </a: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</a:rPr>
              <a:t>星光在我们的肉眼里虽然微小，然而它使我们觉得光明无处不在。</a:t>
            </a:r>
          </a:p>
        </p:txBody>
      </p:sp>
      <p:sp>
        <p:nvSpPr>
          <p:cNvPr id="14486" name="Text Box 150"/>
          <p:cNvSpPr txBox="1">
            <a:spLocks noChangeArrowheads="1"/>
          </p:cNvSpPr>
          <p:nvPr/>
        </p:nvSpPr>
        <p:spPr bwMode="auto">
          <a:xfrm>
            <a:off x="5521429" y="5660539"/>
            <a:ext cx="43957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dirty="0">
                <a:solidFill>
                  <a:prstClr val="black"/>
                </a:solidFill>
                <a:latin typeface="Times New Roman" pitchFamily="18" charset="0"/>
              </a:rPr>
              <a:t>        </a:t>
            </a:r>
            <a:r>
              <a:rPr lang="zh-CN" altLang="en-US" sz="2400" dirty="0">
                <a:solidFill>
                  <a:prstClr val="black"/>
                </a:solidFill>
                <a:latin typeface="Times New Roman" pitchFamily="18" charset="0"/>
              </a:rPr>
              <a:t>我觉得自己是一个小孩子，现在睡在母亲的怀里了。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141109" y="4044950"/>
            <a:ext cx="9589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第一次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152420" y="4857750"/>
            <a:ext cx="9589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第二次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196705" y="5840087"/>
            <a:ext cx="95891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第三次</a:t>
            </a:r>
          </a:p>
        </p:txBody>
      </p:sp>
    </p:spTree>
    <p:extLst>
      <p:ext uri="{BB962C8B-B14F-4D97-AF65-F5344CB8AC3E}">
        <p14:creationId xmlns:p14="http://schemas.microsoft.com/office/powerpoint/2010/main" val="16838653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4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4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4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4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4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4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4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4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4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4466" grpId="0"/>
      <p:bldP spid="14474" grpId="0"/>
      <p:bldP spid="14465" grpId="0" bldLvl="0" animBg="1"/>
      <p:bldP spid="2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7" name="矩形 6"/>
          <p:cNvSpPr/>
          <p:nvPr/>
        </p:nvSpPr>
        <p:spPr>
          <a:xfrm>
            <a:off x="1932983" y="1067702"/>
            <a:ext cx="2698175" cy="52322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>
              <a:defRPr/>
            </a:pP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品读第一自然段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357438" y="1784350"/>
            <a:ext cx="7365206" cy="1752600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要求：读准字音，读通句子。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思考：“我最爱看天上密密麻麻的星星”</a:t>
            </a:r>
            <a:r>
              <a:rPr lang="zh-CN" altLang="en-US" sz="2400" dirty="0">
                <a:solidFill>
                  <a:prstClr val="black"/>
                </a:solidFill>
                <a:latin typeface="宋体" pitchFamily="2" charset="-122"/>
                <a:ea typeface="宋体" pitchFamily="2" charset="-122"/>
              </a:rPr>
              <a:t>。</a:t>
            </a: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</a:rPr>
              <a:t>“密密麻麻”一词是否显得多余？请谈谈你的看法。</a:t>
            </a: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2357438" y="3833813"/>
            <a:ext cx="6735366" cy="1382712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dirty="0">
                <a:solidFill>
                  <a:prstClr val="black"/>
                </a:solidFill>
                <a:latin typeface="微软雅黑" pitchFamily="34" charset="-122"/>
              </a:rPr>
              <a:t>    </a:t>
            </a:r>
            <a:r>
              <a:rPr lang="zh-CN" altLang="en-US" sz="2800" dirty="0">
                <a:solidFill>
                  <a:srgbClr val="0070C0"/>
                </a:solidFill>
                <a:latin typeface="微软雅黑" pitchFamily="34" charset="-122"/>
              </a:rPr>
              <a:t>“密密麻麻”不仅写出了数量多，而且写出了密度高，更加突出了星星的多。</a:t>
            </a:r>
          </a:p>
        </p:txBody>
      </p:sp>
      <p:pic>
        <p:nvPicPr>
          <p:cNvPr id="12293" name="图片 4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2082" y="3757613"/>
            <a:ext cx="135731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64416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1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2222443" y="288926"/>
            <a:ext cx="1826141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b="1" noProof="1">
                <a:ln w="0"/>
                <a:solidFill>
                  <a:srgbClr val="70AD47">
                    <a:lumMod val="50000"/>
                  </a:srgbClr>
                </a:solidFill>
                <a:latin typeface="微软雅黑" panose="020B0503020204020204" charset="-122"/>
              </a:rPr>
              <a:t>课文讲解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458641" y="1974850"/>
            <a:ext cx="6682978" cy="1200150"/>
          </a:xfrm>
          <a:prstGeom prst="rect">
            <a:avLst/>
          </a:prstGeom>
          <a:noFill/>
          <a:ln w="12700">
            <a:solidFill>
              <a:srgbClr val="00B0F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要求：读准字音，边读边想象。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  <a:sym typeface="宋体" pitchFamily="2" charset="-122"/>
              </a:rPr>
              <a:t>思考 ：作者第二次看星星的感觉是什么？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450308" y="3805239"/>
            <a:ext cx="689014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itchFamily="2" charset="2"/>
              <a:buNone/>
            </a:pPr>
            <a:r>
              <a:rPr lang="zh-CN" altLang="en-US" sz="2800" dirty="0">
                <a:solidFill>
                  <a:prstClr val="black"/>
                </a:solidFill>
                <a:latin typeface="微软雅黑" pitchFamily="34" charset="-122"/>
              </a:rPr>
              <a:t>第二次的感觉是：让我们觉得光明无处不在。</a:t>
            </a: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255520" y="1125856"/>
            <a:ext cx="276036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noProof="1">
                <a:solidFill>
                  <a:srgbClr val="FFC000"/>
                </a:solidFill>
                <a:latin typeface="微软雅黑" panose="020B0503020204020204" charset="-122"/>
              </a:rPr>
              <a:t>品读第二自然段</a:t>
            </a:r>
          </a:p>
        </p:txBody>
      </p:sp>
      <p:graphicFrame>
        <p:nvGraphicFramePr>
          <p:cNvPr id="13317" name="Object 4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5753100" y="3321050"/>
          <a:ext cx="6858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4" imgW="391303" imgH="739129" progId="Equation.3">
                  <p:embed/>
                </p:oleObj>
              </mc:Choice>
              <mc:Fallback>
                <p:oleObj r:id="rId4" imgW="391303" imgH="7391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100" y="3321050"/>
                        <a:ext cx="6858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29553514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uild="p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1096</Words>
  <Application>Microsoft Office PowerPoint</Application>
  <PresentationFormat>宽屏</PresentationFormat>
  <Paragraphs>120</Paragraphs>
  <Slides>19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3" baseType="lpstr">
      <vt:lpstr>GB Pinyinok-B</vt:lpstr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自定义设计方案</vt:lpstr>
      <vt:lpstr>Office Theme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</cp:revision>
  <dcterms:created xsi:type="dcterms:W3CDTF">2019-08-07T07:38:28Z</dcterms:created>
  <dcterms:modified xsi:type="dcterms:W3CDTF">2021-08-29T19:08:43Z</dcterms:modified>
</cp:coreProperties>
</file>