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tags/tag8.xml" ContentType="application/vnd.openxmlformats-officedocument.presentationml.tags+xml"/>
  <Override PartName="/ppt/notesSlides/notesSlide13.xml" ContentType="application/vnd.openxmlformats-officedocument.presentationml.notesSlide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notesSlides/notesSlide15.xml" ContentType="application/vnd.openxmlformats-officedocument.presentationml.notesSlide+xml"/>
  <Override PartName="/ppt/tags/tag11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1"/>
  </p:notesMasterIdLst>
  <p:sldIdLst>
    <p:sldId id="256" r:id="rId3"/>
    <p:sldId id="258" r:id="rId4"/>
    <p:sldId id="332" r:id="rId5"/>
    <p:sldId id="333" r:id="rId6"/>
    <p:sldId id="334" r:id="rId7"/>
    <p:sldId id="312" r:id="rId8"/>
    <p:sldId id="335" r:id="rId9"/>
    <p:sldId id="336" r:id="rId10"/>
    <p:sldId id="337" r:id="rId11"/>
    <p:sldId id="318" r:id="rId12"/>
    <p:sldId id="319" r:id="rId13"/>
    <p:sldId id="323" r:id="rId14"/>
    <p:sldId id="326" r:id="rId15"/>
    <p:sldId id="327" r:id="rId16"/>
    <p:sldId id="328" r:id="rId17"/>
    <p:sldId id="338" r:id="rId18"/>
    <p:sldId id="257" r:id="rId19"/>
    <p:sldId id="339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C5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5F4CF60E-4C0E-44AD-B695-7C9EEB467C86}" type="datetimeFigureOut">
              <a:rPr lang="zh-CN" altLang="en-US" smtClean="0"/>
              <a:t>2021/8/29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DADC70C0-0C2F-49F6-A5F9-D2DDFCD59E55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940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699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358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401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960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5531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2789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303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73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6494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8498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859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260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630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261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532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28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186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DC70C0-0C2F-49F6-A5F9-D2DDFCD59E5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251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8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239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88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744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1C53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bookmark_76382"/>
          <p:cNvSpPr>
            <a:spLocks noChangeAspect="1"/>
          </p:cNvSpPr>
          <p:nvPr/>
        </p:nvSpPr>
        <p:spPr bwMode="auto">
          <a:xfrm>
            <a:off x="228912" y="194912"/>
            <a:ext cx="193745" cy="511007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455839 w 606244"/>
              <a:gd name="T25" fmla="*/ 455839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455839 w 606244"/>
              <a:gd name="T41" fmla="*/ 455839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7" h="38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lnTo>
                  <a:pt x="0" y="3800"/>
                </a:lnTo>
                <a:cubicBezTo>
                  <a:pt x="0" y="3837"/>
                  <a:pt x="30" y="3867"/>
                  <a:pt x="67" y="3867"/>
                </a:cubicBezTo>
                <a:cubicBezTo>
                  <a:pt x="86" y="3867"/>
                  <a:pt x="105" y="3858"/>
                  <a:pt x="118" y="3843"/>
                </a:cubicBezTo>
                <a:lnTo>
                  <a:pt x="733" y="3104"/>
                </a:lnTo>
                <a:lnTo>
                  <a:pt x="1349" y="3843"/>
                </a:lnTo>
                <a:cubicBezTo>
                  <a:pt x="1372" y="3871"/>
                  <a:pt x="1414" y="3875"/>
                  <a:pt x="1443" y="3851"/>
                </a:cubicBezTo>
                <a:cubicBezTo>
                  <a:pt x="1458" y="3839"/>
                  <a:pt x="1467" y="3820"/>
                  <a:pt x="1467" y="3800"/>
                </a:cubicBezTo>
                <a:lnTo>
                  <a:pt x="1467" y="67"/>
                </a:lnTo>
                <a:cubicBezTo>
                  <a:pt x="1467" y="30"/>
                  <a:pt x="1437" y="0"/>
                  <a:pt x="1400" y="0"/>
                </a:cubicBezTo>
                <a:lnTo>
                  <a:pt x="67" y="0"/>
                </a:lnTo>
                <a:close/>
                <a:moveTo>
                  <a:pt x="133" y="133"/>
                </a:moveTo>
                <a:lnTo>
                  <a:pt x="1333" y="133"/>
                </a:lnTo>
                <a:lnTo>
                  <a:pt x="1333" y="3616"/>
                </a:lnTo>
                <a:lnTo>
                  <a:pt x="785" y="2957"/>
                </a:lnTo>
                <a:cubicBezTo>
                  <a:pt x="761" y="2929"/>
                  <a:pt x="719" y="2925"/>
                  <a:pt x="691" y="2949"/>
                </a:cubicBezTo>
                <a:cubicBezTo>
                  <a:pt x="688" y="2951"/>
                  <a:pt x="685" y="2954"/>
                  <a:pt x="682" y="2957"/>
                </a:cubicBezTo>
                <a:lnTo>
                  <a:pt x="133" y="3616"/>
                </a:lnTo>
                <a:lnTo>
                  <a:pt x="133" y="133"/>
                </a:lnTo>
                <a:close/>
                <a:moveTo>
                  <a:pt x="267" y="233"/>
                </a:moveTo>
                <a:cubicBezTo>
                  <a:pt x="248" y="233"/>
                  <a:pt x="233" y="248"/>
                  <a:pt x="233" y="267"/>
                </a:cubicBezTo>
                <a:lnTo>
                  <a:pt x="233" y="1133"/>
                </a:lnTo>
                <a:cubicBezTo>
                  <a:pt x="233" y="1152"/>
                  <a:pt x="248" y="1167"/>
                  <a:pt x="266" y="1167"/>
                </a:cubicBezTo>
                <a:cubicBezTo>
                  <a:pt x="285" y="1167"/>
                  <a:pt x="300" y="1153"/>
                  <a:pt x="300" y="1134"/>
                </a:cubicBezTo>
                <a:lnTo>
                  <a:pt x="300" y="1133"/>
                </a:lnTo>
                <a:lnTo>
                  <a:pt x="300" y="300"/>
                </a:lnTo>
                <a:lnTo>
                  <a:pt x="733" y="300"/>
                </a:lnTo>
                <a:cubicBezTo>
                  <a:pt x="752" y="300"/>
                  <a:pt x="767" y="286"/>
                  <a:pt x="767" y="267"/>
                </a:cubicBezTo>
                <a:cubicBezTo>
                  <a:pt x="767" y="249"/>
                  <a:pt x="753" y="234"/>
                  <a:pt x="734" y="233"/>
                </a:cubicBezTo>
                <a:lnTo>
                  <a:pt x="733" y="233"/>
                </a:lnTo>
                <a:lnTo>
                  <a:pt x="267" y="233"/>
                </a:lnTo>
                <a:close/>
              </a:path>
            </a:pathLst>
          </a:custGeom>
          <a:solidFill>
            <a:srgbClr val="1C5378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41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0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18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27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41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218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59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0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950711" y="904748"/>
            <a:ext cx="4181678" cy="1790616"/>
            <a:chOff x="4745869" y="2043057"/>
            <a:chExt cx="5575570" cy="2387487"/>
          </a:xfrm>
        </p:grpSpPr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4847769" y="2043057"/>
              <a:ext cx="4891585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dist" defTabSz="342900">
                <a:buNone/>
              </a:pPr>
              <a:r>
                <a:rPr lang="zh-CN" altLang="en-US" sz="7200" b="1" spc="4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走月亮</a:t>
              </a:r>
              <a:endParaRPr lang="en-US" altLang="zh-CN" sz="7200" b="1" spc="4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745869" y="3938101"/>
              <a:ext cx="3065488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/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语文   四年级   上册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 rot="10800000">
              <a:off x="4847769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950711" y="3114807"/>
            <a:ext cx="3668689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sp>
        <p:nvSpPr>
          <p:cNvPr id="6" name="文本框 14338"/>
          <p:cNvSpPr txBox="1"/>
          <p:nvPr/>
        </p:nvSpPr>
        <p:spPr>
          <a:xfrm>
            <a:off x="577305" y="962365"/>
            <a:ext cx="6898481" cy="111133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月亮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照亮了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高高的点苍山，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照亮了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村头的大青树，也照亮了，</a:t>
            </a: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照亮了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村间的大道和小路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7" name="文本框 2"/>
          <p:cNvSpPr txBox="1"/>
          <p:nvPr/>
        </p:nvSpPr>
        <p:spPr>
          <a:xfrm>
            <a:off x="505867" y="2353015"/>
            <a:ext cx="6391275" cy="10961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2700">
                <a:solidFill>
                  <a:prstClr val="black"/>
                </a:solidFill>
                <a:cs typeface="+mn-ea"/>
                <a:sym typeface="+mn-lt"/>
              </a:rPr>
              <a:t>月光还照亮了                       ，照亮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>
                <a:solidFill>
                  <a:prstClr val="black"/>
                </a:solidFill>
                <a:cs typeface="+mn-ea"/>
                <a:sym typeface="+mn-lt"/>
              </a:rPr>
              <a:t>了                     </a:t>
            </a:r>
            <a:r>
              <a:rPr lang="en-US" altLang="zh-CN" sz="2700">
                <a:solidFill>
                  <a:prstClr val="black"/>
                </a:solidFill>
                <a:cs typeface="+mn-ea"/>
                <a:sym typeface="+mn-lt"/>
              </a:rPr>
              <a:t>……</a:t>
            </a:r>
            <a:endParaRPr lang="en-US" altLang="zh-CN" sz="2700" u="sng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810917" y="2880462"/>
            <a:ext cx="2078831" cy="202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026421" y="2355653"/>
            <a:ext cx="1782365" cy="50193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>
            <a:spAutoFit/>
          </a:bodyPr>
          <a:lstStyle/>
          <a:p>
            <a:pPr marL="257175" indent="-25717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可爱的池塘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85689" y="3443627"/>
            <a:ext cx="1846660" cy="190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071415" y="2918818"/>
            <a:ext cx="1782365" cy="50193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>
            <a:spAutoFit/>
          </a:bodyPr>
          <a:lstStyle/>
          <a:p>
            <a:pPr marL="257175" indent="-25717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飘香的果园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029" y="1849211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sp>
        <p:nvSpPr>
          <p:cNvPr id="14" name="文本框 2"/>
          <p:cNvSpPr txBox="1"/>
          <p:nvPr/>
        </p:nvSpPr>
        <p:spPr>
          <a:xfrm>
            <a:off x="492919" y="882253"/>
            <a:ext cx="8120063" cy="15650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细细的鹅卵石，流着山草和野花的香味，流着月光。灰白色的鹅卵石，布满河床。哟，卵石间有多少可爱的小水塘啊，每个小水塘，都抱着一个月亮！</a:t>
            </a:r>
          </a:p>
        </p:txBody>
      </p:sp>
      <p:sp>
        <p:nvSpPr>
          <p:cNvPr id="15" name="椭圆 14"/>
          <p:cNvSpPr/>
          <p:nvPr/>
        </p:nvSpPr>
        <p:spPr>
          <a:xfrm>
            <a:off x="3402806" y="947738"/>
            <a:ext cx="857250" cy="47625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238742" y="947738"/>
            <a:ext cx="857250" cy="47625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>
            <a:off x="647700" y="2384823"/>
            <a:ext cx="152400" cy="13096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973931" y="2384823"/>
            <a:ext cx="152400" cy="13096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5815013" y="2384823"/>
            <a:ext cx="152400" cy="13096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42926" y="2943226"/>
            <a:ext cx="3288506" cy="13612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这里为什么用</a:t>
            </a:r>
            <a:r>
              <a:rPr lang="en-US" altLang="zh-CN" sz="2400" b="1" spc="150" noProof="1">
                <a:solidFill>
                  <a:srgbClr val="365B7E"/>
                </a:solidFill>
                <a:cs typeface="+mn-ea"/>
                <a:sym typeface="+mn-lt"/>
              </a:rPr>
              <a:t>“</a:t>
            </a: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抱</a:t>
            </a:r>
            <a:r>
              <a:rPr lang="en-US" altLang="zh-CN" sz="2400" b="1" spc="150" noProof="1">
                <a:solidFill>
                  <a:srgbClr val="365B7E"/>
                </a:solidFill>
                <a:cs typeface="+mn-ea"/>
                <a:sym typeface="+mn-lt"/>
              </a:rPr>
              <a:t>”</a:t>
            </a: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，而不用</a:t>
            </a:r>
            <a:r>
              <a:rPr lang="en-US" altLang="zh-CN" sz="2400" b="1" spc="150" noProof="1">
                <a:solidFill>
                  <a:srgbClr val="365B7E"/>
                </a:solidFill>
                <a:cs typeface="+mn-ea"/>
                <a:sym typeface="+mn-lt"/>
              </a:rPr>
              <a:t>“</a:t>
            </a: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倒映</a:t>
            </a:r>
            <a:r>
              <a:rPr lang="en-US" altLang="zh-CN" sz="2400" b="1" spc="150" noProof="1">
                <a:solidFill>
                  <a:srgbClr val="365B7E"/>
                </a:solidFill>
                <a:cs typeface="+mn-ea"/>
                <a:sym typeface="+mn-lt"/>
              </a:rPr>
              <a:t>”</a:t>
            </a: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或</a:t>
            </a:r>
            <a:r>
              <a:rPr lang="en-US" altLang="zh-CN" sz="2400" b="1" spc="150" noProof="1">
                <a:solidFill>
                  <a:srgbClr val="365B7E"/>
                </a:solidFill>
                <a:cs typeface="+mn-ea"/>
                <a:sym typeface="+mn-lt"/>
              </a:rPr>
              <a:t>“</a:t>
            </a: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映</a:t>
            </a:r>
            <a:r>
              <a:rPr lang="en-US" altLang="zh-CN" sz="2400" b="1" spc="150" noProof="1">
                <a:solidFill>
                  <a:srgbClr val="365B7E"/>
                </a:solidFill>
                <a:cs typeface="+mn-ea"/>
                <a:sym typeface="+mn-lt"/>
              </a:rPr>
              <a:t>”</a:t>
            </a: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？</a:t>
            </a:r>
          </a:p>
        </p:txBody>
      </p:sp>
      <p:sp>
        <p:nvSpPr>
          <p:cNvPr id="21" name="矩形标注 12"/>
          <p:cNvSpPr/>
          <p:nvPr/>
        </p:nvSpPr>
        <p:spPr>
          <a:xfrm>
            <a:off x="3988594" y="3008710"/>
            <a:ext cx="3852863" cy="1720454"/>
          </a:xfrm>
          <a:prstGeom prst="wedgeRectCallout">
            <a:avLst>
              <a:gd name="adj1" fmla="val -684"/>
              <a:gd name="adj2" fmla="val -8296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" name="文本框 13"/>
          <p:cNvSpPr txBox="1"/>
          <p:nvPr/>
        </p:nvSpPr>
        <p:spPr>
          <a:xfrm>
            <a:off x="4146948" y="3109913"/>
            <a:ext cx="3673078" cy="154543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1CFD"/>
                </a:solidFill>
                <a:cs typeface="+mn-ea"/>
                <a:sym typeface="+mn-lt"/>
              </a:rPr>
              <a:t>拟人化的手法，通过一个</a:t>
            </a:r>
            <a:r>
              <a:rPr lang="en-US" altLang="zh-CN" sz="2400" b="1">
                <a:solidFill>
                  <a:srgbClr val="001CFD"/>
                </a:solidFill>
                <a:cs typeface="+mn-ea"/>
                <a:sym typeface="+mn-lt"/>
              </a:rPr>
              <a:t>“</a:t>
            </a:r>
            <a:r>
              <a:rPr lang="zh-CN" altLang="en-US" sz="2400" b="1">
                <a:solidFill>
                  <a:srgbClr val="001CFD"/>
                </a:solidFill>
                <a:cs typeface="+mn-ea"/>
                <a:sym typeface="+mn-lt"/>
              </a:rPr>
              <a:t>抱</a:t>
            </a:r>
            <a:r>
              <a:rPr lang="en-US" altLang="zh-CN" sz="2400" b="1">
                <a:solidFill>
                  <a:srgbClr val="001CFD"/>
                </a:solidFill>
                <a:cs typeface="+mn-ea"/>
                <a:sym typeface="+mn-lt"/>
              </a:rPr>
              <a:t>”</a:t>
            </a:r>
            <a:r>
              <a:rPr lang="zh-CN" altLang="en-US" sz="2400" b="1">
                <a:solidFill>
                  <a:srgbClr val="001CFD"/>
                </a:solidFill>
                <a:cs typeface="+mn-ea"/>
                <a:sym typeface="+mn-lt"/>
              </a:rPr>
              <a:t>字，既体现了荷塘的可爱，也为文章增添了情趣。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sp>
        <p:nvSpPr>
          <p:cNvPr id="19" name="矩形标注 12"/>
          <p:cNvSpPr/>
          <p:nvPr/>
        </p:nvSpPr>
        <p:spPr>
          <a:xfrm>
            <a:off x="352425" y="2597943"/>
            <a:ext cx="3852863" cy="1271588"/>
          </a:xfrm>
          <a:prstGeom prst="wedgeRectCallout">
            <a:avLst>
              <a:gd name="adj1" fmla="val -684"/>
              <a:gd name="adj2" fmla="val -8296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798910" y="1087041"/>
            <a:ext cx="7559278" cy="10234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看，稻谷就要成熟了，稻穗低垂着头，稻田像一块月光镀亮的银毯。</a:t>
            </a:r>
            <a:endParaRPr lang="zh-CN" altLang="en-US" sz="27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40544" y="2744391"/>
            <a:ext cx="3444479" cy="8114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150" noProof="1">
                <a:solidFill>
                  <a:srgbClr val="0000FF"/>
                </a:solidFill>
                <a:cs typeface="+mn-ea"/>
                <a:sym typeface="+mn-lt"/>
              </a:rPr>
              <a:t>比喻句，生动形象地写出月光下稻田的景象。</a:t>
            </a:r>
            <a:endParaRPr lang="en-US" altLang="zh-CN" sz="2100" b="1" spc="150" noProof="1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94610" y="3044429"/>
            <a:ext cx="4589859" cy="102957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把</a:t>
            </a:r>
            <a:r>
              <a:rPr lang="zh-CN" altLang="en-US" sz="2100" b="1" u="sng" dirty="0">
                <a:solidFill>
                  <a:prstClr val="black"/>
                </a:solidFill>
                <a:cs typeface="+mn-ea"/>
                <a:sym typeface="+mn-lt"/>
              </a:rPr>
              <a:t>                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比作</a:t>
            </a:r>
            <a:r>
              <a:rPr lang="zh-CN" altLang="en-US" sz="2100" b="1" u="sng" dirty="0">
                <a:solidFill>
                  <a:prstClr val="black"/>
                </a:solidFill>
                <a:cs typeface="+mn-ea"/>
                <a:sym typeface="+mn-lt"/>
              </a:rPr>
              <a:t>              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  <a:p>
            <a:pPr fontAlgn="base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用</a:t>
            </a:r>
            <a:r>
              <a:rPr lang="zh-CN" altLang="en-US" sz="2100" b="1" u="sng" dirty="0">
                <a:solidFill>
                  <a:prstClr val="black"/>
                </a:solidFill>
                <a:cs typeface="+mn-ea"/>
                <a:sym typeface="+mn-lt"/>
              </a:rPr>
              <a:t>                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比喻</a:t>
            </a:r>
            <a:r>
              <a:rPr lang="zh-CN" altLang="en-US" sz="2100" b="1" u="sng" dirty="0">
                <a:solidFill>
                  <a:prstClr val="black"/>
                </a:solidFill>
                <a:cs typeface="+mn-ea"/>
                <a:sym typeface="+mn-lt"/>
              </a:rPr>
              <a:t>              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23" name="矩形 22"/>
          <p:cNvSpPr/>
          <p:nvPr/>
        </p:nvSpPr>
        <p:spPr>
          <a:xfrm>
            <a:off x="5108972" y="3034801"/>
            <a:ext cx="809625" cy="44788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>
            <a:spAutoFit/>
          </a:bodyPr>
          <a:lstStyle/>
          <a:p>
            <a:pPr marL="257175" indent="-25717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稻田</a:t>
            </a:r>
          </a:p>
        </p:txBody>
      </p:sp>
      <p:sp>
        <p:nvSpPr>
          <p:cNvPr id="24" name="矩形 23"/>
          <p:cNvSpPr/>
          <p:nvPr/>
        </p:nvSpPr>
        <p:spPr>
          <a:xfrm>
            <a:off x="6761560" y="3034801"/>
            <a:ext cx="919163" cy="44788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>
            <a:spAutoFit/>
          </a:bodyPr>
          <a:lstStyle/>
          <a:p>
            <a:pPr marL="257175" indent="-25717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银毯</a:t>
            </a:r>
          </a:p>
        </p:txBody>
      </p:sp>
      <p:sp>
        <p:nvSpPr>
          <p:cNvPr id="25" name="矩形 24"/>
          <p:cNvSpPr/>
          <p:nvPr/>
        </p:nvSpPr>
        <p:spPr>
          <a:xfrm>
            <a:off x="5100637" y="3602729"/>
            <a:ext cx="919163" cy="44788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>
            <a:spAutoFit/>
          </a:bodyPr>
          <a:lstStyle/>
          <a:p>
            <a:pPr marL="257175" indent="-25717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银毯</a:t>
            </a:r>
          </a:p>
        </p:txBody>
      </p:sp>
      <p:sp>
        <p:nvSpPr>
          <p:cNvPr id="26" name="矩形 25"/>
          <p:cNvSpPr/>
          <p:nvPr/>
        </p:nvSpPr>
        <p:spPr>
          <a:xfrm>
            <a:off x="6781800" y="3594394"/>
            <a:ext cx="809625" cy="44788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>
            <a:spAutoFit/>
          </a:bodyPr>
          <a:lstStyle/>
          <a:p>
            <a:pPr marL="257175" indent="-257175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稻田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sp>
        <p:nvSpPr>
          <p:cNvPr id="4" name="文本框 2"/>
          <p:cNvSpPr txBox="1"/>
          <p:nvPr/>
        </p:nvSpPr>
        <p:spPr>
          <a:xfrm>
            <a:off x="364332" y="1267846"/>
            <a:ext cx="4664869" cy="29777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走过月光闪闪的溪岸，走过石拱桥；走过月影团团的果园，走过庄稼地和菜地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啊，在我仰起脸看阿妈的时候，我突然看见，美丽的月亮牵着哪些闪闪烁烁的小星星，好像也在天上走着，走着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5270898" y="3529214"/>
            <a:ext cx="3393281" cy="91743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365B7E"/>
                </a:solidFill>
                <a:cs typeface="+mn-ea"/>
                <a:sym typeface="+mn-lt"/>
              </a:rPr>
              <a:t>你想象到了一幅怎样的画面呢？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4822" y="690764"/>
            <a:ext cx="2593521" cy="25935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合作探究</a:t>
            </a:r>
          </a:p>
        </p:txBody>
      </p:sp>
      <p:sp>
        <p:nvSpPr>
          <p:cNvPr id="9" name="文本框 27650"/>
          <p:cNvSpPr txBox="1"/>
          <p:nvPr/>
        </p:nvSpPr>
        <p:spPr>
          <a:xfrm>
            <a:off x="505867" y="1067821"/>
            <a:ext cx="7179469" cy="55733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课文为什么反复写“啊，我和阿妈走月亮”？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05867" y="1757431"/>
            <a:ext cx="8159162" cy="28392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⒈ 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语言上，增强了文章诗一般的韵律美，使语言富有气势，又使描写更加细腻、生动。</a:t>
            </a:r>
          </a:p>
          <a:p>
            <a:pPr fontAlgn="base">
              <a:lnSpc>
                <a:spcPct val="200000"/>
              </a:lnSpc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⒉ 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情感上，表达了“我”与阿妈走月亮时幸福、快乐的心情。</a:t>
            </a:r>
          </a:p>
          <a:p>
            <a:pPr fontAlgn="base">
              <a:lnSpc>
                <a:spcPct val="200000"/>
              </a:lnSpc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⒊ 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主题思想上，深化了母爱的主题，体会到“我”与母亲浓浓的亲情，让人心中涌起融融的暖意。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结构梳理</a:t>
            </a:r>
          </a:p>
        </p:txBody>
      </p:sp>
      <p:sp>
        <p:nvSpPr>
          <p:cNvPr id="7" name="文本框 26626"/>
          <p:cNvSpPr txBox="1"/>
          <p:nvPr/>
        </p:nvSpPr>
        <p:spPr>
          <a:xfrm>
            <a:off x="2269502" y="1140619"/>
            <a:ext cx="3824288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月盘明亮　　月光柔和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43108" y="2370535"/>
            <a:ext cx="1365647" cy="89892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365B7E"/>
                </a:solidFill>
                <a:cs typeface="+mn-ea"/>
                <a:sym typeface="+mn-lt"/>
              </a:rPr>
              <a:t>“我”和阿妈</a:t>
            </a:r>
          </a:p>
        </p:txBody>
      </p:sp>
      <p:sp>
        <p:nvSpPr>
          <p:cNvPr id="9" name="左大括号 26629"/>
          <p:cNvSpPr/>
          <p:nvPr/>
        </p:nvSpPr>
        <p:spPr>
          <a:xfrm>
            <a:off x="1918268" y="1302544"/>
            <a:ext cx="235744" cy="2989660"/>
          </a:xfrm>
          <a:prstGeom prst="leftBrace">
            <a:avLst>
              <a:gd name="adj1" fmla="val 193456"/>
              <a:gd name="adj2" fmla="val 50000"/>
            </a:avLst>
          </a:prstGeom>
          <a:noFill/>
          <a:ln w="158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t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文本框 26642"/>
          <p:cNvSpPr txBox="1"/>
          <p:nvPr/>
        </p:nvSpPr>
        <p:spPr>
          <a:xfrm>
            <a:off x="2261168" y="3994547"/>
            <a:ext cx="2807494" cy="4369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多么奇妙的夜晚</a:t>
            </a:r>
          </a:p>
        </p:txBody>
      </p:sp>
      <p:sp>
        <p:nvSpPr>
          <p:cNvPr id="11" name="右大括号 26643"/>
          <p:cNvSpPr/>
          <p:nvPr/>
        </p:nvSpPr>
        <p:spPr>
          <a:xfrm>
            <a:off x="6792686" y="1347788"/>
            <a:ext cx="186929" cy="2887266"/>
          </a:xfrm>
          <a:prstGeom prst="rightBrace">
            <a:avLst>
              <a:gd name="adj1" fmla="val 149881"/>
              <a:gd name="adj2" fmla="val 50000"/>
            </a:avLst>
          </a:prstGeom>
          <a:noFill/>
          <a:ln w="158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t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87974" y="2324100"/>
            <a:ext cx="1619250" cy="9001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365B7E"/>
                </a:solidFill>
                <a:cs typeface="+mn-ea"/>
                <a:sym typeface="+mn-lt"/>
              </a:rPr>
              <a:t>美丽景色浓浓亲情</a:t>
            </a:r>
          </a:p>
        </p:txBody>
      </p:sp>
      <p:sp>
        <p:nvSpPr>
          <p:cNvPr id="13" name="文本框 5"/>
          <p:cNvSpPr txBox="1"/>
          <p:nvPr/>
        </p:nvSpPr>
        <p:spPr>
          <a:xfrm>
            <a:off x="2261167" y="1638300"/>
            <a:ext cx="3824288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走过：溪岸　桥　果园</a:t>
            </a:r>
          </a:p>
        </p:txBody>
      </p:sp>
      <p:sp>
        <p:nvSpPr>
          <p:cNvPr id="14" name="文本框 6"/>
          <p:cNvSpPr txBox="1"/>
          <p:nvPr/>
        </p:nvSpPr>
        <p:spPr>
          <a:xfrm>
            <a:off x="2261168" y="2134791"/>
            <a:ext cx="3913572" cy="8079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看到：山　树　草　花　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       星星闪烁　美好景色</a:t>
            </a:r>
          </a:p>
        </p:txBody>
      </p:sp>
      <p:sp>
        <p:nvSpPr>
          <p:cNvPr id="15" name="文本框 7"/>
          <p:cNvSpPr txBox="1"/>
          <p:nvPr/>
        </p:nvSpPr>
        <p:spPr>
          <a:xfrm>
            <a:off x="2261167" y="3000376"/>
            <a:ext cx="4464203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听到：秋虫唱　鸟拍翅膀　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2261168" y="3498057"/>
            <a:ext cx="4447371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想到：洗衣裳　做小船　看水塘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课后练习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5867" y="1012031"/>
            <a:ext cx="7810500" cy="98110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base">
              <a:lnSpc>
                <a:spcPct val="150000"/>
              </a:lnSpc>
              <a:spcBef>
                <a:spcPts val="75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读读课文第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6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自然段，说说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“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我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”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的所见所想，你还记得月下的某个情景吗？仿照着写一写。</a:t>
            </a:r>
            <a:endParaRPr lang="zh-CN" altLang="en-US" sz="210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5867" y="2160305"/>
            <a:ext cx="7428309" cy="15234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如果你和爸爸或妈妈走月亮，你想去哪里走月亮，动动你的五官，说说你在走月亮时看到什么？听到什么？闻到什么？想到什么？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912837" y="904748"/>
            <a:ext cx="4259239" cy="1329173"/>
            <a:chOff x="4847769" y="2043057"/>
            <a:chExt cx="5678985" cy="1772231"/>
          </a:xfrm>
        </p:grpSpPr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4847769" y="2043057"/>
              <a:ext cx="5678985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dist" defTabSz="342900">
                <a:buNone/>
              </a:pPr>
              <a:r>
                <a:rPr lang="zh-CN" altLang="en-US" sz="7200" spc="4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感谢聆听</a:t>
              </a:r>
              <a:endParaRPr lang="en-US" altLang="zh-CN" sz="7200" spc="4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rot="10800000">
              <a:off x="4847769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210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走近作者</a:t>
            </a:r>
          </a:p>
        </p:txBody>
      </p:sp>
      <p:pic>
        <p:nvPicPr>
          <p:cNvPr id="2" name="图片 4099" descr="8c511fe9ef92b07cb90e2d7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66" y="1280637"/>
            <a:ext cx="2135030" cy="2384584"/>
          </a:xfrm>
          <a:prstGeom prst="ellipse">
            <a:avLst/>
          </a:prstGeom>
          <a:noFill/>
          <a:ln w="9525">
            <a:noFill/>
          </a:ln>
          <a:effectLst>
            <a:softEdge rad="139700"/>
          </a:effectLst>
        </p:spPr>
      </p:pic>
      <p:sp>
        <p:nvSpPr>
          <p:cNvPr id="4" name="矩形 4098"/>
          <p:cNvSpPr/>
          <p:nvPr/>
        </p:nvSpPr>
        <p:spPr>
          <a:xfrm>
            <a:off x="2950369" y="1032271"/>
            <a:ext cx="5818585" cy="28813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srgbClr val="44546A"/>
                </a:solidFill>
                <a:cs typeface="+mn-ea"/>
                <a:sym typeface="+mn-lt"/>
              </a:rPr>
              <a:t>    </a:t>
            </a:r>
            <a:r>
              <a:rPr lang="zh-CN" altLang="en-US" sz="1800" b="1" dirty="0">
                <a:solidFill>
                  <a:srgbClr val="44546A"/>
                </a:solidFill>
                <a:cs typeface="+mn-ea"/>
                <a:sym typeface="+mn-lt"/>
              </a:rPr>
              <a:t>吴然，</a:t>
            </a:r>
            <a:r>
              <a:rPr lang="en-US" altLang="zh-CN" sz="1800" b="1" dirty="0">
                <a:solidFill>
                  <a:srgbClr val="44546A"/>
                </a:solidFill>
                <a:cs typeface="+mn-ea"/>
                <a:sym typeface="+mn-lt"/>
              </a:rPr>
              <a:t>1945</a:t>
            </a:r>
            <a:r>
              <a:rPr lang="zh-CN" altLang="en-US" sz="1800" b="1" dirty="0">
                <a:solidFill>
                  <a:srgbClr val="44546A"/>
                </a:solidFill>
                <a:cs typeface="+mn-ea"/>
                <a:sym typeface="+mn-lt"/>
              </a:rPr>
              <a:t>年生，云南宣威人。中国作家协会会员、</a:t>
            </a:r>
            <a:r>
              <a:rPr lang="en-US" altLang="zh-CN" sz="1800" b="1" dirty="0">
                <a:solidFill>
                  <a:srgbClr val="44546A"/>
                </a:solidFill>
                <a:cs typeface="+mn-ea"/>
                <a:sym typeface="+mn-lt"/>
              </a:rPr>
              <a:t>《</a:t>
            </a:r>
            <a:r>
              <a:rPr lang="zh-CN" altLang="en-US" sz="1800" b="1" dirty="0">
                <a:solidFill>
                  <a:srgbClr val="44546A"/>
                </a:solidFill>
                <a:cs typeface="+mn-ea"/>
                <a:sym typeface="+mn-lt"/>
              </a:rPr>
              <a:t>春城晚报</a:t>
            </a:r>
            <a:r>
              <a:rPr lang="en-US" altLang="zh-CN" sz="1800" b="1" dirty="0">
                <a:solidFill>
                  <a:srgbClr val="44546A"/>
                </a:solidFill>
                <a:cs typeface="+mn-ea"/>
                <a:sym typeface="+mn-lt"/>
              </a:rPr>
              <a:t>》</a:t>
            </a:r>
            <a:r>
              <a:rPr lang="zh-CN" altLang="en-US" sz="1800" b="1" dirty="0">
                <a:solidFill>
                  <a:srgbClr val="44546A"/>
                </a:solidFill>
                <a:cs typeface="+mn-ea"/>
                <a:sym typeface="+mn-lt"/>
              </a:rPr>
              <a:t>高级编辑。编辑之余，为少年儿童写作散文。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44546A"/>
                </a:solidFill>
                <a:cs typeface="+mn-ea"/>
                <a:sym typeface="+mn-lt"/>
              </a:rPr>
              <a:t>    已出版散文、散文诗集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《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歌溪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》《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走月亮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》《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天使的花房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》</a:t>
            </a:r>
            <a:r>
              <a:rPr lang="zh-CN" altLang="en-US" sz="1800" b="1" dirty="0">
                <a:solidFill>
                  <a:srgbClr val="44546A"/>
                </a:solidFill>
                <a:cs typeface="+mn-ea"/>
                <a:sym typeface="+mn-lt"/>
              </a:rPr>
              <a:t>等</a:t>
            </a:r>
            <a:r>
              <a:rPr lang="en-US" altLang="zh-CN" sz="1800" b="1" dirty="0">
                <a:solidFill>
                  <a:srgbClr val="44546A"/>
                </a:solidFill>
                <a:cs typeface="+mn-ea"/>
                <a:sym typeface="+mn-lt"/>
              </a:rPr>
              <a:t>10</a:t>
            </a:r>
            <a:r>
              <a:rPr lang="zh-CN" altLang="en-US" sz="1800" b="1" dirty="0">
                <a:solidFill>
                  <a:srgbClr val="44546A"/>
                </a:solidFill>
                <a:cs typeface="+mn-ea"/>
                <a:sym typeface="+mn-lt"/>
              </a:rPr>
              <a:t>多部。</a:t>
            </a: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44546A"/>
                </a:solidFill>
                <a:cs typeface="+mn-ea"/>
                <a:sym typeface="+mn-lt"/>
              </a:rPr>
              <a:t>    曾获中国作协第二、五届全国优秀儿童文学奖，以及宋庆龄儿童文学奖等奖项。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知识锦囊</a:t>
            </a:r>
          </a:p>
        </p:txBody>
      </p:sp>
      <p:sp>
        <p:nvSpPr>
          <p:cNvPr id="2" name="矩形 1"/>
          <p:cNvSpPr/>
          <p:nvPr/>
        </p:nvSpPr>
        <p:spPr>
          <a:xfrm>
            <a:off x="652463" y="1241823"/>
            <a:ext cx="7455694" cy="3117056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4" name="图片 5123" descr="走月亮书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742" y="1241822"/>
            <a:ext cx="2258615" cy="3100388"/>
          </a:xfrm>
          <a:prstGeom prst="rect">
            <a:avLst/>
          </a:prstGeom>
          <a:noFill/>
          <a:ln w="9525" cap="flat" cmpd="sng">
            <a:solidFill>
              <a:srgbClr val="000000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8" name="文本框 7"/>
          <p:cNvSpPr txBox="1"/>
          <p:nvPr/>
        </p:nvSpPr>
        <p:spPr>
          <a:xfrm>
            <a:off x="803673" y="1348979"/>
            <a:ext cx="5469731" cy="2908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spc="150" noProof="1">
                <a:solidFill>
                  <a:srgbClr val="365B7E"/>
                </a:solidFill>
                <a:cs typeface="+mn-ea"/>
                <a:sym typeface="+mn-lt"/>
              </a:rPr>
              <a:t>    </a:t>
            </a: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这本书分为“大理石的歌”“闹春牛”“小巷深处”“月光的香味”四小辑。以神奇、美丽、富饶的云南的山和水、人和景为主要描述对象，从孩子的心灵感受出发，勾画出一幅幅活跃、灵动、充满纯真气息的美丽动人的乡土的篇章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04555" y="195562"/>
            <a:ext cx="2282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教学目标</a:t>
            </a:r>
          </a:p>
        </p:txBody>
      </p:sp>
      <p:grpSp>
        <p:nvGrpSpPr>
          <p:cNvPr id="3" name="组合 21"/>
          <p:cNvGrpSpPr/>
          <p:nvPr/>
        </p:nvGrpSpPr>
        <p:grpSpPr>
          <a:xfrm>
            <a:off x="804863" y="1214437"/>
            <a:ext cx="7642622" cy="834493"/>
            <a:chOff x="1689" y="4622"/>
            <a:chExt cx="16049" cy="1753"/>
          </a:xfrm>
        </p:grpSpPr>
        <p:sp>
          <p:nvSpPr>
            <p:cNvPr id="4" name="文本框 16"/>
            <p:cNvSpPr txBox="1"/>
            <p:nvPr/>
          </p:nvSpPr>
          <p:spPr>
            <a:xfrm>
              <a:off x="3087" y="4622"/>
              <a:ext cx="14651" cy="175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认识</a:t>
              </a:r>
              <a:r>
                <a:rPr lang="en-US" altLang="zh-CN" sz="2100" b="1" dirty="0">
                  <a:solidFill>
                    <a:prstClr val="black"/>
                  </a:solidFill>
                  <a:cs typeface="+mn-ea"/>
                  <a:sym typeface="+mn-lt"/>
                </a:rPr>
                <a:t>7</a:t>
              </a: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个生字，会写</a:t>
              </a:r>
              <a:r>
                <a:rPr lang="en-US" altLang="zh-CN" sz="2100" b="1" dirty="0">
                  <a:solidFill>
                    <a:prstClr val="black"/>
                  </a:solidFill>
                  <a:cs typeface="+mn-ea"/>
                  <a:sym typeface="+mn-lt"/>
                </a:rPr>
                <a:t>15</a:t>
              </a: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个生字，正确读写</a:t>
              </a:r>
              <a:r>
                <a:rPr lang="en-US" altLang="zh-CN" sz="2100" b="1" dirty="0">
                  <a:solidFill>
                    <a:prstClr val="black"/>
                  </a:solidFill>
                  <a:cs typeface="+mn-ea"/>
                  <a:sym typeface="+mn-lt"/>
                </a:rPr>
                <a:t>“</a:t>
              </a: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柔和、风俗</a:t>
              </a:r>
              <a:r>
                <a:rPr lang="en-US" altLang="zh-CN" sz="2100" b="1" dirty="0">
                  <a:solidFill>
                    <a:prstClr val="black"/>
                  </a:solidFill>
                  <a:cs typeface="+mn-ea"/>
                  <a:sym typeface="+mn-lt"/>
                </a:rPr>
                <a:t>”</a:t>
              </a: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等词语。</a:t>
              </a:r>
            </a:p>
          </p:txBody>
        </p:sp>
        <p:pic>
          <p:nvPicPr>
            <p:cNvPr id="6" name="图片 19" descr="cenadfgdfter_副本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9" y="4717"/>
              <a:ext cx="1280" cy="11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文本框 20"/>
            <p:cNvSpPr txBox="1"/>
            <p:nvPr/>
          </p:nvSpPr>
          <p:spPr>
            <a:xfrm>
              <a:off x="1944" y="4760"/>
              <a:ext cx="742" cy="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>
                  <a:solidFill>
                    <a:prstClr val="black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8" name="组合 21"/>
          <p:cNvGrpSpPr/>
          <p:nvPr/>
        </p:nvGrpSpPr>
        <p:grpSpPr>
          <a:xfrm>
            <a:off x="804862" y="2334814"/>
            <a:ext cx="7864079" cy="834492"/>
            <a:chOff x="1689" y="4622"/>
            <a:chExt cx="16513" cy="1753"/>
          </a:xfrm>
        </p:grpSpPr>
        <p:sp>
          <p:nvSpPr>
            <p:cNvPr id="9" name="文本框 16"/>
            <p:cNvSpPr txBox="1"/>
            <p:nvPr/>
          </p:nvSpPr>
          <p:spPr>
            <a:xfrm>
              <a:off x="3087" y="4622"/>
              <a:ext cx="15115" cy="175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有感情地朗读课文，发挥想象，</a:t>
              </a:r>
              <a:r>
                <a:rPr lang="zh-CN" altLang="en-US" sz="2100" b="1">
                  <a:solidFill>
                    <a:srgbClr val="FF0000"/>
                  </a:solidFill>
                  <a:cs typeface="+mn-ea"/>
                  <a:sym typeface="+mn-lt"/>
                </a:rPr>
                <a:t>感受和体会文章的语言美和意境美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。背诵课文第</a:t>
              </a:r>
              <a:r>
                <a:rPr lang="en-US" altLang="zh-CN" sz="2100" b="1">
                  <a:solidFill>
                    <a:prstClr val="black"/>
                  </a:solidFill>
                  <a:cs typeface="+mn-ea"/>
                  <a:sym typeface="+mn-lt"/>
                </a:rPr>
                <a:t>4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自然段。</a:t>
              </a:r>
            </a:p>
          </p:txBody>
        </p:sp>
        <p:pic>
          <p:nvPicPr>
            <p:cNvPr id="10" name="图片 19" descr="cenadfgdfter_副本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9" y="4717"/>
              <a:ext cx="1280" cy="11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文本框 20"/>
            <p:cNvSpPr txBox="1"/>
            <p:nvPr/>
          </p:nvSpPr>
          <p:spPr>
            <a:xfrm>
              <a:off x="1944" y="4760"/>
              <a:ext cx="742" cy="9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>
                  <a:solidFill>
                    <a:prstClr val="black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12" name="组合 21"/>
          <p:cNvGrpSpPr/>
          <p:nvPr/>
        </p:nvGrpSpPr>
        <p:grpSpPr>
          <a:xfrm>
            <a:off x="804862" y="3484959"/>
            <a:ext cx="7864079" cy="610485"/>
            <a:chOff x="1689" y="4622"/>
            <a:chExt cx="16513" cy="1281"/>
          </a:xfrm>
        </p:grpSpPr>
        <p:sp>
          <p:nvSpPr>
            <p:cNvPr id="13" name="文本框 16"/>
            <p:cNvSpPr txBox="1"/>
            <p:nvPr/>
          </p:nvSpPr>
          <p:spPr>
            <a:xfrm>
              <a:off x="3087" y="4622"/>
              <a:ext cx="15115" cy="9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体会月夜下的美好意境，感</a:t>
              </a:r>
              <a:r>
                <a:rPr lang="zh-CN" altLang="en-US" sz="2100" b="1">
                  <a:solidFill>
                    <a:srgbClr val="FF0000"/>
                  </a:solidFill>
                  <a:cs typeface="+mn-ea"/>
                  <a:sym typeface="+mn-lt"/>
                </a:rPr>
                <a:t>悟文中温馨、快乐、幸福的亲情</a:t>
              </a:r>
              <a:r>
                <a:rPr lang="zh-CN" altLang="en-US" sz="2100" b="1">
                  <a:solidFill>
                    <a:prstClr val="black"/>
                  </a:solidFill>
                  <a:cs typeface="+mn-ea"/>
                  <a:sym typeface="+mn-lt"/>
                </a:rPr>
                <a:t>。</a:t>
              </a:r>
            </a:p>
          </p:txBody>
        </p:sp>
        <p:pic>
          <p:nvPicPr>
            <p:cNvPr id="14" name="图片 19" descr="cenadfgdfter_副本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9" y="4717"/>
              <a:ext cx="1280" cy="11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5" name="文本框 20"/>
            <p:cNvSpPr txBox="1"/>
            <p:nvPr/>
          </p:nvSpPr>
          <p:spPr>
            <a:xfrm>
              <a:off x="1944" y="4760"/>
              <a:ext cx="742" cy="9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>
                  <a:solidFill>
                    <a:prstClr val="black"/>
                  </a:solidFill>
                  <a:cs typeface="+mn-ea"/>
                  <a:sym typeface="+mn-lt"/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1067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会 认 字</a:t>
            </a:r>
          </a:p>
        </p:txBody>
      </p:sp>
      <p:sp>
        <p:nvSpPr>
          <p:cNvPr id="3" name="圆角矩形 33"/>
          <p:cNvSpPr/>
          <p:nvPr/>
        </p:nvSpPr>
        <p:spPr>
          <a:xfrm>
            <a:off x="123825" y="1397794"/>
            <a:ext cx="8729663" cy="2677716"/>
          </a:xfrm>
          <a:prstGeom prst="round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01253" y="1897856"/>
            <a:ext cx="793908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40544" y="3538538"/>
            <a:ext cx="7909322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10"/>
          <p:cNvSpPr txBox="1"/>
          <p:nvPr/>
        </p:nvSpPr>
        <p:spPr>
          <a:xfrm>
            <a:off x="1027510" y="2488406"/>
            <a:ext cx="891778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鹅</a:t>
            </a:r>
          </a:p>
        </p:txBody>
      </p:sp>
      <p:sp>
        <p:nvSpPr>
          <p:cNvPr id="8" name="文本框 11"/>
          <p:cNvSpPr txBox="1"/>
          <p:nvPr/>
        </p:nvSpPr>
        <p:spPr>
          <a:xfrm>
            <a:off x="2000250" y="2488406"/>
            <a:ext cx="8905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卵</a:t>
            </a:r>
          </a:p>
        </p:txBody>
      </p:sp>
      <p:sp>
        <p:nvSpPr>
          <p:cNvPr id="9" name="文本框 12"/>
          <p:cNvSpPr txBox="1"/>
          <p:nvPr/>
        </p:nvSpPr>
        <p:spPr>
          <a:xfrm>
            <a:off x="2971800" y="2513410"/>
            <a:ext cx="891779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俗</a:t>
            </a:r>
          </a:p>
        </p:txBody>
      </p:sp>
      <p:sp>
        <p:nvSpPr>
          <p:cNvPr id="10" name="文本框 18"/>
          <p:cNvSpPr txBox="1"/>
          <p:nvPr/>
        </p:nvSpPr>
        <p:spPr>
          <a:xfrm>
            <a:off x="3945731" y="2514600"/>
            <a:ext cx="8905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跃</a:t>
            </a:r>
          </a:p>
        </p:txBody>
      </p:sp>
      <p:sp>
        <p:nvSpPr>
          <p:cNvPr id="11" name="文本框 19"/>
          <p:cNvSpPr txBox="1"/>
          <p:nvPr/>
        </p:nvSpPr>
        <p:spPr>
          <a:xfrm>
            <a:off x="4917281" y="2514600"/>
            <a:ext cx="891779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穗</a:t>
            </a:r>
          </a:p>
        </p:txBody>
      </p:sp>
      <p:sp>
        <p:nvSpPr>
          <p:cNvPr id="12" name="文本框 23"/>
          <p:cNvSpPr txBox="1"/>
          <p:nvPr/>
        </p:nvSpPr>
        <p:spPr>
          <a:xfrm>
            <a:off x="5890022" y="2514600"/>
            <a:ext cx="8905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14426" y="1960960"/>
            <a:ext cx="770334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en-US" altLang="zh-CN" sz="3000" b="1" dirty="0">
                <a:solidFill>
                  <a:prstClr val="black"/>
                </a:solidFill>
                <a:cs typeface="+mn-ea"/>
                <a:sym typeface="+mn-lt"/>
              </a:rPr>
              <a:t>é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964531" y="1960960"/>
            <a:ext cx="977504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spc="-150" noProof="1">
                <a:solidFill>
                  <a:prstClr val="black"/>
                </a:solidFill>
                <a:cs typeface="+mn-ea"/>
                <a:sym typeface="+mn-lt"/>
              </a:rPr>
              <a:t>luǎn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124200" y="1962150"/>
            <a:ext cx="742950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sú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957637" y="1969294"/>
            <a:ext cx="890588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yuè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008960" y="1969294"/>
            <a:ext cx="826294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suì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808821" y="1961197"/>
            <a:ext cx="1054418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spc="-225" noProof="1">
                <a:solidFill>
                  <a:prstClr val="black"/>
                </a:solidFill>
                <a:cs typeface="+mn-ea"/>
                <a:sym typeface="+mn-lt"/>
              </a:rPr>
              <a:t>gěng</a:t>
            </a:r>
          </a:p>
        </p:txBody>
      </p:sp>
      <p:sp>
        <p:nvSpPr>
          <p:cNvPr id="19" name="文本框 23"/>
          <p:cNvSpPr txBox="1"/>
          <p:nvPr/>
        </p:nvSpPr>
        <p:spPr>
          <a:xfrm>
            <a:off x="6862762" y="2514600"/>
            <a:ext cx="8905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烁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836569" y="1962150"/>
            <a:ext cx="1181576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spc="-225" noProof="1">
                <a:solidFill>
                  <a:prstClr val="black"/>
                </a:solidFill>
                <a:cs typeface="+mn-ea"/>
                <a:sym typeface="+mn-lt"/>
              </a:rPr>
              <a:t>shuò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0" grpId="0"/>
      <p:bldP spid="2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1067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会 写 字</a:t>
            </a:r>
          </a:p>
        </p:txBody>
      </p:sp>
      <p:grpSp>
        <p:nvGrpSpPr>
          <p:cNvPr id="7" name="组合 2"/>
          <p:cNvGrpSpPr/>
          <p:nvPr/>
        </p:nvGrpSpPr>
        <p:grpSpPr>
          <a:xfrm>
            <a:off x="510779" y="1416843"/>
            <a:ext cx="753665" cy="812293"/>
            <a:chOff x="3157" y="3140"/>
            <a:chExt cx="1584" cy="1702"/>
          </a:xfrm>
        </p:grpSpPr>
        <p:grpSp>
          <p:nvGrpSpPr>
            <p:cNvPr id="8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9" name="文本框 64"/>
            <p:cNvSpPr txBox="1"/>
            <p:nvPr/>
          </p:nvSpPr>
          <p:spPr>
            <a:xfrm>
              <a:off x="3202" y="3198"/>
              <a:ext cx="1277" cy="1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淘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080023" y="3569493"/>
            <a:ext cx="4902994" cy="6101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spc="225" noProof="1">
                <a:solidFill>
                  <a:srgbClr val="365B7E"/>
                </a:solidFill>
                <a:cs typeface="+mn-ea"/>
                <a:sym typeface="+mn-lt"/>
              </a:rPr>
              <a:t>注意这些字的笔画顺序哟。</a:t>
            </a:r>
          </a:p>
        </p:txBody>
      </p:sp>
      <p:grpSp>
        <p:nvGrpSpPr>
          <p:cNvPr id="14" name="组合 3"/>
          <p:cNvGrpSpPr/>
          <p:nvPr/>
        </p:nvGrpSpPr>
        <p:grpSpPr>
          <a:xfrm>
            <a:off x="1563292" y="1418034"/>
            <a:ext cx="754856" cy="812497"/>
            <a:chOff x="3157" y="3140"/>
            <a:chExt cx="1584" cy="1705"/>
          </a:xfrm>
        </p:grpSpPr>
        <p:grpSp>
          <p:nvGrpSpPr>
            <p:cNvPr id="15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6" name="文本框 64"/>
            <p:cNvSpPr txBox="1"/>
            <p:nvPr/>
          </p:nvSpPr>
          <p:spPr>
            <a:xfrm>
              <a:off x="3202" y="3198"/>
              <a:ext cx="1278" cy="1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牵</a:t>
              </a:r>
            </a:p>
          </p:txBody>
        </p:sp>
      </p:grpSp>
      <p:grpSp>
        <p:nvGrpSpPr>
          <p:cNvPr id="20" name="组合 9"/>
          <p:cNvGrpSpPr/>
          <p:nvPr/>
        </p:nvGrpSpPr>
        <p:grpSpPr>
          <a:xfrm>
            <a:off x="2616994" y="1418034"/>
            <a:ext cx="753666" cy="812292"/>
            <a:chOff x="3157" y="3140"/>
            <a:chExt cx="1584" cy="1702"/>
          </a:xfrm>
        </p:grpSpPr>
        <p:grpSp>
          <p:nvGrpSpPr>
            <p:cNvPr id="21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2" name="文本框 64"/>
            <p:cNvSpPr txBox="1"/>
            <p:nvPr/>
          </p:nvSpPr>
          <p:spPr>
            <a:xfrm>
              <a:off x="3202" y="3198"/>
              <a:ext cx="1278" cy="1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鹅</a:t>
              </a:r>
            </a:p>
          </p:txBody>
        </p:sp>
      </p:grpSp>
      <p:grpSp>
        <p:nvGrpSpPr>
          <p:cNvPr id="26" name="组合 15"/>
          <p:cNvGrpSpPr/>
          <p:nvPr/>
        </p:nvGrpSpPr>
        <p:grpSpPr>
          <a:xfrm>
            <a:off x="3669507" y="1419224"/>
            <a:ext cx="754856" cy="812497"/>
            <a:chOff x="3157" y="3140"/>
            <a:chExt cx="1584" cy="1705"/>
          </a:xfrm>
        </p:grpSpPr>
        <p:grpSp>
          <p:nvGrpSpPr>
            <p:cNvPr id="27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8" name="文本框 64"/>
            <p:cNvSpPr txBox="1"/>
            <p:nvPr/>
          </p:nvSpPr>
          <p:spPr>
            <a:xfrm>
              <a:off x="3202" y="3198"/>
              <a:ext cx="1278" cy="1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卵</a:t>
              </a:r>
            </a:p>
          </p:txBody>
        </p:sp>
      </p:grpSp>
      <p:grpSp>
        <p:nvGrpSpPr>
          <p:cNvPr id="32" name="组合 21"/>
          <p:cNvGrpSpPr/>
          <p:nvPr/>
        </p:nvGrpSpPr>
        <p:grpSpPr>
          <a:xfrm>
            <a:off x="4723210" y="1419226"/>
            <a:ext cx="754856" cy="812294"/>
            <a:chOff x="3157" y="3140"/>
            <a:chExt cx="1584" cy="1702"/>
          </a:xfrm>
        </p:grpSpPr>
        <p:grpSp>
          <p:nvGrpSpPr>
            <p:cNvPr id="33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3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3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34" name="文本框 64"/>
            <p:cNvSpPr txBox="1"/>
            <p:nvPr/>
          </p:nvSpPr>
          <p:spPr>
            <a:xfrm>
              <a:off x="3202" y="3198"/>
              <a:ext cx="1278" cy="1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坑</a:t>
              </a:r>
            </a:p>
          </p:txBody>
        </p:sp>
      </p:grpSp>
      <p:grpSp>
        <p:nvGrpSpPr>
          <p:cNvPr id="38" name="组合 29"/>
          <p:cNvGrpSpPr/>
          <p:nvPr/>
        </p:nvGrpSpPr>
        <p:grpSpPr>
          <a:xfrm>
            <a:off x="5776913" y="1420416"/>
            <a:ext cx="753666" cy="812497"/>
            <a:chOff x="3157" y="3140"/>
            <a:chExt cx="1584" cy="1705"/>
          </a:xfrm>
        </p:grpSpPr>
        <p:grpSp>
          <p:nvGrpSpPr>
            <p:cNvPr id="39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4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40" name="文本框 64"/>
            <p:cNvSpPr txBox="1"/>
            <p:nvPr/>
          </p:nvSpPr>
          <p:spPr>
            <a:xfrm>
              <a:off x="3202" y="3198"/>
              <a:ext cx="1278" cy="1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洼</a:t>
              </a:r>
            </a:p>
          </p:txBody>
        </p:sp>
      </p:grpSp>
      <p:grpSp>
        <p:nvGrpSpPr>
          <p:cNvPr id="44" name="组合 46"/>
          <p:cNvGrpSpPr/>
          <p:nvPr/>
        </p:nvGrpSpPr>
        <p:grpSpPr>
          <a:xfrm>
            <a:off x="4181475" y="2481262"/>
            <a:ext cx="753666" cy="812438"/>
            <a:chOff x="3157" y="3140"/>
            <a:chExt cx="1584" cy="1709"/>
          </a:xfrm>
        </p:grpSpPr>
        <p:grpSp>
          <p:nvGrpSpPr>
            <p:cNvPr id="45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4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4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46" name="文本框 64"/>
            <p:cNvSpPr txBox="1"/>
            <p:nvPr/>
          </p:nvSpPr>
          <p:spPr>
            <a:xfrm>
              <a:off x="3202" y="3198"/>
              <a:ext cx="1278" cy="16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葡</a:t>
              </a:r>
            </a:p>
          </p:txBody>
        </p:sp>
      </p:grpSp>
      <p:grpSp>
        <p:nvGrpSpPr>
          <p:cNvPr id="50" name="组合 57"/>
          <p:cNvGrpSpPr/>
          <p:nvPr/>
        </p:nvGrpSpPr>
        <p:grpSpPr>
          <a:xfrm>
            <a:off x="5233988" y="2481262"/>
            <a:ext cx="754856" cy="812438"/>
            <a:chOff x="3157" y="3140"/>
            <a:chExt cx="1584" cy="1709"/>
          </a:xfrm>
        </p:grpSpPr>
        <p:grpSp>
          <p:nvGrpSpPr>
            <p:cNvPr id="51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5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5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5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52" name="文本框 64"/>
            <p:cNvSpPr txBox="1"/>
            <p:nvPr/>
          </p:nvSpPr>
          <p:spPr>
            <a:xfrm>
              <a:off x="3202" y="3198"/>
              <a:ext cx="1278" cy="16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萄</a:t>
              </a:r>
            </a:p>
          </p:txBody>
        </p:sp>
      </p:grpSp>
      <p:grpSp>
        <p:nvGrpSpPr>
          <p:cNvPr id="56" name="组合 2"/>
          <p:cNvGrpSpPr/>
          <p:nvPr/>
        </p:nvGrpSpPr>
        <p:grpSpPr>
          <a:xfrm>
            <a:off x="3128963" y="2481263"/>
            <a:ext cx="753666" cy="812468"/>
            <a:chOff x="3157" y="3140"/>
            <a:chExt cx="1584" cy="1707"/>
          </a:xfrm>
        </p:grpSpPr>
        <p:grpSp>
          <p:nvGrpSpPr>
            <p:cNvPr id="57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5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6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58" name="文本框 64"/>
            <p:cNvSpPr txBox="1"/>
            <p:nvPr/>
          </p:nvSpPr>
          <p:spPr>
            <a:xfrm>
              <a:off x="3202" y="3198"/>
              <a:ext cx="1277" cy="16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跃</a:t>
              </a:r>
            </a:p>
          </p:txBody>
        </p:sp>
      </p:grpSp>
      <p:grpSp>
        <p:nvGrpSpPr>
          <p:cNvPr id="62" name="组合 39"/>
          <p:cNvGrpSpPr/>
          <p:nvPr/>
        </p:nvGrpSpPr>
        <p:grpSpPr>
          <a:xfrm>
            <a:off x="1020367" y="2480073"/>
            <a:ext cx="754856" cy="812293"/>
            <a:chOff x="3157" y="3140"/>
            <a:chExt cx="1584" cy="1702"/>
          </a:xfrm>
        </p:grpSpPr>
        <p:grpSp>
          <p:nvGrpSpPr>
            <p:cNvPr id="63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6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6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6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64" name="文本框 64"/>
            <p:cNvSpPr txBox="1"/>
            <p:nvPr/>
          </p:nvSpPr>
          <p:spPr>
            <a:xfrm>
              <a:off x="3202" y="3198"/>
              <a:ext cx="1278" cy="1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稼</a:t>
              </a:r>
            </a:p>
          </p:txBody>
        </p:sp>
      </p:grpSp>
      <p:grpSp>
        <p:nvGrpSpPr>
          <p:cNvPr id="68" name="组合 39"/>
          <p:cNvGrpSpPr/>
          <p:nvPr/>
        </p:nvGrpSpPr>
        <p:grpSpPr>
          <a:xfrm>
            <a:off x="2075260" y="2480073"/>
            <a:ext cx="754856" cy="812293"/>
            <a:chOff x="3157" y="3140"/>
            <a:chExt cx="1584" cy="1702"/>
          </a:xfrm>
        </p:grpSpPr>
        <p:grpSp>
          <p:nvGrpSpPr>
            <p:cNvPr id="69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7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70" name="文本框 64"/>
            <p:cNvSpPr txBox="1"/>
            <p:nvPr/>
          </p:nvSpPr>
          <p:spPr>
            <a:xfrm>
              <a:off x="3202" y="3198"/>
              <a:ext cx="1278" cy="164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熟</a:t>
              </a:r>
            </a:p>
          </p:txBody>
        </p:sp>
      </p:grpSp>
      <p:grpSp>
        <p:nvGrpSpPr>
          <p:cNvPr id="74" name="组合 70"/>
          <p:cNvGrpSpPr/>
          <p:nvPr/>
        </p:nvGrpSpPr>
        <p:grpSpPr>
          <a:xfrm>
            <a:off x="6280072" y="2481262"/>
            <a:ext cx="753665" cy="812438"/>
            <a:chOff x="3157" y="3140"/>
            <a:chExt cx="1584" cy="1709"/>
          </a:xfrm>
        </p:grpSpPr>
        <p:grpSp>
          <p:nvGrpSpPr>
            <p:cNvPr id="75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7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7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76" name="文本框 64"/>
            <p:cNvSpPr txBox="1"/>
            <p:nvPr/>
          </p:nvSpPr>
          <p:spPr>
            <a:xfrm>
              <a:off x="3202" y="3198"/>
              <a:ext cx="1278" cy="16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稻</a:t>
              </a:r>
            </a:p>
          </p:txBody>
        </p:sp>
      </p:grpSp>
      <p:grpSp>
        <p:nvGrpSpPr>
          <p:cNvPr id="80" name="组合 29"/>
          <p:cNvGrpSpPr/>
          <p:nvPr/>
        </p:nvGrpSpPr>
        <p:grpSpPr>
          <a:xfrm>
            <a:off x="6787039" y="1420416"/>
            <a:ext cx="753666" cy="812497"/>
            <a:chOff x="3157" y="3140"/>
            <a:chExt cx="1584" cy="1705"/>
          </a:xfrm>
        </p:grpSpPr>
        <p:grpSp>
          <p:nvGrpSpPr>
            <p:cNvPr id="81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84" name="直接连接符 83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8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82" name="文本框 64"/>
            <p:cNvSpPr txBox="1"/>
            <p:nvPr/>
          </p:nvSpPr>
          <p:spPr>
            <a:xfrm>
              <a:off x="3202" y="3198"/>
              <a:ext cx="1278" cy="1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填</a:t>
              </a:r>
            </a:p>
          </p:txBody>
        </p:sp>
      </p:grpSp>
      <p:grpSp>
        <p:nvGrpSpPr>
          <p:cNvPr id="86" name="组合 70"/>
          <p:cNvGrpSpPr/>
          <p:nvPr/>
        </p:nvGrpSpPr>
        <p:grpSpPr>
          <a:xfrm>
            <a:off x="7297818" y="2481263"/>
            <a:ext cx="753665" cy="812439"/>
            <a:chOff x="3157" y="3140"/>
            <a:chExt cx="1584" cy="1709"/>
          </a:xfrm>
        </p:grpSpPr>
        <p:grpSp>
          <p:nvGrpSpPr>
            <p:cNvPr id="87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8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9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88" name="文本框 64"/>
            <p:cNvSpPr txBox="1"/>
            <p:nvPr/>
          </p:nvSpPr>
          <p:spPr>
            <a:xfrm>
              <a:off x="3202" y="3198"/>
              <a:ext cx="1278" cy="16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熟</a:t>
              </a:r>
            </a:p>
          </p:txBody>
        </p:sp>
      </p:grpSp>
      <p:grpSp>
        <p:nvGrpSpPr>
          <p:cNvPr id="92" name="组合 29"/>
          <p:cNvGrpSpPr/>
          <p:nvPr/>
        </p:nvGrpSpPr>
        <p:grpSpPr>
          <a:xfrm>
            <a:off x="7812405" y="1419940"/>
            <a:ext cx="753666" cy="812497"/>
            <a:chOff x="3157" y="3140"/>
            <a:chExt cx="1584" cy="1705"/>
          </a:xfrm>
        </p:grpSpPr>
        <p:grpSp>
          <p:nvGrpSpPr>
            <p:cNvPr id="93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9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96" name="直接连接符 95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9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94" name="文本框 64"/>
            <p:cNvSpPr txBox="1"/>
            <p:nvPr/>
          </p:nvSpPr>
          <p:spPr>
            <a:xfrm>
              <a:off x="3202" y="3198"/>
              <a:ext cx="1278" cy="1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庄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字词练习</a:t>
            </a:r>
          </a:p>
        </p:txBody>
      </p:sp>
      <p:sp>
        <p:nvSpPr>
          <p:cNvPr id="3" name="文本框 4"/>
          <p:cNvSpPr txBox="1"/>
          <p:nvPr/>
        </p:nvSpPr>
        <p:spPr>
          <a:xfrm>
            <a:off x="635793" y="1228726"/>
            <a:ext cx="8139113" cy="5678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>
                <a:solidFill>
                  <a:prstClr val="black"/>
                </a:solidFill>
                <a:cs typeface="+mn-ea"/>
                <a:sym typeface="+mn-lt"/>
              </a:rPr>
              <a:t>一、下列词语中标红字注音有误的一项是（    ）</a:t>
            </a:r>
          </a:p>
        </p:txBody>
      </p:sp>
      <p:sp>
        <p:nvSpPr>
          <p:cNvPr id="4" name="文本框 2"/>
          <p:cNvSpPr txBox="1"/>
          <p:nvPr/>
        </p:nvSpPr>
        <p:spPr>
          <a:xfrm>
            <a:off x="1366838" y="2407444"/>
            <a:ext cx="5713343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>
                <a:solidFill>
                  <a:prstClr val="black"/>
                </a:solidFill>
                <a:cs typeface="+mn-ea"/>
                <a:sym typeface="+mn-lt"/>
              </a:rPr>
              <a:t>B. 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稻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穗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2700" b="1">
                <a:solidFill>
                  <a:prstClr val="black"/>
                </a:solidFill>
                <a:cs typeface="+mn-ea"/>
                <a:sym typeface="+mn-lt"/>
              </a:rPr>
              <a:t>suì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）   闪闪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烁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烁（</a:t>
            </a:r>
            <a:r>
              <a:rPr lang="en-US" altLang="zh-CN" sz="2700" b="1">
                <a:solidFill>
                  <a:prstClr val="black"/>
                </a:solidFill>
                <a:cs typeface="+mn-ea"/>
                <a:sym typeface="+mn-lt"/>
              </a:rPr>
              <a:t>shuò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）</a:t>
            </a:r>
            <a:endParaRPr lang="zh-CN" altLang="en-US" sz="27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1366838" y="1864519"/>
            <a:ext cx="5272116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>
                <a:solidFill>
                  <a:prstClr val="black"/>
                </a:solidFill>
                <a:cs typeface="+mn-ea"/>
                <a:sym typeface="+mn-lt"/>
              </a:rPr>
              <a:t>A. 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风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俗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2700" b="1">
                <a:solidFill>
                  <a:prstClr val="black"/>
                </a:solidFill>
                <a:cs typeface="+mn-ea"/>
                <a:sym typeface="+mn-lt"/>
              </a:rPr>
              <a:t>sú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）   鹅</a:t>
            </a: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卵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石（</a:t>
            </a:r>
            <a:r>
              <a:rPr lang="en-US" altLang="zh-CN" sz="2700" b="1">
                <a:solidFill>
                  <a:prstClr val="black"/>
                </a:solidFill>
                <a:cs typeface="+mn-ea"/>
                <a:sym typeface="+mn-lt"/>
              </a:rPr>
              <a:t>nuǎn</a:t>
            </a: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）</a:t>
            </a:r>
            <a:endParaRPr lang="zh-CN" altLang="en-US" sz="27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1511" y="2992518"/>
            <a:ext cx="5930504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>
                <a:solidFill>
                  <a:prstClr val="black"/>
                </a:solidFill>
                <a:cs typeface="+mn-ea"/>
                <a:sym typeface="+mn-lt"/>
              </a:rPr>
              <a:t>二、比一比，再组词。</a:t>
            </a:r>
          </a:p>
        </p:txBody>
      </p:sp>
      <p:sp>
        <p:nvSpPr>
          <p:cNvPr id="7" name="文本框 28"/>
          <p:cNvSpPr txBox="1"/>
          <p:nvPr/>
        </p:nvSpPr>
        <p:spPr>
          <a:xfrm>
            <a:off x="1346359" y="3510439"/>
            <a:ext cx="728663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淘</a:t>
            </a:r>
          </a:p>
        </p:txBody>
      </p:sp>
      <p:sp>
        <p:nvSpPr>
          <p:cNvPr id="8" name="文本框 29"/>
          <p:cNvSpPr txBox="1"/>
          <p:nvPr/>
        </p:nvSpPr>
        <p:spPr>
          <a:xfrm>
            <a:off x="1704738" y="3510439"/>
            <a:ext cx="1553765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9" name="文本框 30"/>
          <p:cNvSpPr txBox="1"/>
          <p:nvPr/>
        </p:nvSpPr>
        <p:spPr>
          <a:xfrm>
            <a:off x="1369219" y="4088606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萄</a:t>
            </a:r>
          </a:p>
        </p:txBody>
      </p:sp>
      <p:sp>
        <p:nvSpPr>
          <p:cNvPr id="10" name="文本框 31"/>
          <p:cNvSpPr txBox="1"/>
          <p:nvPr/>
        </p:nvSpPr>
        <p:spPr>
          <a:xfrm>
            <a:off x="1727598" y="4096226"/>
            <a:ext cx="1553765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96215" y="3509249"/>
            <a:ext cx="934640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淘气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096692" y="4102894"/>
            <a:ext cx="934640" cy="484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葡萄</a:t>
            </a:r>
          </a:p>
        </p:txBody>
      </p:sp>
      <p:sp>
        <p:nvSpPr>
          <p:cNvPr id="13" name="文本框 6"/>
          <p:cNvSpPr txBox="1"/>
          <p:nvPr/>
        </p:nvSpPr>
        <p:spPr>
          <a:xfrm>
            <a:off x="3468052" y="3517583"/>
            <a:ext cx="728663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填</a:t>
            </a:r>
          </a:p>
        </p:txBody>
      </p:sp>
      <p:sp>
        <p:nvSpPr>
          <p:cNvPr id="14" name="文本框 7"/>
          <p:cNvSpPr txBox="1"/>
          <p:nvPr/>
        </p:nvSpPr>
        <p:spPr>
          <a:xfrm>
            <a:off x="3826432" y="3517583"/>
            <a:ext cx="1553765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3468052" y="4103370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镇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3826432" y="4103370"/>
            <a:ext cx="1553765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217909" y="3516393"/>
            <a:ext cx="934640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填空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195525" y="4117658"/>
            <a:ext cx="934640" cy="484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小镇</a:t>
            </a:r>
          </a:p>
        </p:txBody>
      </p:sp>
      <p:sp>
        <p:nvSpPr>
          <p:cNvPr id="19" name="文本框 12"/>
          <p:cNvSpPr txBox="1"/>
          <p:nvPr/>
        </p:nvSpPr>
        <p:spPr>
          <a:xfrm>
            <a:off x="5689759" y="3517583"/>
            <a:ext cx="728663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稼</a:t>
            </a:r>
          </a:p>
        </p:txBody>
      </p:sp>
      <p:sp>
        <p:nvSpPr>
          <p:cNvPr id="20" name="文本框 13"/>
          <p:cNvSpPr txBox="1"/>
          <p:nvPr/>
        </p:nvSpPr>
        <p:spPr>
          <a:xfrm>
            <a:off x="6048138" y="3517583"/>
            <a:ext cx="1553765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21" name="文本框 14"/>
          <p:cNvSpPr txBox="1"/>
          <p:nvPr/>
        </p:nvSpPr>
        <p:spPr>
          <a:xfrm>
            <a:off x="5689759" y="4103370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嫁</a:t>
            </a:r>
          </a:p>
        </p:txBody>
      </p:sp>
      <p:sp>
        <p:nvSpPr>
          <p:cNvPr id="22" name="文本框 15"/>
          <p:cNvSpPr txBox="1"/>
          <p:nvPr/>
        </p:nvSpPr>
        <p:spPr>
          <a:xfrm>
            <a:off x="6048138" y="4103370"/>
            <a:ext cx="1553765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17232" y="3516393"/>
            <a:ext cx="934640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庄稼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417232" y="4117658"/>
            <a:ext cx="934640" cy="484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嫁娶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186068" y="1238932"/>
            <a:ext cx="426720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dirty="0">
                <a:solidFill>
                  <a:srgbClr val="FF0000"/>
                </a:solidFill>
                <a:cs typeface="+mn-ea"/>
                <a:sym typeface="+mn-lt"/>
              </a:rPr>
              <a:t>B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8" grpId="0"/>
      <p:bldP spid="18" grpId="1"/>
      <p:bldP spid="23" grpId="0"/>
      <p:bldP spid="23" grpId="1"/>
      <p:bldP spid="24" grpId="0"/>
      <p:bldP spid="24" grpId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文本框 99"/>
          <p:cNvSpPr txBox="1"/>
          <p:nvPr/>
        </p:nvSpPr>
        <p:spPr>
          <a:xfrm>
            <a:off x="505867" y="1007440"/>
            <a:ext cx="6058219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spc="150" noProof="1">
                <a:solidFill>
                  <a:srgbClr val="365B7E"/>
                </a:solidFill>
                <a:cs typeface="+mn-ea"/>
                <a:sym typeface="+mn-lt"/>
              </a:rPr>
              <a:t>    </a:t>
            </a:r>
            <a:r>
              <a:rPr lang="zh-CN" altLang="en-US" sz="2400" b="1" spc="150" noProof="1">
                <a:solidFill>
                  <a:srgbClr val="365B7E"/>
                </a:solidFill>
                <a:cs typeface="+mn-ea"/>
                <a:sym typeface="+mn-lt"/>
              </a:rPr>
              <a:t>请同学们自由读课文，边读边标记出自己不明白的地方。并想想：你觉得课文哪些地方最美？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029" y="1849211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sp>
        <p:nvSpPr>
          <p:cNvPr id="3" name="文本框 1"/>
          <p:cNvSpPr txBox="1"/>
          <p:nvPr/>
        </p:nvSpPr>
        <p:spPr>
          <a:xfrm>
            <a:off x="714376" y="1027510"/>
            <a:ext cx="7861697" cy="13988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400" b="1">
                <a:solidFill>
                  <a:prstClr val="black"/>
                </a:solidFill>
                <a:cs typeface="+mn-ea"/>
                <a:sym typeface="+mn-lt"/>
              </a:rPr>
              <a:t>是在洱海里淘洗过吗？月盘是那样明亮，月光是那样柔和。照亮了高高的点苍山，照亮了村头的大青树，也照亮了，照亮了村间的大道和小路</a:t>
            </a:r>
            <a:r>
              <a:rPr lang="en-US" altLang="zh-CN" sz="2400" b="1">
                <a:solidFill>
                  <a:prstClr val="black"/>
                </a:solidFill>
                <a:cs typeface="+mn-ea"/>
                <a:sym typeface="+mn-lt"/>
              </a:rPr>
              <a:t>……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658836" y="1944801"/>
            <a:ext cx="55768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91767" y="2394230"/>
            <a:ext cx="54348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标注 4"/>
          <p:cNvSpPr/>
          <p:nvPr/>
        </p:nvSpPr>
        <p:spPr>
          <a:xfrm>
            <a:off x="4774406" y="3086100"/>
            <a:ext cx="3923110" cy="1531144"/>
          </a:xfrm>
          <a:prstGeom prst="wedgeRectCallout">
            <a:avLst>
              <a:gd name="adj1" fmla="val -38935"/>
              <a:gd name="adj2" fmla="val -728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42273" y="3139679"/>
            <a:ext cx="3740944" cy="12326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150" noProof="1">
                <a:solidFill>
                  <a:srgbClr val="001CFD"/>
                </a:solidFill>
                <a:cs typeface="+mn-ea"/>
                <a:sym typeface="+mn-lt"/>
              </a:rPr>
              <a:t>作者运用排比的修辞方法，勾勒出月光下的各色景物，营造出安静、祥和的意境。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64607" y="3652996"/>
            <a:ext cx="4107394" cy="7054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spc="150" noProof="1">
                <a:solidFill>
                  <a:srgbClr val="365B7E"/>
                </a:solidFill>
                <a:cs typeface="+mn-ea"/>
                <a:sym typeface="+mn-lt"/>
              </a:rPr>
              <a:t>使描写更加细腻，生动形象，同时增强韵律感，使语言更加有气势。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25806" y="2977870"/>
            <a:ext cx="1143458" cy="554116"/>
            <a:chOff x="1255" y="5648"/>
            <a:chExt cx="2400" cy="1165"/>
          </a:xfrm>
        </p:grpSpPr>
        <p:sp>
          <p:nvSpPr>
            <p:cNvPr id="10" name="矩形 9"/>
            <p:cNvSpPr/>
            <p:nvPr/>
          </p:nvSpPr>
          <p:spPr>
            <a:xfrm>
              <a:off x="1255" y="5648"/>
              <a:ext cx="2400" cy="116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8"/>
            <p:cNvSpPr txBox="1"/>
            <p:nvPr/>
          </p:nvSpPr>
          <p:spPr>
            <a:xfrm>
              <a:off x="1306" y="5716"/>
              <a:ext cx="2326" cy="97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排比：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3vnydh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1022</Words>
  <Application>Microsoft Office PowerPoint</Application>
  <PresentationFormat>全屏显示(16:9)</PresentationFormat>
  <Paragraphs>148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2020-10-20T08:27:46Z</dcterms:created>
  <dcterms:modified xsi:type="dcterms:W3CDTF">2021-08-29T11:50:57Z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