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5" r:id="rId2"/>
  </p:sldMasterIdLst>
  <p:notesMasterIdLst>
    <p:notesMasterId r:id="rId25"/>
  </p:notesMasterIdLst>
  <p:sldIdLst>
    <p:sldId id="256" r:id="rId3"/>
    <p:sldId id="309" r:id="rId4"/>
    <p:sldId id="300" r:id="rId5"/>
    <p:sldId id="310" r:id="rId6"/>
    <p:sldId id="298" r:id="rId7"/>
    <p:sldId id="308" r:id="rId8"/>
    <p:sldId id="270" r:id="rId9"/>
    <p:sldId id="312" r:id="rId10"/>
    <p:sldId id="314" r:id="rId11"/>
    <p:sldId id="315" r:id="rId12"/>
    <p:sldId id="316" r:id="rId13"/>
    <p:sldId id="317" r:id="rId14"/>
    <p:sldId id="318" r:id="rId15"/>
    <p:sldId id="299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A1C450"/>
    <a:srgbClr val="E31919"/>
    <a:srgbClr val="92D050"/>
    <a:srgbClr val="E04236"/>
    <a:srgbClr val="EDAE11"/>
    <a:srgbClr val="FF33CC"/>
    <a:srgbClr val="D60093"/>
    <a:srgbClr val="EA6C16"/>
    <a:srgbClr val="4DE3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2CB87-F10C-4328-9CC3-60BB9E3280B6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EF1A5-6E22-4DCF-AC8F-0F8FA39B2B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7643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EF1A5-6E22-4DCF-AC8F-0F8FA39B2B3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318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3505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40790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281380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76371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9098359" y="6394180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49261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0986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44665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77432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3057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70959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33677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49649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48770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91414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02443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52072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4963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63096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3532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9098359" y="6394180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8287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48306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13578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9470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5900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6864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8728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9665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1560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545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7222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84739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50617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1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  <p:sldLayoutId id="2147483700" r:id="rId28"/>
    <p:sldLayoutId id="2147483701" r:id="rId29"/>
    <p:sldLayoutId id="2147483702" r:id="rId30"/>
    <p:sldLayoutId id="2147483703" r:id="rId31"/>
    <p:sldLayoutId id="2147483704" r:id="rId32"/>
    <p:sldLayoutId id="2147483705" r:id="rId33"/>
    <p:sldLayoutId id="2147483706" r:id="rId34"/>
    <p:sldLayoutId id="2147483707" r:id="rId35"/>
    <p:sldLayoutId id="2147483708" r:id="rId36"/>
    <p:sldLayoutId id="2147483709" r:id="rId37"/>
    <p:sldLayoutId id="2147483710" r:id="rId38"/>
    <p:sldLayoutId id="2147483711" r:id="rId39"/>
    <p:sldLayoutId id="2147483712" r:id="rId40"/>
    <p:sldLayoutId id="2147483713" r:id="rId41"/>
    <p:sldLayoutId id="2147483714" r:id="rId4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63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0" y="2025137"/>
            <a:ext cx="9144000" cy="974725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2.</a:t>
            </a:r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走月亮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5253037" y="3760361"/>
            <a:ext cx="1685925" cy="392112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/>
          <a:p>
            <a:pPr marL="0" indent="0" algn="ctr">
              <a:buNone/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第</a:t>
            </a:r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1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课时</a:t>
            </a:r>
          </a:p>
        </p:txBody>
      </p:sp>
      <p:sp>
        <p:nvSpPr>
          <p:cNvPr id="5" name="矩形 4"/>
          <p:cNvSpPr/>
          <p:nvPr/>
        </p:nvSpPr>
        <p:spPr>
          <a:xfrm>
            <a:off x="1524000" y="5697196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4"/>
          <p:cNvSpPr txBox="1"/>
          <p:nvPr/>
        </p:nvSpPr>
        <p:spPr>
          <a:xfrm>
            <a:off x="4153580" y="2293226"/>
            <a:ext cx="456367" cy="992579"/>
          </a:xfrm>
          <a:prstGeom prst="rect">
            <a:avLst/>
          </a:prstGeom>
          <a:noFill/>
          <a:ln w="9525">
            <a:noFill/>
          </a:ln>
        </p:spPr>
        <p:txBody>
          <a:bodyPr lIns="68578" tIns="34290" rIns="68578" bIns="34290">
            <a:spAutoFit/>
          </a:bodyPr>
          <a:lstStyle/>
          <a:p>
            <a:pPr eaLnBrk="1" hangingPunct="1"/>
            <a:r>
              <a:rPr lang="zh-CN" altLang="en-US" sz="60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鹅</a:t>
            </a:r>
            <a:endParaRPr lang="en-US" altLang="zh-CN" sz="6000" b="1" dirty="0" err="1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64"/>
          <p:cNvSpPr txBox="1"/>
          <p:nvPr/>
        </p:nvSpPr>
        <p:spPr>
          <a:xfrm>
            <a:off x="5142121" y="2306874"/>
            <a:ext cx="728336" cy="992579"/>
          </a:xfrm>
          <a:prstGeom prst="rect">
            <a:avLst/>
          </a:prstGeom>
          <a:noFill/>
          <a:ln w="9525">
            <a:noFill/>
          </a:ln>
        </p:spPr>
        <p:txBody>
          <a:bodyPr wrap="square" lIns="68578" tIns="34290" rIns="68578" bIns="34290">
            <a:spAutoFit/>
          </a:bodyPr>
          <a:lstStyle/>
          <a:p>
            <a:pPr eaLnBrk="1" hangingPunct="1"/>
            <a:r>
              <a:rPr lang="zh-CN" altLang="en-US" sz="60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卵</a:t>
            </a:r>
          </a:p>
        </p:txBody>
      </p:sp>
      <p:sp>
        <p:nvSpPr>
          <p:cNvPr id="7" name="文本框 64"/>
          <p:cNvSpPr txBox="1"/>
          <p:nvPr/>
        </p:nvSpPr>
        <p:spPr>
          <a:xfrm>
            <a:off x="6150657" y="2306874"/>
            <a:ext cx="708395" cy="992579"/>
          </a:xfrm>
          <a:prstGeom prst="rect">
            <a:avLst/>
          </a:prstGeom>
          <a:noFill/>
          <a:ln w="9525">
            <a:noFill/>
          </a:ln>
        </p:spPr>
        <p:txBody>
          <a:bodyPr wrap="square" lIns="68578" tIns="34290" rIns="68578" bIns="34290">
            <a:spAutoFit/>
          </a:bodyPr>
          <a:lstStyle/>
          <a:p>
            <a:pPr eaLnBrk="1" hangingPunct="1"/>
            <a:r>
              <a:rPr lang="zh-CN" altLang="en-US" sz="60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哦</a:t>
            </a:r>
          </a:p>
        </p:txBody>
      </p:sp>
      <p:sp>
        <p:nvSpPr>
          <p:cNvPr id="8" name="文本框 64"/>
          <p:cNvSpPr txBox="1"/>
          <p:nvPr/>
        </p:nvSpPr>
        <p:spPr>
          <a:xfrm>
            <a:off x="7179522" y="2306874"/>
            <a:ext cx="708395" cy="992579"/>
          </a:xfrm>
          <a:prstGeom prst="rect">
            <a:avLst/>
          </a:prstGeom>
          <a:noFill/>
          <a:ln w="9525">
            <a:noFill/>
          </a:ln>
        </p:spPr>
        <p:txBody>
          <a:bodyPr wrap="square" lIns="68578" tIns="34290" rIns="68578" bIns="34290">
            <a:spAutoFit/>
          </a:bodyPr>
          <a:lstStyle/>
          <a:p>
            <a:pPr eaLnBrk="1" hangingPunct="1"/>
            <a:r>
              <a:rPr lang="zh-CN" altLang="en-US" sz="60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填</a:t>
            </a:r>
          </a:p>
        </p:txBody>
      </p:sp>
      <p:sp>
        <p:nvSpPr>
          <p:cNvPr id="9" name="文本框 64"/>
          <p:cNvSpPr txBox="1"/>
          <p:nvPr/>
        </p:nvSpPr>
        <p:spPr>
          <a:xfrm>
            <a:off x="8276236" y="2313294"/>
            <a:ext cx="625994" cy="992579"/>
          </a:xfrm>
          <a:prstGeom prst="rect">
            <a:avLst/>
          </a:prstGeom>
          <a:noFill/>
          <a:ln w="9525">
            <a:noFill/>
          </a:ln>
        </p:spPr>
        <p:txBody>
          <a:bodyPr wrap="square" lIns="68578" tIns="34290" rIns="68578" bIns="34290">
            <a:spAutoFit/>
          </a:bodyPr>
          <a:lstStyle/>
          <a:p>
            <a:pPr eaLnBrk="1" hangingPunct="1"/>
            <a:r>
              <a:rPr lang="zh-CN" altLang="en-US" sz="60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稼</a:t>
            </a:r>
          </a:p>
        </p:txBody>
      </p:sp>
      <p:sp>
        <p:nvSpPr>
          <p:cNvPr id="10" name="文本框 64"/>
          <p:cNvSpPr txBox="1"/>
          <p:nvPr/>
        </p:nvSpPr>
        <p:spPr>
          <a:xfrm>
            <a:off x="5748937" y="4236574"/>
            <a:ext cx="456367" cy="992579"/>
          </a:xfrm>
          <a:prstGeom prst="rect">
            <a:avLst/>
          </a:prstGeom>
          <a:noFill/>
          <a:ln w="9525">
            <a:noFill/>
          </a:ln>
        </p:spPr>
        <p:txBody>
          <a:bodyPr lIns="68578" tIns="34290" rIns="68578" bIns="34290">
            <a:spAutoFit/>
          </a:bodyPr>
          <a:lstStyle/>
          <a:p>
            <a:pPr eaLnBrk="1" hangingPunct="1"/>
            <a:r>
              <a:rPr lang="zh-CN" altLang="en-US" sz="60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葡</a:t>
            </a:r>
          </a:p>
        </p:txBody>
      </p:sp>
      <p:sp>
        <p:nvSpPr>
          <p:cNvPr id="11" name="文本框 64"/>
          <p:cNvSpPr txBox="1"/>
          <p:nvPr/>
        </p:nvSpPr>
        <p:spPr>
          <a:xfrm>
            <a:off x="7831299" y="4222927"/>
            <a:ext cx="585844" cy="992579"/>
          </a:xfrm>
          <a:prstGeom prst="rect">
            <a:avLst/>
          </a:prstGeom>
          <a:noFill/>
          <a:ln w="9525">
            <a:noFill/>
          </a:ln>
        </p:spPr>
        <p:txBody>
          <a:bodyPr wrap="square" lIns="68578" tIns="34290" rIns="68578" bIns="34290">
            <a:spAutoFit/>
          </a:bodyPr>
          <a:lstStyle/>
          <a:p>
            <a:pPr eaLnBrk="1" hangingPunct="1"/>
            <a:r>
              <a:rPr lang="zh-CN" altLang="en-US" sz="60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庄</a:t>
            </a:r>
          </a:p>
        </p:txBody>
      </p:sp>
      <p:grpSp>
        <p:nvGrpSpPr>
          <p:cNvPr id="12" name="组合 7"/>
          <p:cNvGrpSpPr/>
          <p:nvPr/>
        </p:nvGrpSpPr>
        <p:grpSpPr>
          <a:xfrm>
            <a:off x="8222661" y="2313292"/>
            <a:ext cx="750099" cy="1000132"/>
            <a:chOff x="2437" y="2032"/>
            <a:chExt cx="1244" cy="1264"/>
          </a:xfrm>
        </p:grpSpPr>
        <p:sp>
          <p:nvSpPr>
            <p:cNvPr id="1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6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6" name="组合 7"/>
          <p:cNvGrpSpPr/>
          <p:nvPr/>
        </p:nvGrpSpPr>
        <p:grpSpPr>
          <a:xfrm>
            <a:off x="5695359" y="4236571"/>
            <a:ext cx="750099" cy="1000132"/>
            <a:chOff x="2437" y="2032"/>
            <a:chExt cx="1244" cy="1264"/>
          </a:xfrm>
        </p:grpSpPr>
        <p:sp>
          <p:nvSpPr>
            <p:cNvPr id="1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20" name="组合 7"/>
          <p:cNvGrpSpPr/>
          <p:nvPr/>
        </p:nvGrpSpPr>
        <p:grpSpPr>
          <a:xfrm>
            <a:off x="7777722" y="4222925"/>
            <a:ext cx="750099" cy="1000132"/>
            <a:chOff x="2437" y="2032"/>
            <a:chExt cx="1244" cy="1264"/>
          </a:xfrm>
        </p:grpSpPr>
        <p:sp>
          <p:nvSpPr>
            <p:cNvPr id="21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2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3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24" name="组合 7"/>
          <p:cNvGrpSpPr/>
          <p:nvPr/>
        </p:nvGrpSpPr>
        <p:grpSpPr>
          <a:xfrm>
            <a:off x="7191396" y="2301336"/>
            <a:ext cx="750099" cy="1000132"/>
            <a:chOff x="2437" y="2032"/>
            <a:chExt cx="1244" cy="1264"/>
          </a:xfrm>
        </p:grpSpPr>
        <p:sp>
          <p:nvSpPr>
            <p:cNvPr id="25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6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6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7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28" name="组合 7"/>
          <p:cNvGrpSpPr/>
          <p:nvPr/>
        </p:nvGrpSpPr>
        <p:grpSpPr>
          <a:xfrm>
            <a:off x="6140757" y="2301336"/>
            <a:ext cx="750099" cy="1000132"/>
            <a:chOff x="2437" y="2032"/>
            <a:chExt cx="1244" cy="1264"/>
          </a:xfrm>
        </p:grpSpPr>
        <p:sp>
          <p:nvSpPr>
            <p:cNvPr id="29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6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0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31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32" name="组合 7"/>
          <p:cNvGrpSpPr/>
          <p:nvPr/>
        </p:nvGrpSpPr>
        <p:grpSpPr>
          <a:xfrm>
            <a:off x="5141500" y="2301336"/>
            <a:ext cx="750098" cy="998440"/>
            <a:chOff x="2437" y="2032"/>
            <a:chExt cx="1244" cy="1264"/>
          </a:xfrm>
        </p:grpSpPr>
        <p:sp>
          <p:nvSpPr>
            <p:cNvPr id="3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6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3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36" name="组合 35"/>
          <p:cNvGrpSpPr/>
          <p:nvPr/>
        </p:nvGrpSpPr>
        <p:grpSpPr>
          <a:xfrm>
            <a:off x="4131807" y="2292480"/>
            <a:ext cx="750099" cy="1000132"/>
            <a:chOff x="2437" y="2032"/>
            <a:chExt cx="1244" cy="1264"/>
          </a:xfrm>
        </p:grpSpPr>
        <p:sp>
          <p:nvSpPr>
            <p:cNvPr id="3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6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3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40" name="组合 7"/>
          <p:cNvGrpSpPr/>
          <p:nvPr/>
        </p:nvGrpSpPr>
        <p:grpSpPr>
          <a:xfrm>
            <a:off x="4636425" y="4209275"/>
            <a:ext cx="750099" cy="1000132"/>
            <a:chOff x="2437" y="2032"/>
            <a:chExt cx="1244" cy="1264"/>
          </a:xfrm>
        </p:grpSpPr>
        <p:sp>
          <p:nvSpPr>
            <p:cNvPr id="41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2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43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44" name="文本框 64"/>
          <p:cNvSpPr txBox="1"/>
          <p:nvPr/>
        </p:nvSpPr>
        <p:spPr>
          <a:xfrm>
            <a:off x="4690003" y="4209278"/>
            <a:ext cx="456367" cy="992579"/>
          </a:xfrm>
          <a:prstGeom prst="rect">
            <a:avLst/>
          </a:prstGeom>
          <a:noFill/>
          <a:ln w="9525">
            <a:noFill/>
          </a:ln>
        </p:spPr>
        <p:txBody>
          <a:bodyPr lIns="68578" tIns="34290" rIns="68578" bIns="34290">
            <a:spAutoFit/>
          </a:bodyPr>
          <a:lstStyle/>
          <a:p>
            <a:pPr eaLnBrk="1" hangingPunct="1"/>
            <a:r>
              <a:rPr lang="zh-CN" altLang="en-US" sz="60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跃</a:t>
            </a:r>
            <a:endParaRPr lang="en-US" altLang="zh-CN" sz="6000" b="1" dirty="0" err="1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文本框 64"/>
          <p:cNvSpPr txBox="1"/>
          <p:nvPr/>
        </p:nvSpPr>
        <p:spPr>
          <a:xfrm>
            <a:off x="3115047" y="2286306"/>
            <a:ext cx="670679" cy="992579"/>
          </a:xfrm>
          <a:prstGeom prst="rect">
            <a:avLst/>
          </a:prstGeom>
          <a:noFill/>
          <a:ln w="9525">
            <a:noFill/>
          </a:ln>
        </p:spPr>
        <p:txBody>
          <a:bodyPr wrap="square" lIns="68578" tIns="34290" rIns="68578" bIns="34290">
            <a:spAutoFit/>
          </a:bodyPr>
          <a:lstStyle/>
          <a:p>
            <a:pPr eaLnBrk="1" hangingPunct="1"/>
            <a:r>
              <a:rPr lang="zh-CN" altLang="en-US" sz="60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牵</a:t>
            </a:r>
            <a:endParaRPr lang="en-US" altLang="zh-CN" sz="6000" b="1" dirty="0" err="1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文本框 64"/>
          <p:cNvSpPr txBox="1"/>
          <p:nvPr/>
        </p:nvSpPr>
        <p:spPr>
          <a:xfrm>
            <a:off x="3610596" y="4181983"/>
            <a:ext cx="456367" cy="992579"/>
          </a:xfrm>
          <a:prstGeom prst="rect">
            <a:avLst/>
          </a:prstGeom>
          <a:noFill/>
          <a:ln w="9525">
            <a:noFill/>
          </a:ln>
        </p:spPr>
        <p:txBody>
          <a:bodyPr lIns="68578" tIns="34290" rIns="68578" bIns="34290">
            <a:spAutoFit/>
          </a:bodyPr>
          <a:lstStyle/>
          <a:p>
            <a:pPr eaLnBrk="1" hangingPunct="1"/>
            <a:r>
              <a:rPr lang="zh-CN" altLang="en-US" sz="60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俗</a:t>
            </a:r>
            <a:endParaRPr lang="en-US" altLang="zh-CN" sz="6000" b="1" dirty="0" err="1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文本框 64"/>
          <p:cNvSpPr txBox="1"/>
          <p:nvPr/>
        </p:nvSpPr>
        <p:spPr>
          <a:xfrm>
            <a:off x="6815708" y="4222926"/>
            <a:ext cx="456367" cy="992579"/>
          </a:xfrm>
          <a:prstGeom prst="rect">
            <a:avLst/>
          </a:prstGeom>
          <a:noFill/>
          <a:ln w="9525">
            <a:noFill/>
          </a:ln>
        </p:spPr>
        <p:txBody>
          <a:bodyPr lIns="68578" tIns="34290" rIns="68578" bIns="34290">
            <a:spAutoFit/>
          </a:bodyPr>
          <a:lstStyle/>
          <a:p>
            <a:pPr eaLnBrk="1" hangingPunct="1"/>
            <a:r>
              <a:rPr lang="zh-CN" altLang="en-US" sz="60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萄</a:t>
            </a:r>
            <a:endParaRPr lang="en-US" altLang="zh-CN" sz="6000" b="1" dirty="0" err="1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8" name="组合 7"/>
          <p:cNvGrpSpPr/>
          <p:nvPr/>
        </p:nvGrpSpPr>
        <p:grpSpPr>
          <a:xfrm>
            <a:off x="6762129" y="4222923"/>
            <a:ext cx="750099" cy="1000132"/>
            <a:chOff x="2437" y="2032"/>
            <a:chExt cx="1244" cy="1264"/>
          </a:xfrm>
        </p:grpSpPr>
        <p:sp>
          <p:nvSpPr>
            <p:cNvPr id="49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0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51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52" name="组合 7"/>
          <p:cNvGrpSpPr/>
          <p:nvPr/>
        </p:nvGrpSpPr>
        <p:grpSpPr>
          <a:xfrm>
            <a:off x="3557018" y="4181981"/>
            <a:ext cx="750099" cy="1000132"/>
            <a:chOff x="2437" y="2032"/>
            <a:chExt cx="1244" cy="1264"/>
          </a:xfrm>
        </p:grpSpPr>
        <p:sp>
          <p:nvSpPr>
            <p:cNvPr id="5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6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5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56" name="组合 7"/>
          <p:cNvGrpSpPr/>
          <p:nvPr/>
        </p:nvGrpSpPr>
        <p:grpSpPr>
          <a:xfrm>
            <a:off x="3121013" y="2285560"/>
            <a:ext cx="750099" cy="1000132"/>
            <a:chOff x="2437" y="2032"/>
            <a:chExt cx="1244" cy="1264"/>
          </a:xfrm>
        </p:grpSpPr>
        <p:sp>
          <p:nvSpPr>
            <p:cNvPr id="5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sz="6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5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0" name="TextBox 253"/>
          <p:cNvSpPr txBox="1"/>
          <p:nvPr/>
        </p:nvSpPr>
        <p:spPr>
          <a:xfrm>
            <a:off x="3126724" y="1651936"/>
            <a:ext cx="986163" cy="70788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4000" b="1" dirty="0" err="1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qiān</a:t>
            </a:r>
            <a:endParaRPr lang="zh-CN" altLang="en-US" sz="4000" b="1" dirty="0"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61" name="TextBox 254"/>
          <p:cNvSpPr txBox="1"/>
          <p:nvPr/>
        </p:nvSpPr>
        <p:spPr>
          <a:xfrm>
            <a:off x="4330698" y="1711847"/>
            <a:ext cx="434730" cy="70788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4000" b="1" dirty="0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é</a:t>
            </a:r>
            <a:endParaRPr lang="zh-CN" altLang="en-US" sz="4000" b="1" dirty="0"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62" name="TextBox 255"/>
          <p:cNvSpPr txBox="1"/>
          <p:nvPr/>
        </p:nvSpPr>
        <p:spPr>
          <a:xfrm>
            <a:off x="5133355" y="1704878"/>
            <a:ext cx="910823" cy="70788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4000" b="1" dirty="0" err="1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luǎn</a:t>
            </a:r>
            <a:endParaRPr lang="zh-CN" altLang="en-US" sz="4000" b="1" dirty="0"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63" name="TextBox 256"/>
          <p:cNvSpPr txBox="1"/>
          <p:nvPr/>
        </p:nvSpPr>
        <p:spPr>
          <a:xfrm>
            <a:off x="6375456" y="1704878"/>
            <a:ext cx="535785" cy="70788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4000" b="1" dirty="0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ò</a:t>
            </a:r>
            <a:endParaRPr lang="zh-CN" altLang="en-US" sz="4000" b="1" dirty="0"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64" name="TextBox 257"/>
          <p:cNvSpPr txBox="1"/>
          <p:nvPr/>
        </p:nvSpPr>
        <p:spPr>
          <a:xfrm>
            <a:off x="7245986" y="1718164"/>
            <a:ext cx="936471" cy="70788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4000" b="1" dirty="0" err="1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tián</a:t>
            </a:r>
            <a:endParaRPr lang="zh-CN" altLang="en-US" sz="4000" b="1" dirty="0"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65" name="TextBox 258"/>
          <p:cNvSpPr txBox="1"/>
          <p:nvPr/>
        </p:nvSpPr>
        <p:spPr>
          <a:xfrm>
            <a:off x="8339114" y="1652586"/>
            <a:ext cx="684799" cy="70788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4000" b="1" dirty="0" err="1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jiā</a:t>
            </a:r>
            <a:endParaRPr lang="zh-CN" altLang="en-US" sz="4000" b="1" dirty="0"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66" name="TextBox 259"/>
          <p:cNvSpPr txBox="1"/>
          <p:nvPr/>
        </p:nvSpPr>
        <p:spPr>
          <a:xfrm>
            <a:off x="3677808" y="3554622"/>
            <a:ext cx="535720" cy="70788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4000" b="1" dirty="0" err="1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sú</a:t>
            </a:r>
            <a:endParaRPr lang="zh-CN" altLang="en-US" sz="4000" b="1" dirty="0"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67" name="TextBox 260"/>
          <p:cNvSpPr txBox="1"/>
          <p:nvPr/>
        </p:nvSpPr>
        <p:spPr>
          <a:xfrm>
            <a:off x="4743014" y="3554622"/>
            <a:ext cx="861129" cy="70788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4000" b="1" dirty="0" err="1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yuè</a:t>
            </a:r>
            <a:endParaRPr lang="zh-CN" altLang="en-US" sz="4000" b="1" dirty="0"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68" name="TextBox 261"/>
          <p:cNvSpPr txBox="1"/>
          <p:nvPr/>
        </p:nvSpPr>
        <p:spPr>
          <a:xfrm>
            <a:off x="5847056" y="3549601"/>
            <a:ext cx="611061" cy="70788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4000" b="1" dirty="0" err="1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pú</a:t>
            </a:r>
            <a:endParaRPr lang="zh-CN" altLang="en-US" sz="4000" b="1" dirty="0"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69" name="TextBox 262"/>
          <p:cNvSpPr txBox="1"/>
          <p:nvPr/>
        </p:nvSpPr>
        <p:spPr>
          <a:xfrm>
            <a:off x="6879052" y="3554622"/>
            <a:ext cx="861129" cy="70788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4000" b="1" dirty="0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táo</a:t>
            </a:r>
            <a:endParaRPr lang="zh-CN" altLang="en-US" sz="4000" b="1" dirty="0"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70" name="TextBox 263"/>
          <p:cNvSpPr txBox="1"/>
          <p:nvPr/>
        </p:nvSpPr>
        <p:spPr>
          <a:xfrm>
            <a:off x="7641721" y="3552454"/>
            <a:ext cx="1438210" cy="70788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4000" b="1" dirty="0" err="1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zhuāng</a:t>
            </a:r>
            <a:endParaRPr lang="zh-CN" altLang="en-US" sz="4000" b="1" dirty="0"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5203621" y="891833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我会认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44" grpId="0"/>
      <p:bldP spid="45" grpId="0"/>
      <p:bldP spid="46" grpId="0"/>
      <p:bldP spid="47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/>
          <p:nvPr/>
        </p:nvSpPr>
        <p:spPr>
          <a:xfrm>
            <a:off x="2816810" y="5115974"/>
            <a:ext cx="7008442" cy="120032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6" tIns="45718" rIns="91436" bIns="45718" rtlCol="0">
            <a:spAutoFit/>
          </a:bodyPr>
          <a:lstStyle/>
          <a:p>
            <a:r>
              <a:rPr lang="zh-CN" altLang="en-US" sz="36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海滩上铺满了五颜六色的鹅</a:t>
            </a:r>
            <a:r>
              <a:rPr lang="zh-CN" altLang="en-US" sz="36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卵</a:t>
            </a:r>
            <a:r>
              <a:rPr lang="zh-CN" altLang="en-US" sz="36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石，非常漂亮。</a:t>
            </a:r>
          </a:p>
        </p:txBody>
      </p:sp>
      <p:grpSp>
        <p:nvGrpSpPr>
          <p:cNvPr id="6" name="组合 1"/>
          <p:cNvGrpSpPr/>
          <p:nvPr/>
        </p:nvGrpSpPr>
        <p:grpSpPr>
          <a:xfrm>
            <a:off x="2677434" y="2498817"/>
            <a:ext cx="1178727" cy="1643075"/>
            <a:chOff x="2437" y="2032"/>
            <a:chExt cx="1244" cy="1264"/>
          </a:xfrm>
        </p:grpSpPr>
        <p:sp>
          <p:nvSpPr>
            <p:cNvPr id="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10" name="TextBox 20"/>
          <p:cNvSpPr txBox="1"/>
          <p:nvPr/>
        </p:nvSpPr>
        <p:spPr>
          <a:xfrm>
            <a:off x="2731013" y="2498815"/>
            <a:ext cx="1415772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9600" dirty="0">
                <a:latin typeface="楷体" panose="02010609060101010101" pitchFamily="49" charset="-122"/>
                <a:ea typeface="楷体" panose="02010609060101010101" pitchFamily="49" charset="-122"/>
              </a:rPr>
              <a:t>卵</a:t>
            </a:r>
          </a:p>
        </p:txBody>
      </p:sp>
      <p:sp>
        <p:nvSpPr>
          <p:cNvPr id="11" name="线形标注 2 10"/>
          <p:cNvSpPr/>
          <p:nvPr/>
        </p:nvSpPr>
        <p:spPr>
          <a:xfrm>
            <a:off x="4395467" y="2008349"/>
            <a:ext cx="2103306" cy="642943"/>
          </a:xfrm>
          <a:prstGeom prst="borderCallout2">
            <a:avLst>
              <a:gd name="adj1" fmla="val 48379"/>
              <a:gd name="adj2" fmla="val 83"/>
              <a:gd name="adj3" fmla="val 46898"/>
              <a:gd name="adj4" fmla="val -16977"/>
              <a:gd name="adj5" fmla="val 144367"/>
              <a:gd name="adj6" fmla="val -32732"/>
            </a:avLst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8" tIns="34290" rIns="68578" bIns="34290" rtlCol="0" anchor="ctr"/>
          <a:lstStyle/>
          <a:p>
            <a:pPr algn="ctr"/>
            <a:r>
              <a:rPr lang="zh-CN" altLang="en-US" sz="3200" b="1" dirty="0">
                <a:solidFill>
                  <a:srgbClr val="E319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不要漏掉点</a:t>
            </a:r>
          </a:p>
        </p:txBody>
      </p:sp>
      <p:sp>
        <p:nvSpPr>
          <p:cNvPr id="12" name="矩形 11"/>
          <p:cNvSpPr/>
          <p:nvPr/>
        </p:nvSpPr>
        <p:spPr>
          <a:xfrm>
            <a:off x="3266797" y="2927444"/>
            <a:ext cx="375050" cy="571504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8" tIns="34290" rIns="68578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26"/>
          <p:cNvSpPr txBox="1"/>
          <p:nvPr/>
        </p:nvSpPr>
        <p:spPr>
          <a:xfrm>
            <a:off x="2838170" y="1855873"/>
            <a:ext cx="910823" cy="70788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4000" dirty="0" err="1">
                <a:solidFill>
                  <a:srgbClr val="E31919"/>
                </a:solidFill>
                <a:latin typeface="Pinyin Adjust" panose="02000500000000000000" pitchFamily="2" charset="0"/>
                <a:cs typeface="汉语拼音" panose="000B0604020202020204" pitchFamily="34" charset="0"/>
              </a:rPr>
              <a:t>luǎn</a:t>
            </a:r>
            <a:endParaRPr lang="zh-CN" altLang="en-US" sz="4000" dirty="0">
              <a:solidFill>
                <a:srgbClr val="E31919"/>
              </a:solidFill>
              <a:latin typeface="Pinyin Adjust" panose="02000500000000000000" pitchFamily="2" charset="0"/>
              <a:cs typeface="汉语拼音" panose="000B0604020202020204" pitchFamily="34" charset="0"/>
            </a:endParaRPr>
          </a:p>
        </p:txBody>
      </p:sp>
      <p:sp>
        <p:nvSpPr>
          <p:cNvPr id="14" name="TextBox 9"/>
          <p:cNvSpPr txBox="1"/>
          <p:nvPr/>
        </p:nvSpPr>
        <p:spPr>
          <a:xfrm>
            <a:off x="4601293" y="3789479"/>
            <a:ext cx="1242224" cy="120032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36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鹅卵石</a:t>
            </a:r>
          </a:p>
        </p:txBody>
      </p:sp>
      <p:pic>
        <p:nvPicPr>
          <p:cNvPr id="15" name="Picture 2" descr="C:\Documents and Settings\Administrator\桌面\t01fac574b7a8c1b7da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938749" y="1774213"/>
            <a:ext cx="3209330" cy="2797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11" grpId="0" animBg="1"/>
      <p:bldP spid="12" grpId="0" animBg="1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 txBox="1"/>
          <p:nvPr/>
        </p:nvSpPr>
        <p:spPr>
          <a:xfrm>
            <a:off x="2117679" y="5250708"/>
            <a:ext cx="8177600" cy="120032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6" tIns="45718" rIns="91436" bIns="45718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端午节吃粽子、赛龙舟，是中华民族古老的</a:t>
            </a:r>
            <a:r>
              <a:rPr lang="zh-CN" altLang="en-US" sz="36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风俗</a:t>
            </a:r>
            <a:r>
              <a:rPr lang="zh-CN" altLang="en-US" sz="36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习惯。</a:t>
            </a:r>
            <a:endParaRPr lang="zh-CN" altLang="zh-CN" sz="3600" b="1" dirty="0">
              <a:solidFill>
                <a:srgbClr val="A1C45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066421" y="3215901"/>
            <a:ext cx="1179674" cy="0"/>
          </a:xfrm>
          <a:prstGeom prst="line">
            <a:avLst/>
          </a:prstGeom>
          <a:ln w="12700" cap="flat" cmpd="sng"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</p:cxnSp>
      <p:cxnSp>
        <p:nvCxnSpPr>
          <p:cNvPr id="7" name="直接连接符 6"/>
          <p:cNvCxnSpPr/>
          <p:nvPr/>
        </p:nvCxnSpPr>
        <p:spPr>
          <a:xfrm>
            <a:off x="3656732" y="2445062"/>
            <a:ext cx="0" cy="1618377"/>
          </a:xfrm>
          <a:prstGeom prst="line">
            <a:avLst/>
          </a:prstGeom>
          <a:ln w="12700" cap="flat" cmpd="sng">
            <a:solidFill>
              <a:schemeClr val="bg1"/>
            </a:solidFill>
            <a:prstDash val="dash"/>
            <a:headEnd type="none" w="med" len="med"/>
            <a:tailEnd type="none" w="med" len="med"/>
          </a:ln>
        </p:spPr>
      </p:cxnSp>
      <p:sp>
        <p:nvSpPr>
          <p:cNvPr id="8" name="线形标注 2 7"/>
          <p:cNvSpPr/>
          <p:nvPr/>
        </p:nvSpPr>
        <p:spPr>
          <a:xfrm>
            <a:off x="4718242" y="1797017"/>
            <a:ext cx="2303876" cy="571504"/>
          </a:xfrm>
          <a:prstGeom prst="borderCallout2">
            <a:avLst>
              <a:gd name="adj1" fmla="val 47638"/>
              <a:gd name="adj2" fmla="val 903"/>
              <a:gd name="adj3" fmla="val 52452"/>
              <a:gd name="adj4" fmla="val -17210"/>
              <a:gd name="adj5" fmla="val 156307"/>
              <a:gd name="adj6" fmla="val -50743"/>
            </a:avLst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8" tIns="34290" rIns="68578" bIns="34290" rtlCol="0" anchor="ctr"/>
          <a:lstStyle/>
          <a:p>
            <a:pPr algn="ctr"/>
            <a:r>
              <a:rPr lang="zh-CN" altLang="en-US" sz="3200" b="1" dirty="0">
                <a:solidFill>
                  <a:srgbClr val="E319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不要写成彳</a:t>
            </a:r>
          </a:p>
        </p:txBody>
      </p:sp>
      <p:sp>
        <p:nvSpPr>
          <p:cNvPr id="9" name="TextBox 24"/>
          <p:cNvSpPr txBox="1"/>
          <p:nvPr/>
        </p:nvSpPr>
        <p:spPr>
          <a:xfrm>
            <a:off x="5259834" y="3847824"/>
            <a:ext cx="931702" cy="1177245"/>
          </a:xfrm>
          <a:prstGeom prst="rect">
            <a:avLst/>
          </a:prstGeom>
          <a:noFill/>
        </p:spPr>
        <p:txBody>
          <a:bodyPr wrap="square" lIns="68578" tIns="34290" rIns="68578" bIns="34290" rtlCol="0">
            <a:spAutoFit/>
          </a:bodyPr>
          <a:lstStyle/>
          <a:p>
            <a:pPr algn="just"/>
            <a:r>
              <a:rPr lang="zh-CN" altLang="en-US" sz="36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风俗</a:t>
            </a:r>
          </a:p>
        </p:txBody>
      </p:sp>
      <p:sp>
        <p:nvSpPr>
          <p:cNvPr id="10" name="矩形 9"/>
          <p:cNvSpPr/>
          <p:nvPr/>
        </p:nvSpPr>
        <p:spPr>
          <a:xfrm>
            <a:off x="3280737" y="2704815"/>
            <a:ext cx="267893" cy="1143008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8" tIns="34290" rIns="68578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27"/>
          <p:cNvSpPr txBox="1"/>
          <p:nvPr/>
        </p:nvSpPr>
        <p:spPr>
          <a:xfrm>
            <a:off x="3347734" y="1685181"/>
            <a:ext cx="535720" cy="707884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4000" dirty="0" err="1">
                <a:solidFill>
                  <a:srgbClr val="E31919"/>
                </a:solidFill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sú</a:t>
            </a:r>
            <a:endParaRPr lang="zh-CN" altLang="en-US" sz="4000" dirty="0">
              <a:solidFill>
                <a:srgbClr val="E31919"/>
              </a:solidFill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pic>
        <p:nvPicPr>
          <p:cNvPr id="12" name="Picture 2" descr="C:\Documents and Settings\Administrator\桌面\QJ67936886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6532" y="3084395"/>
            <a:ext cx="2333766" cy="197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ocuments and Settings\Administrator\桌面\QJ66003574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6534" y="1064528"/>
            <a:ext cx="2352929" cy="1942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3011642" y="2419063"/>
            <a:ext cx="1524129" cy="1688600"/>
            <a:chOff x="1983520" y="2419063"/>
            <a:chExt cx="2032172" cy="1688600"/>
          </a:xfrm>
        </p:grpSpPr>
        <p:sp>
          <p:nvSpPr>
            <p:cNvPr id="15" name="TextBox 19"/>
            <p:cNvSpPr txBox="1"/>
            <p:nvPr/>
          </p:nvSpPr>
          <p:spPr>
            <a:xfrm>
              <a:off x="2128001" y="2419063"/>
              <a:ext cx="1887691" cy="156965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9600" dirty="0">
                  <a:latin typeface="楷体" panose="02010609060101010101" pitchFamily="49" charset="-122"/>
                  <a:ea typeface="楷体" panose="02010609060101010101" pitchFamily="49" charset="-122"/>
                </a:rPr>
                <a:t>俗</a:t>
              </a: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983520" y="2463288"/>
              <a:ext cx="1572899" cy="1644375"/>
              <a:chOff x="2520549" y="3058374"/>
              <a:chExt cx="1572899" cy="1644375"/>
            </a:xfrm>
          </p:grpSpPr>
          <p:sp>
            <p:nvSpPr>
              <p:cNvPr id="17" name="矩形 1"/>
              <p:cNvSpPr/>
              <p:nvPr/>
            </p:nvSpPr>
            <p:spPr>
              <a:xfrm>
                <a:off x="2520549" y="3058374"/>
                <a:ext cx="1572899" cy="1618377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2520549" y="3855213"/>
                <a:ext cx="1572899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19" name="直接连接符 18"/>
              <p:cNvCxnSpPr/>
              <p:nvPr/>
            </p:nvCxnSpPr>
            <p:spPr>
              <a:xfrm>
                <a:off x="3307630" y="3084372"/>
                <a:ext cx="0" cy="1618377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/>
      <p:bldP spid="10" grpId="0" animBg="1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14412" y="3058376"/>
            <a:ext cx="1469346" cy="1644375"/>
            <a:chOff x="2520549" y="3058374"/>
            <a:chExt cx="1959128" cy="1644375"/>
          </a:xfrm>
        </p:grpSpPr>
        <p:sp>
          <p:nvSpPr>
            <p:cNvPr id="6" name="矩形 1"/>
            <p:cNvSpPr/>
            <p:nvPr/>
          </p:nvSpPr>
          <p:spPr>
            <a:xfrm>
              <a:off x="2520549" y="3058374"/>
              <a:ext cx="1572899" cy="1618377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520549" y="3855213"/>
              <a:ext cx="1572899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" name="直接连接符 7"/>
            <p:cNvCxnSpPr/>
            <p:nvPr/>
          </p:nvCxnSpPr>
          <p:spPr>
            <a:xfrm>
              <a:off x="3307630" y="3084372"/>
              <a:ext cx="0" cy="1618377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9" name="TextBox 25"/>
            <p:cNvSpPr txBox="1"/>
            <p:nvPr/>
          </p:nvSpPr>
          <p:spPr>
            <a:xfrm>
              <a:off x="2591986" y="3058374"/>
              <a:ext cx="1887691" cy="1569658"/>
            </a:xfrm>
            <a:prstGeom prst="rect">
              <a:avLst/>
            </a:prstGeom>
            <a:noFill/>
          </p:spPr>
          <p:txBody>
            <a:bodyPr wrap="none" lIns="91438" tIns="45719" rIns="91438" bIns="45719" rtlCol="0">
              <a:spAutoFit/>
            </a:bodyPr>
            <a:lstStyle/>
            <a:p>
              <a:r>
                <a:rPr lang="zh-CN" altLang="en-US" sz="9600" dirty="0">
                  <a:latin typeface="楷体" panose="02010609060101010101" pitchFamily="49" charset="-122"/>
                  <a:ea typeface="楷体" panose="02010609060101010101" pitchFamily="49" charset="-122"/>
                </a:rPr>
                <a:t>填</a:t>
              </a:r>
            </a:p>
          </p:txBody>
        </p:sp>
      </p:grpSp>
      <p:sp>
        <p:nvSpPr>
          <p:cNvPr id="10" name="线形标注 2 9"/>
          <p:cNvSpPr/>
          <p:nvPr/>
        </p:nvSpPr>
        <p:spPr>
          <a:xfrm>
            <a:off x="5664711" y="2486869"/>
            <a:ext cx="2625347" cy="571504"/>
          </a:xfrm>
          <a:prstGeom prst="borderCallout2">
            <a:avLst>
              <a:gd name="adj1" fmla="val 47638"/>
              <a:gd name="adj2" fmla="val -150"/>
              <a:gd name="adj3" fmla="val 47452"/>
              <a:gd name="adj4" fmla="val -17561"/>
              <a:gd name="adj5" fmla="val 213114"/>
              <a:gd name="adj6" fmla="val -52613"/>
            </a:avLst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8" tIns="34290" rIns="68578" bIns="34290" rtlCol="0" anchor="ctr"/>
          <a:lstStyle/>
          <a:p>
            <a:pPr algn="ctr"/>
            <a:r>
              <a:rPr lang="zh-CN" altLang="en-US" sz="3200" b="1" dirty="0">
                <a:solidFill>
                  <a:srgbClr val="E319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不要少写一“横”</a:t>
            </a:r>
          </a:p>
        </p:txBody>
      </p:sp>
      <p:sp>
        <p:nvSpPr>
          <p:cNvPr id="11" name="TextBox 32"/>
          <p:cNvSpPr txBox="1"/>
          <p:nvPr/>
        </p:nvSpPr>
        <p:spPr>
          <a:xfrm>
            <a:off x="6522603" y="4201383"/>
            <a:ext cx="2442840" cy="1054135"/>
          </a:xfrm>
          <a:prstGeom prst="rect">
            <a:avLst/>
          </a:prstGeom>
          <a:noFill/>
        </p:spPr>
        <p:txBody>
          <a:bodyPr wrap="square" lIns="68578" tIns="34290" rIns="68578" bIns="34290" rtlCol="0">
            <a:spAutoFit/>
          </a:bodyPr>
          <a:lstStyle/>
          <a:p>
            <a:r>
              <a:rPr lang="zh-CN" altLang="en-US" sz="32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填空 填充 填写</a:t>
            </a:r>
          </a:p>
        </p:txBody>
      </p:sp>
      <p:sp>
        <p:nvSpPr>
          <p:cNvPr id="12" name="矩形 11"/>
          <p:cNvSpPr/>
          <p:nvPr/>
        </p:nvSpPr>
        <p:spPr>
          <a:xfrm>
            <a:off x="3896619" y="3701316"/>
            <a:ext cx="375050" cy="50006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8" tIns="34290" rIns="68578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34"/>
          <p:cNvSpPr txBox="1"/>
          <p:nvPr/>
        </p:nvSpPr>
        <p:spPr>
          <a:xfrm>
            <a:off x="5396817" y="4201383"/>
            <a:ext cx="803678" cy="1054135"/>
          </a:xfrm>
          <a:prstGeom prst="rect">
            <a:avLst/>
          </a:prstGeom>
          <a:noFill/>
        </p:spPr>
        <p:txBody>
          <a:bodyPr wrap="square" lIns="68578" tIns="34290" rIns="68578" bIns="34290" rtlCol="0">
            <a:spAutoFit/>
          </a:bodyPr>
          <a:lstStyle/>
          <a:p>
            <a:pPr algn="just"/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组词：</a:t>
            </a:r>
          </a:p>
        </p:txBody>
      </p:sp>
      <p:sp>
        <p:nvSpPr>
          <p:cNvPr id="14" name="矩形 13"/>
          <p:cNvSpPr/>
          <p:nvPr/>
        </p:nvSpPr>
        <p:spPr>
          <a:xfrm>
            <a:off x="3687743" y="2210716"/>
            <a:ext cx="934867" cy="707884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sz="4000" dirty="0" err="1">
                <a:solidFill>
                  <a:srgbClr val="E31919"/>
                </a:solidFill>
                <a:latin typeface="Pinyin Adjust" panose="02000500000000000000" pitchFamily="2" charset="0"/>
                <a:cs typeface="汉语拼音" panose="000B0604020202020204" pitchFamily="34" charset="0"/>
              </a:rPr>
              <a:t>tián</a:t>
            </a:r>
            <a:endParaRPr lang="zh-CN" altLang="en-US" sz="4000" dirty="0">
              <a:solidFill>
                <a:srgbClr val="E31919"/>
              </a:solidFill>
              <a:latin typeface="Pinyin Adjust" panose="02000500000000000000" pitchFamily="2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http://p1.so.qhimgs1.com/bdr/_240_/t013c70d6ce602fa0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5453060" y="500043"/>
            <a:ext cx="2749463" cy="707882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词语小游戏</a:t>
            </a:r>
          </a:p>
        </p:txBody>
      </p:sp>
      <p:grpSp>
        <p:nvGrpSpPr>
          <p:cNvPr id="66" name="组合 65"/>
          <p:cNvGrpSpPr/>
          <p:nvPr/>
        </p:nvGrpSpPr>
        <p:grpSpPr>
          <a:xfrm>
            <a:off x="2095472" y="3291074"/>
            <a:ext cx="1111202" cy="1334044"/>
            <a:chOff x="571472" y="2468304"/>
            <a:chExt cx="1111202" cy="1000533"/>
          </a:xfrm>
        </p:grpSpPr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07191" y="2468304"/>
              <a:ext cx="957500" cy="1000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4" name="TextBox 43"/>
            <p:cNvSpPr txBox="1"/>
            <p:nvPr/>
          </p:nvSpPr>
          <p:spPr>
            <a:xfrm>
              <a:off x="571472" y="2643188"/>
              <a:ext cx="1111202" cy="484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葡萄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3202762" y="2933886"/>
            <a:ext cx="1146920" cy="1334044"/>
            <a:chOff x="1678762" y="2200413"/>
            <a:chExt cx="1146920" cy="1000533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678762" y="2200413"/>
              <a:ext cx="957500" cy="1000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6" name="TextBox 45"/>
            <p:cNvSpPr txBox="1"/>
            <p:nvPr/>
          </p:nvSpPr>
          <p:spPr>
            <a:xfrm>
              <a:off x="1714480" y="2357436"/>
              <a:ext cx="1111202" cy="484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风俗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024167" y="4505523"/>
            <a:ext cx="1111202" cy="1334043"/>
            <a:chOff x="1500166" y="3379141"/>
            <a:chExt cx="1111202" cy="1000532"/>
          </a:xfrm>
        </p:grpSpPr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518024" y="3379141"/>
              <a:ext cx="957499" cy="10005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7" name="TextBox 46"/>
            <p:cNvSpPr txBox="1"/>
            <p:nvPr/>
          </p:nvSpPr>
          <p:spPr>
            <a:xfrm>
              <a:off x="1500166" y="3500444"/>
              <a:ext cx="1111202" cy="484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庄稼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809984" y="4005454"/>
            <a:ext cx="1574470" cy="1334044"/>
            <a:chOff x="2285984" y="3004089"/>
            <a:chExt cx="1574470" cy="1000533"/>
          </a:xfrm>
        </p:grpSpPr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2375278" y="3004089"/>
              <a:ext cx="1125151" cy="1000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8" name="TextBox 47"/>
            <p:cNvSpPr txBox="1"/>
            <p:nvPr/>
          </p:nvSpPr>
          <p:spPr>
            <a:xfrm>
              <a:off x="2285984" y="3143254"/>
              <a:ext cx="1574470" cy="484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鹅卵石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229594" y="4934149"/>
            <a:ext cx="1111202" cy="1334045"/>
            <a:chOff x="642910" y="3700611"/>
            <a:chExt cx="1111202" cy="1000534"/>
          </a:xfrm>
        </p:grpSpPr>
        <p:pic>
          <p:nvPicPr>
            <p:cNvPr id="56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660769" y="3700611"/>
              <a:ext cx="957501" cy="10005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7" name="TextBox 56"/>
            <p:cNvSpPr txBox="1"/>
            <p:nvPr/>
          </p:nvSpPr>
          <p:spPr>
            <a:xfrm>
              <a:off x="642910" y="3857634"/>
              <a:ext cx="1111202" cy="484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跃出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634582" y="4267126"/>
            <a:ext cx="1111202" cy="1334044"/>
            <a:chOff x="0" y="3200544"/>
            <a:chExt cx="1111202" cy="1000533"/>
          </a:xfrm>
        </p:grpSpPr>
        <p:pic>
          <p:nvPicPr>
            <p:cNvPr id="58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0" y="3200544"/>
              <a:ext cx="957500" cy="1000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9" name="TextBox 58"/>
            <p:cNvSpPr txBox="1"/>
            <p:nvPr/>
          </p:nvSpPr>
          <p:spPr>
            <a:xfrm>
              <a:off x="0" y="3357568"/>
              <a:ext cx="1111202" cy="484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牵手</a:t>
              </a: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1837135" y="1563785"/>
            <a:ext cx="3775384" cy="707882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我和阿妈走月亮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69 0.00093 L 0.6059 0.0148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00" y="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39 0.00309 L 0.62639 0.0450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00" y="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15 0.06759 L 0.66858 0.08179 " pathEditMode="relative" ptsTypes="AA">
                                      <p:cBhvr>
                                        <p:cTn id="3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24 0.00679 L 0.65087 0.00679 " pathEditMode="relative" ptsTypes="AA">
                                      <p:cBhvr>
                                        <p:cTn id="4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927 0.06142 L 0.6441 -0.00865 " pathEditMode="relative" ptsTypes="AA">
                                      <p:cBhvr>
                                        <p:cTn id="4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8 -0.02345 L 0.67604 -0.02345 " pathEditMode="relative" ptsTypes="AA">
                                      <p:cBhvr>
                                        <p:cTn id="5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776510" y="1883089"/>
            <a:ext cx="3254990" cy="2654573"/>
          </a:xfrm>
          <a:prstGeom prst="rect">
            <a:avLst/>
          </a:prstGeom>
        </p:spPr>
        <p:txBody>
          <a:bodyPr wrap="square" lIns="68578" tIns="34290" rIns="68578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E319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风俗</a:t>
            </a:r>
            <a:r>
              <a:rPr lang="zh-CN" altLang="en-US" sz="2800" dirty="0">
                <a:solidFill>
                  <a:srgbClr val="A1C4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：特定区域、特定人群沿革下来的风气、礼节、习惯等的总和。</a:t>
            </a:r>
          </a:p>
        </p:txBody>
      </p:sp>
      <p:sp>
        <p:nvSpPr>
          <p:cNvPr id="5" name="TextBox 36"/>
          <p:cNvSpPr txBox="1"/>
          <p:nvPr/>
        </p:nvSpPr>
        <p:spPr>
          <a:xfrm>
            <a:off x="2624272" y="5064938"/>
            <a:ext cx="4964372" cy="1731243"/>
          </a:xfrm>
          <a:prstGeom prst="rect">
            <a:avLst/>
          </a:prstGeom>
          <a:noFill/>
        </p:spPr>
        <p:txBody>
          <a:bodyPr wrap="square" lIns="68578" tIns="34290" rIns="68578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＊每个民族都有自己的</a:t>
            </a:r>
            <a:r>
              <a:rPr lang="zh-CN" altLang="en-US" sz="36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风俗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习惯。</a:t>
            </a: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2507" y="1535577"/>
            <a:ext cx="3493453" cy="337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41805" y="1773136"/>
            <a:ext cx="2287565" cy="2562240"/>
          </a:xfrm>
          <a:prstGeom prst="rect">
            <a:avLst/>
          </a:prstGeom>
        </p:spPr>
        <p:txBody>
          <a:bodyPr wrap="square" lIns="68578" tIns="34290" rIns="68578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E3191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汩汩</a:t>
            </a:r>
            <a:r>
              <a:rPr lang="zh-CN" altLang="en-US" sz="3600" dirty="0">
                <a:solidFill>
                  <a:srgbClr val="A1C4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：水流动的声音或样子。</a:t>
            </a:r>
          </a:p>
        </p:txBody>
      </p:sp>
      <p:sp>
        <p:nvSpPr>
          <p:cNvPr id="5" name="矩形 4"/>
          <p:cNvSpPr/>
          <p:nvPr/>
        </p:nvSpPr>
        <p:spPr>
          <a:xfrm>
            <a:off x="2690886" y="3860187"/>
            <a:ext cx="3234519" cy="2562240"/>
          </a:xfrm>
          <a:prstGeom prst="rect">
            <a:avLst/>
          </a:prstGeom>
        </p:spPr>
        <p:txBody>
          <a:bodyPr wrap="square" lIns="68578" tIns="34290" rIns="68578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＊水车又转动了，河水</a:t>
            </a:r>
            <a:r>
              <a:rPr lang="zh-CN" altLang="en-US" sz="36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汩汩</a:t>
            </a:r>
            <a:r>
              <a:rPr lang="zh-CN" altLang="en-US" sz="36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地流入田里。</a:t>
            </a:r>
          </a:p>
        </p:txBody>
      </p:sp>
      <p:pic>
        <p:nvPicPr>
          <p:cNvPr id="6" name="图片 5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7515" y="1678677"/>
            <a:ext cx="3567503" cy="3971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"/>
          <p:cNvSpPr txBox="1"/>
          <p:nvPr/>
        </p:nvSpPr>
        <p:spPr>
          <a:xfrm>
            <a:off x="2141478" y="1901706"/>
            <a:ext cx="7385125" cy="1384993"/>
          </a:xfrm>
          <a:prstGeom prst="rect">
            <a:avLst/>
          </a:prstGeom>
          <a:noFill/>
        </p:spPr>
        <p:txBody>
          <a:bodyPr wrap="square" lIns="91438" tIns="45719" rIns="91438" bIns="45719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用自己喜欢的方式读课文，想一想本文讲了一件什么事。</a:t>
            </a:r>
          </a:p>
        </p:txBody>
      </p:sp>
      <p:sp>
        <p:nvSpPr>
          <p:cNvPr id="8" name="矩形 7"/>
          <p:cNvSpPr/>
          <p:nvPr/>
        </p:nvSpPr>
        <p:spPr>
          <a:xfrm>
            <a:off x="5943075" y="3357569"/>
            <a:ext cx="2196719" cy="2677654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sz="28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秋天的一个夜晚，在苍山洱海旁，“我”和阿妈“走月亮”。</a:t>
            </a:r>
          </a:p>
        </p:txBody>
      </p:sp>
      <p:sp>
        <p:nvSpPr>
          <p:cNvPr id="9" name="Freeform 24"/>
          <p:cNvSpPr/>
          <p:nvPr/>
        </p:nvSpPr>
        <p:spPr bwMode="gray">
          <a:xfrm rot="16361038" flipH="1">
            <a:off x="5382990" y="3961002"/>
            <a:ext cx="507167" cy="763061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E31919"/>
          </a:solidFill>
          <a:ln>
            <a:noFill/>
          </a:ln>
        </p:spPr>
        <p:txBody>
          <a:bodyPr lIns="91438" tIns="45719" rIns="91438" bIns="45719"/>
          <a:lstStyle/>
          <a:p>
            <a:endParaRPr lang="zh-CN" altLang="en-US" sz="2800" b="1" dirty="0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Freeform 24"/>
          <p:cNvSpPr/>
          <p:nvPr/>
        </p:nvSpPr>
        <p:spPr bwMode="gray">
          <a:xfrm rot="17061978" flipH="1">
            <a:off x="5373599" y="3243679"/>
            <a:ext cx="405007" cy="713188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E31919"/>
          </a:solidFill>
          <a:ln>
            <a:noFill/>
          </a:ln>
        </p:spPr>
        <p:txBody>
          <a:bodyPr lIns="91438" tIns="45719" rIns="91438" bIns="45719"/>
          <a:lstStyle/>
          <a:p>
            <a:endParaRPr lang="zh-CN" altLang="en-US" sz="2800" b="1" dirty="0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Freeform 24"/>
          <p:cNvSpPr/>
          <p:nvPr/>
        </p:nvSpPr>
        <p:spPr bwMode="gray">
          <a:xfrm rot="6518780" flipH="1">
            <a:off x="7761799" y="4464480"/>
            <a:ext cx="446736" cy="804223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E31919"/>
          </a:solidFill>
          <a:ln>
            <a:noFill/>
          </a:ln>
        </p:spPr>
        <p:txBody>
          <a:bodyPr lIns="91438" tIns="45719" rIns="91438" bIns="45719"/>
          <a:lstStyle/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Freeform 24"/>
          <p:cNvSpPr/>
          <p:nvPr/>
        </p:nvSpPr>
        <p:spPr bwMode="gray">
          <a:xfrm rot="5582656" flipH="1">
            <a:off x="7882509" y="3915517"/>
            <a:ext cx="467603" cy="685475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E31919"/>
          </a:solidFill>
          <a:ln>
            <a:noFill/>
          </a:ln>
        </p:spPr>
        <p:txBody>
          <a:bodyPr lIns="91438" tIns="45719" rIns="91438" bIns="45719"/>
          <a:lstStyle/>
          <a:p>
            <a:endParaRPr lang="zh-CN" altLang="en-US" sz="2800" b="1" dirty="0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195549" y="3429007"/>
            <a:ext cx="836690" cy="50006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28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4185313" y="4500578"/>
            <a:ext cx="846926" cy="50006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28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地点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8568423" y="4500578"/>
            <a:ext cx="888341" cy="50006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28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事件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8568422" y="3429007"/>
            <a:ext cx="888341" cy="50006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sz="28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人物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6050230" y="3786197"/>
            <a:ext cx="1875248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050232" y="4214825"/>
            <a:ext cx="1553777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210968" y="4643453"/>
            <a:ext cx="1393041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157389" y="5072081"/>
            <a:ext cx="1125149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圆角矩形 21"/>
          <p:cNvSpPr/>
          <p:nvPr/>
        </p:nvSpPr>
        <p:spPr>
          <a:xfrm>
            <a:off x="5342303" y="831954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我会想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2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94943" y="2956614"/>
            <a:ext cx="7877757" cy="193899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第一部分</a:t>
            </a:r>
            <a:r>
              <a:rPr lang="en-US" altLang="zh-CN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zh-CN" altLang="en-US" sz="2000" b="1" u="sng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</a:t>
            </a:r>
            <a:r>
              <a:rPr lang="en-US" altLang="zh-CN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：“我”和阿妈在“小路上”走月亮。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第二部分</a:t>
            </a:r>
            <a:r>
              <a:rPr lang="en-US" altLang="zh-CN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zh-CN" altLang="en-US" sz="2000" b="1" u="sng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</a:t>
            </a:r>
            <a:r>
              <a:rPr lang="en-US" altLang="zh-CN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：“我”和阿妈在“溪边”走月亮。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第三部分</a:t>
            </a:r>
            <a:r>
              <a:rPr lang="en-US" altLang="zh-CN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zh-CN" altLang="en-US" sz="2000" b="1" u="sng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</a:t>
            </a:r>
            <a:r>
              <a:rPr lang="en-US" altLang="zh-CN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：“我”和阿妈在“田埂上”走月亮。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第四部分</a:t>
            </a:r>
            <a:r>
              <a:rPr lang="en-US" altLang="zh-CN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zh-CN" altLang="en-US" sz="2000" b="1" u="sng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</a:t>
            </a:r>
            <a:r>
              <a:rPr lang="en-US" altLang="zh-CN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0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：写走月亮带给“我”的感受。</a:t>
            </a:r>
          </a:p>
        </p:txBody>
      </p:sp>
      <p:sp>
        <p:nvSpPr>
          <p:cNvPr id="8" name="矩形 7"/>
          <p:cNvSpPr/>
          <p:nvPr/>
        </p:nvSpPr>
        <p:spPr>
          <a:xfrm>
            <a:off x="2812686" y="1709626"/>
            <a:ext cx="6258203" cy="1212638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思考课文分为哪几部分，根据每一部分的意思，小组讨论全文的层次划分。</a:t>
            </a:r>
          </a:p>
        </p:txBody>
      </p:sp>
      <p:sp>
        <p:nvSpPr>
          <p:cNvPr id="9" name="矩形 8"/>
          <p:cNvSpPr/>
          <p:nvPr/>
        </p:nvSpPr>
        <p:spPr>
          <a:xfrm>
            <a:off x="3939081" y="3044899"/>
            <a:ext cx="585316" cy="400108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en-US" altLang="zh-CN" sz="20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1-3</a:t>
            </a:r>
            <a:endParaRPr lang="zh-CN" altLang="en-US" sz="2000" b="1" dirty="0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858144" y="3445007"/>
            <a:ext cx="757426" cy="400108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en-US" altLang="zh-CN" sz="20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4-5</a:t>
            </a:r>
            <a:endParaRPr lang="zh-CN" altLang="en-US" sz="2000" b="1" dirty="0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858145" y="3952709"/>
            <a:ext cx="666253" cy="400108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en-US" altLang="zh-CN" sz="20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6-7</a:t>
            </a:r>
            <a:endParaRPr lang="zh-CN" altLang="en-US" sz="2000" b="1" dirty="0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858144" y="4357903"/>
            <a:ext cx="575080" cy="400108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en-US" altLang="zh-CN" sz="2000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8-9</a:t>
            </a:r>
            <a:endParaRPr lang="zh-CN" altLang="en-US" sz="2000" dirty="0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342303" y="831954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我会写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3"/>
          <p:cNvSpPr txBox="1"/>
          <p:nvPr/>
        </p:nvSpPr>
        <p:spPr>
          <a:xfrm>
            <a:off x="4469461" y="3258188"/>
            <a:ext cx="1633777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ró</a:t>
            </a:r>
            <a:r>
              <a:rPr lang="en-US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u    h</a:t>
            </a:r>
            <a:r>
              <a:rPr lang="en-US" altLang="zh-CN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é</a:t>
            </a:r>
            <a:endParaRPr lang="zh-CN" altLang="en-US" sz="3600" b="1" dirty="0">
              <a:latin typeface="Pinyin Adjust" panose="02000500000000000000" pitchFamily="2" charset="0"/>
              <a:ea typeface="楷体_GB2312" pitchFamily="49" charset="-122"/>
              <a:cs typeface="汉语拼音" panose="000B0604020202020204" pitchFamily="34" charset="0"/>
            </a:endParaRPr>
          </a:p>
        </p:txBody>
      </p:sp>
      <p:sp>
        <p:nvSpPr>
          <p:cNvPr id="7" name="TextBox 14"/>
          <p:cNvSpPr txBox="1"/>
          <p:nvPr/>
        </p:nvSpPr>
        <p:spPr>
          <a:xfrm>
            <a:off x="8037353" y="3217247"/>
            <a:ext cx="2132311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y</a:t>
            </a:r>
            <a:r>
              <a:rPr lang="en-US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u</a:t>
            </a:r>
            <a:r>
              <a:rPr lang="en-US" altLang="zh-CN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á</a:t>
            </a:r>
            <a:r>
              <a:rPr lang="en-US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n   p</a:t>
            </a:r>
            <a:r>
              <a:rPr lang="en-US" altLang="zh-CN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á</a:t>
            </a:r>
            <a:r>
              <a:rPr lang="en-US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n </a:t>
            </a:r>
            <a:endParaRPr lang="zh-CN" altLang="en-US" sz="3600" b="1" dirty="0">
              <a:latin typeface="Pinyin Adjust" panose="02000500000000000000" pitchFamily="2" charset="0"/>
              <a:ea typeface="楷体_GB2312" pitchFamily="49" charset="-122"/>
              <a:cs typeface="汉语拼音" panose="000B0604020202020204" pitchFamily="34" charset="0"/>
            </a:endParaRPr>
          </a:p>
        </p:txBody>
      </p:sp>
      <p:sp>
        <p:nvSpPr>
          <p:cNvPr id="8" name="TextBox 25"/>
          <p:cNvSpPr txBox="1"/>
          <p:nvPr/>
        </p:nvSpPr>
        <p:spPr>
          <a:xfrm>
            <a:off x="6206571" y="3230893"/>
            <a:ext cx="1904685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altLang="zh-CN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q</a:t>
            </a:r>
            <a:r>
              <a:rPr lang="en-US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i</a:t>
            </a:r>
            <a:r>
              <a:rPr lang="en-US" altLang="zh-CN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ā</a:t>
            </a:r>
            <a:r>
              <a:rPr lang="en-US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n  sh</a:t>
            </a:r>
            <a:r>
              <a:rPr lang="en-US" altLang="zh-CN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ǒ</a:t>
            </a:r>
            <a:r>
              <a:rPr lang="en-US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u</a:t>
            </a:r>
            <a:endParaRPr lang="zh-CN" altLang="en-US" sz="3600" b="1" dirty="0">
              <a:latin typeface="Pinyin Adjust" panose="02000500000000000000" pitchFamily="2" charset="0"/>
              <a:ea typeface="楷体_GB2312" pitchFamily="49" charset="-122"/>
              <a:cs typeface="汉语拼音" panose="000B0604020202020204" pitchFamily="34" charset="0"/>
            </a:endParaRPr>
          </a:p>
        </p:txBody>
      </p:sp>
      <p:sp>
        <p:nvSpPr>
          <p:cNvPr id="9" name="TextBox 26"/>
          <p:cNvSpPr txBox="1"/>
          <p:nvPr/>
        </p:nvSpPr>
        <p:spPr>
          <a:xfrm>
            <a:off x="4063914" y="3918830"/>
            <a:ext cx="2738246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  ）</a:t>
            </a:r>
          </a:p>
        </p:txBody>
      </p:sp>
      <p:sp>
        <p:nvSpPr>
          <p:cNvPr id="10" name="TextBox 27"/>
          <p:cNvSpPr txBox="1"/>
          <p:nvPr/>
        </p:nvSpPr>
        <p:spPr>
          <a:xfrm>
            <a:off x="7712842" y="3959774"/>
            <a:ext cx="2738246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  ）</a:t>
            </a:r>
          </a:p>
        </p:txBody>
      </p:sp>
      <p:sp>
        <p:nvSpPr>
          <p:cNvPr id="11" name="TextBox 28"/>
          <p:cNvSpPr txBox="1"/>
          <p:nvPr/>
        </p:nvSpPr>
        <p:spPr>
          <a:xfrm>
            <a:off x="5853751" y="3946126"/>
            <a:ext cx="2738246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  ）</a:t>
            </a:r>
          </a:p>
        </p:txBody>
      </p:sp>
      <p:sp>
        <p:nvSpPr>
          <p:cNvPr id="12" name="TextBox 29"/>
          <p:cNvSpPr txBox="1"/>
          <p:nvPr/>
        </p:nvSpPr>
        <p:spPr>
          <a:xfrm>
            <a:off x="2604039" y="3264027"/>
            <a:ext cx="1612938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x</a:t>
            </a:r>
            <a:r>
              <a:rPr lang="en-US" altLang="zh-CN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í</a:t>
            </a:r>
            <a:r>
              <a:rPr lang="en-US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      s</a:t>
            </a:r>
            <a:r>
              <a:rPr lang="en-US" altLang="zh-CN" sz="3600" b="1" dirty="0">
                <a:latin typeface="Pinyin Adjust" panose="02000500000000000000" pitchFamily="2" charset="0"/>
                <a:ea typeface="楷体_GB2312" pitchFamily="49" charset="-122"/>
                <a:cs typeface="汉语拼音" panose="000B0604020202020204" pitchFamily="34" charset="0"/>
              </a:rPr>
              <a:t>ú</a:t>
            </a:r>
            <a:endParaRPr lang="zh-CN" altLang="en-US" sz="3600" b="1" dirty="0">
              <a:latin typeface="Pinyin Adjust" panose="02000500000000000000" pitchFamily="2" charset="0"/>
              <a:ea typeface="楷体_GB2312" pitchFamily="49" charset="-122"/>
              <a:cs typeface="汉语拼音" panose="000B0604020202020204" pitchFamily="34" charset="0"/>
            </a:endParaRPr>
          </a:p>
        </p:txBody>
      </p:sp>
      <p:sp>
        <p:nvSpPr>
          <p:cNvPr id="13" name="TextBox 30"/>
          <p:cNvSpPr txBox="1"/>
          <p:nvPr/>
        </p:nvSpPr>
        <p:spPr>
          <a:xfrm>
            <a:off x="2243368" y="3932479"/>
            <a:ext cx="2505810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 ）</a:t>
            </a:r>
          </a:p>
        </p:txBody>
      </p:sp>
      <p:sp>
        <p:nvSpPr>
          <p:cNvPr id="14" name="TextBox 31"/>
          <p:cNvSpPr txBox="1"/>
          <p:nvPr/>
        </p:nvSpPr>
        <p:spPr>
          <a:xfrm>
            <a:off x="4482295" y="3921429"/>
            <a:ext cx="1576068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36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柔  和</a:t>
            </a:r>
          </a:p>
        </p:txBody>
      </p:sp>
      <p:sp>
        <p:nvSpPr>
          <p:cNvPr id="15" name="TextBox 32"/>
          <p:cNvSpPr txBox="1"/>
          <p:nvPr/>
        </p:nvSpPr>
        <p:spPr>
          <a:xfrm>
            <a:off x="6314826" y="3931612"/>
            <a:ext cx="1576068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36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牵  手</a:t>
            </a:r>
          </a:p>
        </p:txBody>
      </p:sp>
      <p:sp>
        <p:nvSpPr>
          <p:cNvPr id="16" name="TextBox 33"/>
          <p:cNvSpPr txBox="1"/>
          <p:nvPr/>
        </p:nvSpPr>
        <p:spPr>
          <a:xfrm>
            <a:off x="2631689" y="3921428"/>
            <a:ext cx="1576068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36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习  俗</a:t>
            </a:r>
          </a:p>
        </p:txBody>
      </p:sp>
      <p:sp>
        <p:nvSpPr>
          <p:cNvPr id="17" name="TextBox 34"/>
          <p:cNvSpPr txBox="1"/>
          <p:nvPr/>
        </p:nvSpPr>
        <p:spPr>
          <a:xfrm>
            <a:off x="8189150" y="3932480"/>
            <a:ext cx="1576068" cy="646329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36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  盘</a:t>
            </a:r>
          </a:p>
        </p:txBody>
      </p:sp>
      <p:sp>
        <p:nvSpPr>
          <p:cNvPr id="18" name="任意多边形 17"/>
          <p:cNvSpPr/>
          <p:nvPr/>
        </p:nvSpPr>
        <p:spPr>
          <a:xfrm>
            <a:off x="1613731" y="712306"/>
            <a:ext cx="403790" cy="593398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5569754" y="1212050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看拼音，写词语。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557817" y="1534511"/>
            <a:ext cx="7542624" cy="4150096"/>
            <a:chOff x="1528548" y="1575455"/>
            <a:chExt cx="10056832" cy="4150096"/>
          </a:xfrm>
        </p:grpSpPr>
        <p:sp>
          <p:nvSpPr>
            <p:cNvPr id="6" name="流程图: 可选过程 5"/>
            <p:cNvSpPr/>
            <p:nvPr/>
          </p:nvSpPr>
          <p:spPr>
            <a:xfrm>
              <a:off x="1528548" y="1651379"/>
              <a:ext cx="9785445" cy="4074172"/>
            </a:xfrm>
            <a:prstGeom prst="flowChartAlternateProcess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91438" tIns="45719" rIns="91438" bIns="45719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副标题 2"/>
            <p:cNvSpPr txBox="1"/>
            <p:nvPr/>
          </p:nvSpPr>
          <p:spPr>
            <a:xfrm>
              <a:off x="1632084" y="1575455"/>
              <a:ext cx="9953296" cy="4047496"/>
            </a:xfrm>
            <a:ln>
              <a:noFill/>
            </a:ln>
          </p:spPr>
          <p:txBody>
            <a:bodyPr lIns="91438" tIns="45719" rIns="91438" bIns="45719">
              <a:noAutofit/>
            </a:bodyPr>
            <a:lstStyle/>
            <a:p>
              <a:pPr indent="-355600" defTabSz="457200" fontAlgn="base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1.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会认本课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5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个生字，会写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11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个生字，理解生字组成的词语。 </a:t>
              </a:r>
              <a:r>
                <a:rPr lang="en-US" altLang="zh-CN" sz="28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(</a:t>
              </a:r>
              <a:r>
                <a:rPr lang="zh-CN" altLang="en-US" sz="28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重点</a:t>
              </a:r>
              <a:r>
                <a:rPr lang="en-US" altLang="zh-CN" sz="28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)</a:t>
              </a:r>
              <a:endParaRPr lang="en-US" altLang="zh-CN" sz="28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indent="-355600" defTabSz="457200" fontAlgn="base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2.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有感情地朗读课文，体会月色下的美好意境，培养学生细心体察生活细节的能力，背诵课文</a:t>
              </a:r>
              <a:r>
                <a:rPr lang="zh-CN" altLang="en-US" sz="28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。 </a:t>
              </a:r>
              <a:r>
                <a:rPr lang="en-US" altLang="zh-CN" sz="28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(</a:t>
              </a:r>
              <a:r>
                <a:rPr lang="zh-CN" altLang="en-US" sz="28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重点</a:t>
              </a:r>
              <a:r>
                <a:rPr lang="en-US" altLang="zh-CN" sz="28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)</a:t>
              </a:r>
              <a:endParaRPr lang="en-US" altLang="zh-CN" sz="28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indent="-355600" defTabSz="457200" fontAlgn="base">
                <a:lnSpc>
                  <a:spcPct val="14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3.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发挥学生的想象，让画面浮现于学生的脑海中真正使学生感受文章的意境美，品味文章的语言美。</a:t>
              </a:r>
              <a:r>
                <a:rPr lang="en-US" altLang="zh-CN" sz="28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(</a:t>
              </a:r>
              <a:r>
                <a:rPr lang="zh-CN" altLang="en-US" sz="28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难点</a:t>
              </a:r>
              <a:r>
                <a:rPr lang="en-US" altLang="zh-CN" sz="2800" b="1" dirty="0">
                  <a:solidFill>
                    <a:srgbClr val="E04236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)</a:t>
              </a:r>
              <a:endParaRPr lang="zh-CN" altLang="en-US" sz="28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716005" y="845866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/>
              <a:t>学习目标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20"/>
          <p:cNvSpPr/>
          <p:nvPr/>
        </p:nvSpPr>
        <p:spPr>
          <a:xfrm>
            <a:off x="2405745" y="2455743"/>
            <a:ext cx="7881257" cy="3023905"/>
          </a:xfrm>
          <a:prstGeom prst="rect">
            <a:avLst/>
          </a:prstGeom>
          <a:noFill/>
          <a:ln w="9525">
            <a:noFill/>
          </a:ln>
        </p:spPr>
        <p:txBody>
          <a:bodyPr wrap="square" lIns="68578" tIns="34290" rIns="68578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1.“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鹅卵石”的 “卵”读“</a:t>
            </a:r>
            <a:r>
              <a:rPr lang="en-US" altLang="zh-CN" sz="2000" dirty="0">
                <a:latin typeface="汉语拼音" panose="000B0604020202020204"/>
                <a:ea typeface="楷体" panose="02010609060101010101" pitchFamily="49" charset="-122"/>
                <a:cs typeface="汉语拼音" panose="000B0604020202020204" pitchFamily="34" charset="0"/>
              </a:rPr>
              <a:t>luǎn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”，不读“</a:t>
            </a:r>
            <a:r>
              <a:rPr lang="en-US" altLang="zh-CN" sz="2000" dirty="0">
                <a:latin typeface="汉语拼音" panose="000B0604020202020204"/>
                <a:ea typeface="楷体" panose="02010609060101010101" pitchFamily="49" charset="-122"/>
                <a:cs typeface="汉语拼音" panose="000B0604020202020204" pitchFamily="34" charset="0"/>
              </a:rPr>
              <a:t>luán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”。（　）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“田埂”的“埂 ”读“</a:t>
            </a:r>
            <a:r>
              <a:rPr lang="en-US" altLang="zh-CN" sz="2000" dirty="0">
                <a:latin typeface="汉语拼音" panose="000B0604020202020204"/>
                <a:ea typeface="楷体" panose="02010609060101010101" pitchFamily="49" charset="-122"/>
                <a:cs typeface="汉语拼音" panose="000B0604020202020204" pitchFamily="34" charset="0"/>
              </a:rPr>
              <a:t>gèng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”，不读“</a:t>
            </a:r>
            <a:r>
              <a:rPr lang="en-US" altLang="zh-CN" sz="2000" dirty="0">
                <a:latin typeface="汉语拼音" panose="000B0604020202020204"/>
                <a:ea typeface="楷体" panose="02010609060101010101" pitchFamily="49" charset="-122"/>
                <a:cs typeface="汉语拼音" panose="000B0604020202020204" pitchFamily="34" charset="0"/>
              </a:rPr>
              <a:t>gěng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”。（　）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“稻穗”的“穗”读“</a:t>
            </a:r>
            <a:r>
              <a:rPr lang="en-US" altLang="zh-CN" sz="2000" dirty="0">
                <a:latin typeface="汉语拼音" panose="000B0604020202020204"/>
                <a:ea typeface="楷体" panose="02010609060101010101" pitchFamily="49" charset="-122"/>
              </a:rPr>
              <a:t>shuì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”，不读“</a:t>
            </a:r>
            <a:r>
              <a:rPr lang="en-US" altLang="zh-CN" sz="2000" dirty="0">
                <a:latin typeface="汉语拼音" panose="000B0604020202020204"/>
                <a:ea typeface="楷体" panose="02010609060101010101" pitchFamily="49" charset="-122"/>
              </a:rPr>
              <a:t>suì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”。（    ）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“风俗”的“俗”读“</a:t>
            </a:r>
            <a:r>
              <a:rPr lang="en-US" altLang="zh-CN" sz="2000" dirty="0">
                <a:latin typeface="汉语拼音" panose="000B0604020202020204"/>
                <a:ea typeface="楷体" panose="02010609060101010101" pitchFamily="49" charset="-122"/>
              </a:rPr>
              <a:t>sú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”，不读“</a:t>
            </a:r>
            <a:r>
              <a:rPr lang="en-US" altLang="zh-CN" sz="2000" dirty="0">
                <a:latin typeface="汉语拼音" panose="000B0604020202020204"/>
                <a:ea typeface="楷体" panose="02010609060101010101" pitchFamily="49" charset="-122"/>
              </a:rPr>
              <a:t>xú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”。（     ）</a:t>
            </a:r>
          </a:p>
        </p:txBody>
      </p:sp>
      <p:sp>
        <p:nvSpPr>
          <p:cNvPr id="6" name="矩形 5"/>
          <p:cNvSpPr/>
          <p:nvPr/>
        </p:nvSpPr>
        <p:spPr>
          <a:xfrm>
            <a:off x="9430551" y="2523426"/>
            <a:ext cx="704356" cy="746358"/>
          </a:xfrm>
          <a:prstGeom prst="rect">
            <a:avLst/>
          </a:prstGeom>
          <a:noFill/>
          <a:ln w="9525">
            <a:noFill/>
          </a:ln>
        </p:spPr>
        <p:txBody>
          <a:bodyPr wrap="none" lIns="68578" tIns="34290" rIns="68578" bIns="34290">
            <a:spAutoFit/>
          </a:bodyPr>
          <a:lstStyle/>
          <a:p>
            <a:r>
              <a:rPr lang="zh-CN" altLang="en-US" sz="44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</a:p>
        </p:txBody>
      </p:sp>
      <p:sp>
        <p:nvSpPr>
          <p:cNvPr id="7" name="矩形 6"/>
          <p:cNvSpPr/>
          <p:nvPr/>
        </p:nvSpPr>
        <p:spPr>
          <a:xfrm>
            <a:off x="9321042" y="3258467"/>
            <a:ext cx="704356" cy="746358"/>
          </a:xfrm>
          <a:prstGeom prst="rect">
            <a:avLst/>
          </a:prstGeom>
          <a:noFill/>
          <a:ln w="9525">
            <a:noFill/>
          </a:ln>
        </p:spPr>
        <p:txBody>
          <a:bodyPr wrap="none" lIns="68578" tIns="34290" rIns="68578" bIns="34290">
            <a:spAutoFit/>
          </a:bodyPr>
          <a:lstStyle/>
          <a:p>
            <a:r>
              <a:rPr lang="en-US" altLang="zh-CN" sz="44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4400" b="1" dirty="0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619566" y="4736855"/>
            <a:ext cx="704356" cy="746358"/>
          </a:xfrm>
          <a:prstGeom prst="rect">
            <a:avLst/>
          </a:prstGeom>
          <a:noFill/>
          <a:ln w="9525">
            <a:noFill/>
          </a:ln>
        </p:spPr>
        <p:txBody>
          <a:bodyPr wrap="none" lIns="68578" tIns="34290" rIns="68578" bIns="34290">
            <a:spAutoFit/>
          </a:bodyPr>
          <a:lstStyle/>
          <a:p>
            <a:r>
              <a:rPr lang="zh-CN" altLang="en-US" sz="44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</a:p>
        </p:txBody>
      </p:sp>
      <p:sp>
        <p:nvSpPr>
          <p:cNvPr id="10" name="矩形 9"/>
          <p:cNvSpPr/>
          <p:nvPr/>
        </p:nvSpPr>
        <p:spPr>
          <a:xfrm>
            <a:off x="8901942" y="4020467"/>
            <a:ext cx="704356" cy="746358"/>
          </a:xfrm>
          <a:prstGeom prst="rect">
            <a:avLst/>
          </a:prstGeom>
          <a:noFill/>
          <a:ln w="9525">
            <a:noFill/>
          </a:ln>
        </p:spPr>
        <p:txBody>
          <a:bodyPr wrap="none" lIns="68578" tIns="34290" rIns="68578" bIns="34290">
            <a:spAutoFit/>
          </a:bodyPr>
          <a:lstStyle/>
          <a:p>
            <a:r>
              <a:rPr lang="en-US" altLang="zh-CN" sz="44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4400" b="1" dirty="0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1613731" y="712306"/>
            <a:ext cx="403790" cy="593398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5569754" y="1212050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判断对错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2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225199" y="4640507"/>
            <a:ext cx="1215393" cy="584773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32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月儿 </a:t>
            </a:r>
            <a:endParaRPr lang="zh-CN" altLang="en-US" sz="3200" b="1" dirty="0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25199" y="3997564"/>
            <a:ext cx="1008605" cy="584773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32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月光</a:t>
            </a:r>
            <a:endParaRPr lang="zh-CN" altLang="en-US" sz="3200" b="1" dirty="0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>
            <a:stCxn id="14" idx="3"/>
            <a:endCxn id="6" idx="1"/>
          </p:cNvCxnSpPr>
          <p:nvPr/>
        </p:nvCxnSpPr>
        <p:spPr>
          <a:xfrm>
            <a:off x="5190690" y="3660656"/>
            <a:ext cx="2034509" cy="629295"/>
          </a:xfrm>
          <a:prstGeom prst="line">
            <a:avLst/>
          </a:prstGeom>
          <a:ln w="19050"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stCxn id="13" idx="3"/>
            <a:endCxn id="5" idx="1"/>
          </p:cNvCxnSpPr>
          <p:nvPr/>
        </p:nvCxnSpPr>
        <p:spPr>
          <a:xfrm>
            <a:off x="5190690" y="3017715"/>
            <a:ext cx="2034509" cy="1915179"/>
          </a:xfrm>
          <a:prstGeom prst="line">
            <a:avLst/>
          </a:prstGeom>
          <a:ln w="19050"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stCxn id="16" idx="3"/>
            <a:endCxn id="11" idx="1"/>
          </p:cNvCxnSpPr>
          <p:nvPr/>
        </p:nvCxnSpPr>
        <p:spPr>
          <a:xfrm flipV="1">
            <a:off x="5057776" y="3647010"/>
            <a:ext cx="2167423" cy="656589"/>
          </a:xfrm>
          <a:prstGeom prst="line">
            <a:avLst/>
          </a:prstGeom>
          <a:ln w="19050"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15" idx="3"/>
            <a:endCxn id="12" idx="1"/>
          </p:cNvCxnSpPr>
          <p:nvPr/>
        </p:nvCxnSpPr>
        <p:spPr>
          <a:xfrm flipV="1">
            <a:off x="5190690" y="3004066"/>
            <a:ext cx="2034509" cy="1942472"/>
          </a:xfrm>
          <a:prstGeom prst="line">
            <a:avLst/>
          </a:prstGeom>
          <a:ln w="19050">
            <a:solidFill>
              <a:srgbClr val="A1C4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7225199" y="3354623"/>
            <a:ext cx="1627365" cy="584773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32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小星星 </a:t>
            </a:r>
            <a:endParaRPr lang="zh-CN" altLang="en-US" sz="3200" dirty="0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25199" y="2711680"/>
            <a:ext cx="1008605" cy="584773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32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花瓣</a:t>
            </a:r>
            <a:endParaRPr lang="zh-CN" altLang="en-US" sz="3200" dirty="0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770111" y="2725328"/>
            <a:ext cx="1420578" cy="584773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32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明亮的</a:t>
            </a:r>
            <a:endParaRPr lang="zh-CN" altLang="en-US" sz="3200" dirty="0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770111" y="3368269"/>
            <a:ext cx="1420578" cy="584773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32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柔和的</a:t>
            </a:r>
            <a:endParaRPr lang="zh-CN" altLang="en-US" sz="3200" dirty="0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981325" y="4654152"/>
            <a:ext cx="2209364" cy="58477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indent="6223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新鲜的</a:t>
            </a:r>
            <a:endParaRPr lang="zh-CN" altLang="en-US" sz="3200" b="1" dirty="0">
              <a:solidFill>
                <a:srgbClr val="E3191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9"/>
          <p:cNvSpPr txBox="1"/>
          <p:nvPr/>
        </p:nvSpPr>
        <p:spPr>
          <a:xfrm>
            <a:off x="3600451" y="4011212"/>
            <a:ext cx="1457324" cy="58477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32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闪闪的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5569754" y="1212050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连一连</a:t>
            </a:r>
          </a:p>
        </p:txBody>
      </p:sp>
      <p:sp>
        <p:nvSpPr>
          <p:cNvPr id="19" name="任意多边形 18"/>
          <p:cNvSpPr/>
          <p:nvPr/>
        </p:nvSpPr>
        <p:spPr>
          <a:xfrm>
            <a:off x="1613731" y="712306"/>
            <a:ext cx="403790" cy="593398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2" grpId="0"/>
      <p:bldP spid="13" grpId="0"/>
      <p:bldP spid="14" grpId="0"/>
      <p:bldP spid="15" grpId="0"/>
      <p:bldP spid="16" grpId="0"/>
      <p:bldP spid="17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306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29317" y="1653548"/>
            <a:ext cx="3683798" cy="436598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1" name="矩形 10"/>
          <p:cNvSpPr/>
          <p:nvPr/>
        </p:nvSpPr>
        <p:spPr>
          <a:xfrm>
            <a:off x="1895798" y="1390797"/>
            <a:ext cx="3911730" cy="526297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“走月亮”：</a:t>
            </a:r>
            <a:endParaRPr lang="en-US" altLang="zh-CN" sz="28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中秋夜，家家妇女都穿上新衣服，相约到街上走走。有的妇女甚至在月光下散步到鸡叫天明，仍然精神抖擞，据说这样做可以祛病延年。谓之“走月亮”。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186281" y="1087853"/>
            <a:ext cx="1376069" cy="784045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1914" tIns="60957" rIns="121914" bIns="60957" rtlCol="0" anchor="ctr"/>
          <a:lstStyle/>
          <a:p>
            <a:pPr algn="ctr"/>
            <a:r>
              <a:rPr lang="zh-CN" altLang="en-US" sz="4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洱海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05794" y="2339426"/>
            <a:ext cx="4237892" cy="4124200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据说因形状像一个耳朵而取名为“洱海”。洱海，虽然称之为海，但其实是一个湖泊，据说是因为云南深居内陆，白族人民为表示对海的向往，所以称之为“洱海”。</a:t>
            </a:r>
          </a:p>
        </p:txBody>
      </p:sp>
      <p:pic>
        <p:nvPicPr>
          <p:cNvPr id="7" name="图片 6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5111" y="2159926"/>
            <a:ext cx="3391991" cy="3755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2292418" y="952636"/>
            <a:ext cx="1898582" cy="784045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1914" tIns="60957" rIns="121914" bIns="60957" rtlCol="0" anchor="ctr"/>
          <a:lstStyle/>
          <a:p>
            <a:pPr algn="ctr"/>
            <a:r>
              <a:rPr lang="zh-CN" altLang="en-US" sz="4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点苍山</a:t>
            </a:r>
          </a:p>
        </p:txBody>
      </p:sp>
      <p:pic>
        <p:nvPicPr>
          <p:cNvPr id="10" name="图片 9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22225" y="2148694"/>
            <a:ext cx="3081153" cy="350046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5746000" y="2148693"/>
            <a:ext cx="4183339" cy="4616646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</a:rPr>
              <a:t>     </a:t>
            </a:r>
            <a:r>
              <a:rPr lang="zh-CN" altLang="en-US" sz="2800" b="1" dirty="0">
                <a:solidFill>
                  <a:srgbClr val="A1C4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点苍山共有雄峙嵯峨的十九峰，山顶上终年积雪，被称为“炎天赤日雪不融”，更奇妙的是，每两座山峰之间都有一条溪水，由上而下，顺东流淌一直注入洱海。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7671" y="340244"/>
            <a:ext cx="8955271" cy="6390167"/>
          </a:xfrm>
          <a:prstGeom prst="rect">
            <a:avLst/>
          </a:prstGeom>
        </p:spPr>
      </p:pic>
      <p:pic>
        <p:nvPicPr>
          <p:cNvPr id="13" name="图片 12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27668" y="340240"/>
            <a:ext cx="8955272" cy="6390168"/>
          </a:xfrm>
          <a:prstGeom prst="rect">
            <a:avLst/>
          </a:prstGeom>
        </p:spPr>
      </p:pic>
      <p:pic>
        <p:nvPicPr>
          <p:cNvPr id="14" name="图片 13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27671" y="340240"/>
            <a:ext cx="8955271" cy="6390168"/>
          </a:xfrm>
          <a:prstGeom prst="rect">
            <a:avLst/>
          </a:prstGeom>
        </p:spPr>
      </p:pic>
      <p:pic>
        <p:nvPicPr>
          <p:cNvPr id="15" name="图片 14" descr="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27668" y="340240"/>
            <a:ext cx="8955272" cy="6390168"/>
          </a:xfrm>
          <a:prstGeom prst="rect">
            <a:avLst/>
          </a:prstGeom>
        </p:spPr>
      </p:pic>
      <p:pic>
        <p:nvPicPr>
          <p:cNvPr id="16" name="图片 15" descr="3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27668" y="340240"/>
            <a:ext cx="8955272" cy="6390168"/>
          </a:xfrm>
          <a:prstGeom prst="rect">
            <a:avLst/>
          </a:prstGeom>
        </p:spPr>
      </p:pic>
      <p:pic>
        <p:nvPicPr>
          <p:cNvPr id="17" name="图片 16" descr="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27668" y="340244"/>
            <a:ext cx="8955272" cy="63901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88193" y="1730058"/>
            <a:ext cx="7803194" cy="3614836"/>
          </a:xfrm>
          <a:prstGeom prst="rect">
            <a:avLst/>
          </a:prstGeom>
          <a:noFill/>
        </p:spPr>
        <p:txBody>
          <a:bodyPr wrap="square" lIns="68578" tIns="34290" rIns="68578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rgbClr val="0070C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2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小姑娘在明亮的月光下，甜美地想象和阿妈一起散步时的情景。此时，我们的心情也如同月夜一样平静，伴着妈妈的笑眼弯弯，我们感觉好幸福！让我们在这种心境下跟随作者一起到月光下散步，一起走月亮！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136994" y="5912528"/>
            <a:ext cx="425240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EFEFE"/>
                </a:solidFill>
              </a:rPr>
              <a:t>https://www.ypppt.com/</a:t>
            </a:r>
            <a:endParaRPr lang="zh-CN" altLang="en-US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5073239" y="2703733"/>
            <a:ext cx="2864495" cy="561692"/>
          </a:xfrm>
          <a:prstGeom prst="rect">
            <a:avLst/>
          </a:prstGeom>
          <a:solidFill>
            <a:srgbClr val="A1C450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哦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，我明白了。</a:t>
            </a:r>
          </a:p>
        </p:txBody>
      </p:sp>
      <p:sp>
        <p:nvSpPr>
          <p:cNvPr id="37" name="矩形 36"/>
          <p:cNvSpPr/>
          <p:nvPr/>
        </p:nvSpPr>
        <p:spPr>
          <a:xfrm>
            <a:off x="5139710" y="2263557"/>
            <a:ext cx="721329" cy="68480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en-US" sz="4000" b="1" dirty="0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ò</a:t>
            </a:r>
          </a:p>
        </p:txBody>
      </p:sp>
      <p:sp>
        <p:nvSpPr>
          <p:cNvPr id="38" name="矩形 37"/>
          <p:cNvSpPr/>
          <p:nvPr/>
        </p:nvSpPr>
        <p:spPr>
          <a:xfrm>
            <a:off x="5084124" y="3778868"/>
            <a:ext cx="3240726" cy="561692"/>
          </a:xfrm>
          <a:prstGeom prst="rect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r>
              <a:rPr lang="zh-CN" altLang="en-US" sz="32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哦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，是怎么回事？</a:t>
            </a:r>
          </a:p>
        </p:txBody>
      </p:sp>
      <p:sp>
        <p:nvSpPr>
          <p:cNvPr id="42" name="矩形 41"/>
          <p:cNvSpPr/>
          <p:nvPr/>
        </p:nvSpPr>
        <p:spPr>
          <a:xfrm>
            <a:off x="5136397" y="3279174"/>
            <a:ext cx="864330" cy="68480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4000" b="1" dirty="0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ó</a:t>
            </a:r>
            <a:endParaRPr lang="zh-CN" altLang="en-US" sz="4000" b="1" dirty="0"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145143" y="4867440"/>
            <a:ext cx="1075868" cy="561692"/>
          </a:xfrm>
          <a:prstGeom prst="rect">
            <a:avLst/>
          </a:prstGeom>
          <a:solidFill>
            <a:srgbClr val="A1C450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吟</a:t>
            </a:r>
            <a:r>
              <a:rPr lang="zh-CN" altLang="en-US" sz="3200" b="1" dirty="0">
                <a:solidFill>
                  <a:srgbClr val="E3191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哦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44" name="矩形 43"/>
          <p:cNvSpPr/>
          <p:nvPr/>
        </p:nvSpPr>
        <p:spPr>
          <a:xfrm>
            <a:off x="5459696" y="4410240"/>
            <a:ext cx="516527" cy="68480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4000" b="1" dirty="0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é</a:t>
            </a:r>
          </a:p>
        </p:txBody>
      </p:sp>
      <p:sp>
        <p:nvSpPr>
          <p:cNvPr id="16" name="流程图: 决策 15"/>
          <p:cNvSpPr/>
          <p:nvPr/>
        </p:nvSpPr>
        <p:spPr>
          <a:xfrm>
            <a:off x="3009898" y="3473126"/>
            <a:ext cx="1186544" cy="772305"/>
          </a:xfrm>
          <a:prstGeom prst="flowChartDecision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哦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5113673" y="1006119"/>
            <a:ext cx="220841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多音字</a:t>
            </a:r>
            <a:endParaRPr lang="en-US" altLang="zh-CN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 animBg="1"/>
      <p:bldP spid="42" grpId="0"/>
      <p:bldP spid="43" grpId="0" animBg="1"/>
      <p:bldP spid="44" grpId="0"/>
      <p:bldP spid="16" grpId="0" animBg="1"/>
      <p:bldP spid="1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未知"/>
          <p:cNvSpPr/>
          <p:nvPr/>
        </p:nvSpPr>
        <p:spPr bwMode="auto">
          <a:xfrm>
            <a:off x="2906433" y="1240221"/>
            <a:ext cx="7156646" cy="4408338"/>
          </a:xfrm>
          <a:custGeom>
            <a:avLst/>
            <a:gdLst>
              <a:gd name="T0" fmla="*/ 2147483647 w 3701"/>
              <a:gd name="T1" fmla="*/ 2147483647 h 772"/>
              <a:gd name="T2" fmla="*/ 2147483647 w 3701"/>
              <a:gd name="T3" fmla="*/ 2147483647 h 772"/>
              <a:gd name="T4" fmla="*/ 2147483647 w 3701"/>
              <a:gd name="T5" fmla="*/ 2147483647 h 772"/>
              <a:gd name="T6" fmla="*/ 2147483647 w 3701"/>
              <a:gd name="T7" fmla="*/ 2147483647 h 772"/>
              <a:gd name="T8" fmla="*/ 2147483647 w 3701"/>
              <a:gd name="T9" fmla="*/ 2147483647 h 772"/>
              <a:gd name="T10" fmla="*/ 2147483647 w 3701"/>
              <a:gd name="T11" fmla="*/ 2147483647 h 772"/>
              <a:gd name="T12" fmla="*/ 2147483647 w 3701"/>
              <a:gd name="T13" fmla="*/ 2147483647 h 772"/>
              <a:gd name="T14" fmla="*/ 2147483647 w 3701"/>
              <a:gd name="T15" fmla="*/ 2147483647 h 772"/>
              <a:gd name="T16" fmla="*/ 2147483647 w 3701"/>
              <a:gd name="T17" fmla="*/ 2147483647 h 772"/>
              <a:gd name="T18" fmla="*/ 2147483647 w 3701"/>
              <a:gd name="T19" fmla="*/ 0 h 772"/>
              <a:gd name="T20" fmla="*/ 2147483647 w 3701"/>
              <a:gd name="T21" fmla="*/ 2147483647 h 772"/>
              <a:gd name="T22" fmla="*/ 2147483647 w 3701"/>
              <a:gd name="T23" fmla="*/ 2147483647 h 772"/>
              <a:gd name="T24" fmla="*/ 2147483647 w 3701"/>
              <a:gd name="T25" fmla="*/ 0 h 772"/>
              <a:gd name="T26" fmla="*/ 2147483647 w 3701"/>
              <a:gd name="T27" fmla="*/ 2147483647 h 772"/>
              <a:gd name="T28" fmla="*/ 2147483647 w 3701"/>
              <a:gd name="T29" fmla="*/ 2147483647 h 772"/>
              <a:gd name="T30" fmla="*/ 2147483647 w 3701"/>
              <a:gd name="T31" fmla="*/ 0 h 772"/>
              <a:gd name="T32" fmla="*/ 2147483647 w 3701"/>
              <a:gd name="T33" fmla="*/ 2147483647 h 772"/>
              <a:gd name="T34" fmla="*/ 2147483647 w 3701"/>
              <a:gd name="T35" fmla="*/ 2147483647 h 772"/>
              <a:gd name="T36" fmla="*/ 2147483647 w 3701"/>
              <a:gd name="T37" fmla="*/ 0 h 772"/>
              <a:gd name="T38" fmla="*/ 2147483647 w 3701"/>
              <a:gd name="T39" fmla="*/ 2147483647 h 772"/>
              <a:gd name="T40" fmla="*/ 2147483647 w 3701"/>
              <a:gd name="T41" fmla="*/ 2147483647 h 772"/>
              <a:gd name="T42" fmla="*/ 2147483647 w 3701"/>
              <a:gd name="T43" fmla="*/ 2147483647 h 772"/>
              <a:gd name="T44" fmla="*/ 2147483647 w 3701"/>
              <a:gd name="T45" fmla="*/ 2147483647 h 772"/>
              <a:gd name="T46" fmla="*/ 2147483647 w 3701"/>
              <a:gd name="T47" fmla="*/ 2147483647 h 772"/>
              <a:gd name="T48" fmla="*/ 2147483647 w 3701"/>
              <a:gd name="T49" fmla="*/ 2147483647 h 772"/>
              <a:gd name="T50" fmla="*/ 2147483647 w 3701"/>
              <a:gd name="T51" fmla="*/ 2147483647 h 772"/>
              <a:gd name="T52" fmla="*/ 2147483647 w 3701"/>
              <a:gd name="T53" fmla="*/ 2147483647 h 772"/>
              <a:gd name="T54" fmla="*/ 2147483647 w 3701"/>
              <a:gd name="T55" fmla="*/ 2147483647 h 772"/>
              <a:gd name="T56" fmla="*/ 2147483647 w 3701"/>
              <a:gd name="T57" fmla="*/ 2147483647 h 772"/>
              <a:gd name="T58" fmla="*/ 2147483647 w 3701"/>
              <a:gd name="T59" fmla="*/ 2147483647 h 772"/>
              <a:gd name="T60" fmla="*/ 0 w 3701"/>
              <a:gd name="T61" fmla="*/ 2147483647 h 772"/>
              <a:gd name="T62" fmla="*/ 2147483647 w 3701"/>
              <a:gd name="T63" fmla="*/ 2147483647 h 772"/>
              <a:gd name="T64" fmla="*/ 2147483647 w 3701"/>
              <a:gd name="T65" fmla="*/ 2147483647 h 772"/>
              <a:gd name="T66" fmla="*/ 2147483647 w 3701"/>
              <a:gd name="T67" fmla="*/ 2147483647 h 772"/>
              <a:gd name="T68" fmla="*/ 2147483647 w 3701"/>
              <a:gd name="T69" fmla="*/ 2147483647 h 772"/>
              <a:gd name="T70" fmla="*/ 2147483647 w 3701"/>
              <a:gd name="T71" fmla="*/ 2147483647 h 772"/>
              <a:gd name="T72" fmla="*/ 2147483647 w 3701"/>
              <a:gd name="T73" fmla="*/ 2147483647 h 772"/>
              <a:gd name="T74" fmla="*/ 2147483647 w 3701"/>
              <a:gd name="T75" fmla="*/ 2147483647 h 772"/>
              <a:gd name="T76" fmla="*/ 2147483647 w 3701"/>
              <a:gd name="T77" fmla="*/ 2147483647 h 772"/>
              <a:gd name="T78" fmla="*/ 2147483647 w 3701"/>
              <a:gd name="T79" fmla="*/ 2147483647 h 772"/>
              <a:gd name="T80" fmla="*/ 2147483647 w 3701"/>
              <a:gd name="T81" fmla="*/ 2147483647 h 772"/>
              <a:gd name="T82" fmla="*/ 2147483647 w 3701"/>
              <a:gd name="T83" fmla="*/ 2147483647 h 772"/>
              <a:gd name="T84" fmla="*/ 2147483647 w 3701"/>
              <a:gd name="T85" fmla="*/ 2147483647 h 772"/>
              <a:gd name="T86" fmla="*/ 2147483647 w 3701"/>
              <a:gd name="T87" fmla="*/ 2147483647 h 772"/>
              <a:gd name="T88" fmla="*/ 2147483647 w 3701"/>
              <a:gd name="T89" fmla="*/ 2147483647 h 772"/>
              <a:gd name="T90" fmla="*/ 2147483647 w 3701"/>
              <a:gd name="T91" fmla="*/ 2147483647 h 772"/>
              <a:gd name="T92" fmla="*/ 2147483647 w 3701"/>
              <a:gd name="T93" fmla="*/ 2147483647 h 772"/>
              <a:gd name="T94" fmla="*/ 2147483647 w 3701"/>
              <a:gd name="T95" fmla="*/ 2147483647 h 772"/>
              <a:gd name="T96" fmla="*/ 2147483647 w 3701"/>
              <a:gd name="T97" fmla="*/ 2147483647 h 772"/>
              <a:gd name="T98" fmla="*/ 2147483647 w 3701"/>
              <a:gd name="T99" fmla="*/ 2147483647 h 772"/>
              <a:gd name="T100" fmla="*/ 2147483647 w 3701"/>
              <a:gd name="T101" fmla="*/ 2147483647 h 772"/>
              <a:gd name="T102" fmla="*/ 2147483647 w 3701"/>
              <a:gd name="T103" fmla="*/ 2147483647 h 772"/>
              <a:gd name="T104" fmla="*/ 2147483647 w 3701"/>
              <a:gd name="T105" fmla="*/ 2147483647 h 772"/>
              <a:gd name="T106" fmla="*/ 2147483647 w 3701"/>
              <a:gd name="T107" fmla="*/ 2147483647 h 772"/>
              <a:gd name="T108" fmla="*/ 2147483647 w 3701"/>
              <a:gd name="T109" fmla="*/ 2147483647 h 772"/>
              <a:gd name="T110" fmla="*/ 2147483647 w 3701"/>
              <a:gd name="T111" fmla="*/ 2147483647 h 772"/>
              <a:gd name="T112" fmla="*/ 2147483647 w 3701"/>
              <a:gd name="T113" fmla="*/ 2147483647 h 772"/>
              <a:gd name="T114" fmla="*/ 2147483647 w 3701"/>
              <a:gd name="T115" fmla="*/ 2147483647 h 772"/>
              <a:gd name="T116" fmla="*/ 2147483647 w 3701"/>
              <a:gd name="T117" fmla="*/ 2147483647 h 772"/>
              <a:gd name="T118" fmla="*/ 2147483647 w 3701"/>
              <a:gd name="T119" fmla="*/ 2147483647 h 772"/>
              <a:gd name="T120" fmla="*/ 2147483647 w 3701"/>
              <a:gd name="T121" fmla="*/ 2147483647 h 772"/>
              <a:gd name="T122" fmla="*/ 2147483647 w 3701"/>
              <a:gd name="T123" fmla="*/ 0 h 77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701"/>
              <a:gd name="T187" fmla="*/ 0 h 772"/>
              <a:gd name="T188" fmla="*/ 3701 w 3701"/>
              <a:gd name="T189" fmla="*/ 772 h 77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701" h="772">
                <a:moveTo>
                  <a:pt x="3315" y="0"/>
                </a:moveTo>
                <a:lnTo>
                  <a:pt x="3315" y="0"/>
                </a:lnTo>
                <a:lnTo>
                  <a:pt x="3298" y="0"/>
                </a:lnTo>
                <a:lnTo>
                  <a:pt x="3281" y="1"/>
                </a:lnTo>
                <a:lnTo>
                  <a:pt x="3264" y="4"/>
                </a:lnTo>
                <a:lnTo>
                  <a:pt x="3247" y="6"/>
                </a:lnTo>
                <a:lnTo>
                  <a:pt x="3230" y="9"/>
                </a:lnTo>
                <a:lnTo>
                  <a:pt x="3214" y="13"/>
                </a:lnTo>
                <a:lnTo>
                  <a:pt x="3199" y="17"/>
                </a:lnTo>
                <a:lnTo>
                  <a:pt x="3183" y="23"/>
                </a:lnTo>
                <a:lnTo>
                  <a:pt x="3080" y="23"/>
                </a:lnTo>
                <a:lnTo>
                  <a:pt x="3064" y="17"/>
                </a:lnTo>
                <a:lnTo>
                  <a:pt x="3048" y="13"/>
                </a:lnTo>
                <a:lnTo>
                  <a:pt x="3032" y="9"/>
                </a:lnTo>
                <a:lnTo>
                  <a:pt x="3016" y="6"/>
                </a:lnTo>
                <a:lnTo>
                  <a:pt x="2999" y="4"/>
                </a:lnTo>
                <a:lnTo>
                  <a:pt x="2983" y="1"/>
                </a:lnTo>
                <a:lnTo>
                  <a:pt x="2966" y="0"/>
                </a:lnTo>
                <a:lnTo>
                  <a:pt x="2949" y="0"/>
                </a:lnTo>
                <a:lnTo>
                  <a:pt x="2931" y="0"/>
                </a:lnTo>
                <a:lnTo>
                  <a:pt x="2914" y="1"/>
                </a:lnTo>
                <a:lnTo>
                  <a:pt x="2897" y="4"/>
                </a:lnTo>
                <a:lnTo>
                  <a:pt x="2881" y="6"/>
                </a:lnTo>
                <a:lnTo>
                  <a:pt x="2865" y="9"/>
                </a:lnTo>
                <a:lnTo>
                  <a:pt x="2849" y="13"/>
                </a:lnTo>
                <a:lnTo>
                  <a:pt x="2833" y="17"/>
                </a:lnTo>
                <a:lnTo>
                  <a:pt x="2817" y="23"/>
                </a:lnTo>
                <a:lnTo>
                  <a:pt x="2714" y="23"/>
                </a:lnTo>
                <a:lnTo>
                  <a:pt x="2698" y="17"/>
                </a:lnTo>
                <a:lnTo>
                  <a:pt x="2683" y="13"/>
                </a:lnTo>
                <a:lnTo>
                  <a:pt x="2666" y="9"/>
                </a:lnTo>
                <a:lnTo>
                  <a:pt x="2650" y="6"/>
                </a:lnTo>
                <a:lnTo>
                  <a:pt x="2634" y="4"/>
                </a:lnTo>
                <a:lnTo>
                  <a:pt x="2617" y="1"/>
                </a:lnTo>
                <a:lnTo>
                  <a:pt x="2599" y="0"/>
                </a:lnTo>
                <a:lnTo>
                  <a:pt x="2582" y="0"/>
                </a:lnTo>
                <a:lnTo>
                  <a:pt x="2565" y="0"/>
                </a:lnTo>
                <a:lnTo>
                  <a:pt x="2548" y="1"/>
                </a:lnTo>
                <a:lnTo>
                  <a:pt x="2532" y="4"/>
                </a:lnTo>
                <a:lnTo>
                  <a:pt x="2515" y="6"/>
                </a:lnTo>
                <a:lnTo>
                  <a:pt x="2499" y="9"/>
                </a:lnTo>
                <a:lnTo>
                  <a:pt x="2483" y="13"/>
                </a:lnTo>
                <a:lnTo>
                  <a:pt x="2467" y="17"/>
                </a:lnTo>
                <a:lnTo>
                  <a:pt x="2452" y="23"/>
                </a:lnTo>
                <a:lnTo>
                  <a:pt x="2347" y="23"/>
                </a:lnTo>
                <a:lnTo>
                  <a:pt x="2333" y="17"/>
                </a:lnTo>
                <a:lnTo>
                  <a:pt x="2317" y="13"/>
                </a:lnTo>
                <a:lnTo>
                  <a:pt x="2301" y="9"/>
                </a:lnTo>
                <a:lnTo>
                  <a:pt x="2284" y="6"/>
                </a:lnTo>
                <a:lnTo>
                  <a:pt x="2267" y="4"/>
                </a:lnTo>
                <a:lnTo>
                  <a:pt x="2250" y="1"/>
                </a:lnTo>
                <a:lnTo>
                  <a:pt x="2234" y="0"/>
                </a:lnTo>
                <a:lnTo>
                  <a:pt x="2217" y="0"/>
                </a:lnTo>
                <a:lnTo>
                  <a:pt x="2200" y="0"/>
                </a:lnTo>
                <a:lnTo>
                  <a:pt x="2183" y="1"/>
                </a:lnTo>
                <a:lnTo>
                  <a:pt x="2165" y="4"/>
                </a:lnTo>
                <a:lnTo>
                  <a:pt x="2149" y="6"/>
                </a:lnTo>
                <a:lnTo>
                  <a:pt x="2132" y="9"/>
                </a:lnTo>
                <a:lnTo>
                  <a:pt x="2116" y="13"/>
                </a:lnTo>
                <a:lnTo>
                  <a:pt x="2101" y="17"/>
                </a:lnTo>
                <a:lnTo>
                  <a:pt x="2085" y="23"/>
                </a:lnTo>
                <a:lnTo>
                  <a:pt x="1982" y="23"/>
                </a:lnTo>
                <a:lnTo>
                  <a:pt x="1966" y="17"/>
                </a:lnTo>
                <a:lnTo>
                  <a:pt x="1950" y="13"/>
                </a:lnTo>
                <a:lnTo>
                  <a:pt x="1934" y="9"/>
                </a:lnTo>
                <a:lnTo>
                  <a:pt x="1918" y="6"/>
                </a:lnTo>
                <a:lnTo>
                  <a:pt x="1901" y="4"/>
                </a:lnTo>
                <a:lnTo>
                  <a:pt x="1885" y="1"/>
                </a:lnTo>
                <a:lnTo>
                  <a:pt x="1868" y="0"/>
                </a:lnTo>
                <a:lnTo>
                  <a:pt x="1851" y="0"/>
                </a:lnTo>
                <a:lnTo>
                  <a:pt x="1833" y="0"/>
                </a:lnTo>
                <a:lnTo>
                  <a:pt x="1816" y="1"/>
                </a:lnTo>
                <a:lnTo>
                  <a:pt x="1799" y="4"/>
                </a:lnTo>
                <a:lnTo>
                  <a:pt x="1783" y="6"/>
                </a:lnTo>
                <a:lnTo>
                  <a:pt x="1767" y="9"/>
                </a:lnTo>
                <a:lnTo>
                  <a:pt x="1751" y="13"/>
                </a:lnTo>
                <a:lnTo>
                  <a:pt x="1735" y="17"/>
                </a:lnTo>
                <a:lnTo>
                  <a:pt x="1719" y="23"/>
                </a:lnTo>
                <a:lnTo>
                  <a:pt x="1616" y="23"/>
                </a:lnTo>
                <a:lnTo>
                  <a:pt x="1600" y="17"/>
                </a:lnTo>
                <a:lnTo>
                  <a:pt x="1584" y="13"/>
                </a:lnTo>
                <a:lnTo>
                  <a:pt x="1568" y="9"/>
                </a:lnTo>
                <a:lnTo>
                  <a:pt x="1552" y="6"/>
                </a:lnTo>
                <a:lnTo>
                  <a:pt x="1536" y="4"/>
                </a:lnTo>
                <a:lnTo>
                  <a:pt x="1518" y="1"/>
                </a:lnTo>
                <a:lnTo>
                  <a:pt x="1501" y="0"/>
                </a:lnTo>
                <a:lnTo>
                  <a:pt x="1484" y="0"/>
                </a:lnTo>
                <a:lnTo>
                  <a:pt x="1467" y="0"/>
                </a:lnTo>
                <a:lnTo>
                  <a:pt x="1450" y="1"/>
                </a:lnTo>
                <a:lnTo>
                  <a:pt x="1434" y="4"/>
                </a:lnTo>
                <a:lnTo>
                  <a:pt x="1417" y="6"/>
                </a:lnTo>
                <a:lnTo>
                  <a:pt x="1400" y="9"/>
                </a:lnTo>
                <a:lnTo>
                  <a:pt x="1384" y="13"/>
                </a:lnTo>
                <a:lnTo>
                  <a:pt x="1368" y="17"/>
                </a:lnTo>
                <a:lnTo>
                  <a:pt x="1354" y="23"/>
                </a:lnTo>
                <a:lnTo>
                  <a:pt x="1249" y="23"/>
                </a:lnTo>
                <a:lnTo>
                  <a:pt x="1234" y="17"/>
                </a:lnTo>
                <a:lnTo>
                  <a:pt x="1218" y="13"/>
                </a:lnTo>
                <a:lnTo>
                  <a:pt x="1202" y="9"/>
                </a:lnTo>
                <a:lnTo>
                  <a:pt x="1186" y="6"/>
                </a:lnTo>
                <a:lnTo>
                  <a:pt x="1169" y="4"/>
                </a:lnTo>
                <a:lnTo>
                  <a:pt x="1152" y="1"/>
                </a:lnTo>
                <a:lnTo>
                  <a:pt x="1136" y="0"/>
                </a:lnTo>
                <a:lnTo>
                  <a:pt x="1119" y="0"/>
                </a:lnTo>
                <a:lnTo>
                  <a:pt x="1102" y="0"/>
                </a:lnTo>
                <a:lnTo>
                  <a:pt x="1084" y="1"/>
                </a:lnTo>
                <a:lnTo>
                  <a:pt x="1067" y="4"/>
                </a:lnTo>
                <a:lnTo>
                  <a:pt x="1051" y="6"/>
                </a:lnTo>
                <a:lnTo>
                  <a:pt x="1034" y="9"/>
                </a:lnTo>
                <a:lnTo>
                  <a:pt x="1018" y="13"/>
                </a:lnTo>
                <a:lnTo>
                  <a:pt x="1003" y="17"/>
                </a:lnTo>
                <a:lnTo>
                  <a:pt x="987" y="23"/>
                </a:lnTo>
                <a:lnTo>
                  <a:pt x="883" y="23"/>
                </a:lnTo>
                <a:lnTo>
                  <a:pt x="868" y="17"/>
                </a:lnTo>
                <a:lnTo>
                  <a:pt x="852" y="13"/>
                </a:lnTo>
                <a:lnTo>
                  <a:pt x="836" y="9"/>
                </a:lnTo>
                <a:lnTo>
                  <a:pt x="820" y="6"/>
                </a:lnTo>
                <a:lnTo>
                  <a:pt x="803" y="4"/>
                </a:lnTo>
                <a:lnTo>
                  <a:pt x="787" y="1"/>
                </a:lnTo>
                <a:lnTo>
                  <a:pt x="770" y="0"/>
                </a:lnTo>
                <a:lnTo>
                  <a:pt x="752" y="0"/>
                </a:lnTo>
                <a:lnTo>
                  <a:pt x="735" y="0"/>
                </a:lnTo>
                <a:lnTo>
                  <a:pt x="718" y="1"/>
                </a:lnTo>
                <a:lnTo>
                  <a:pt x="701" y="4"/>
                </a:lnTo>
                <a:lnTo>
                  <a:pt x="685" y="6"/>
                </a:lnTo>
                <a:lnTo>
                  <a:pt x="669" y="9"/>
                </a:lnTo>
                <a:lnTo>
                  <a:pt x="653" y="13"/>
                </a:lnTo>
                <a:lnTo>
                  <a:pt x="637" y="17"/>
                </a:lnTo>
                <a:lnTo>
                  <a:pt x="621" y="23"/>
                </a:lnTo>
                <a:lnTo>
                  <a:pt x="518" y="23"/>
                </a:lnTo>
                <a:lnTo>
                  <a:pt x="502" y="17"/>
                </a:lnTo>
                <a:lnTo>
                  <a:pt x="486" y="13"/>
                </a:lnTo>
                <a:lnTo>
                  <a:pt x="470" y="9"/>
                </a:lnTo>
                <a:lnTo>
                  <a:pt x="454" y="6"/>
                </a:lnTo>
                <a:lnTo>
                  <a:pt x="437" y="4"/>
                </a:lnTo>
                <a:lnTo>
                  <a:pt x="420" y="1"/>
                </a:lnTo>
                <a:lnTo>
                  <a:pt x="403" y="0"/>
                </a:lnTo>
                <a:lnTo>
                  <a:pt x="386" y="0"/>
                </a:lnTo>
                <a:lnTo>
                  <a:pt x="366" y="0"/>
                </a:lnTo>
                <a:lnTo>
                  <a:pt x="347" y="2"/>
                </a:lnTo>
                <a:lnTo>
                  <a:pt x="328" y="5"/>
                </a:lnTo>
                <a:lnTo>
                  <a:pt x="308" y="8"/>
                </a:lnTo>
                <a:lnTo>
                  <a:pt x="290" y="12"/>
                </a:lnTo>
                <a:lnTo>
                  <a:pt x="271" y="17"/>
                </a:lnTo>
                <a:lnTo>
                  <a:pt x="253" y="23"/>
                </a:lnTo>
                <a:lnTo>
                  <a:pt x="236" y="30"/>
                </a:lnTo>
                <a:lnTo>
                  <a:pt x="219" y="38"/>
                </a:lnTo>
                <a:lnTo>
                  <a:pt x="202" y="47"/>
                </a:lnTo>
                <a:lnTo>
                  <a:pt x="186" y="56"/>
                </a:lnTo>
                <a:lnTo>
                  <a:pt x="171" y="65"/>
                </a:lnTo>
                <a:lnTo>
                  <a:pt x="155" y="77"/>
                </a:lnTo>
                <a:lnTo>
                  <a:pt x="141" y="88"/>
                </a:lnTo>
                <a:lnTo>
                  <a:pt x="126" y="100"/>
                </a:lnTo>
                <a:lnTo>
                  <a:pt x="113" y="113"/>
                </a:lnTo>
                <a:lnTo>
                  <a:pt x="100" y="126"/>
                </a:lnTo>
                <a:lnTo>
                  <a:pt x="88" y="141"/>
                </a:lnTo>
                <a:lnTo>
                  <a:pt x="77" y="155"/>
                </a:lnTo>
                <a:lnTo>
                  <a:pt x="65" y="171"/>
                </a:lnTo>
                <a:lnTo>
                  <a:pt x="56" y="186"/>
                </a:lnTo>
                <a:lnTo>
                  <a:pt x="47" y="202"/>
                </a:lnTo>
                <a:lnTo>
                  <a:pt x="38" y="219"/>
                </a:lnTo>
                <a:lnTo>
                  <a:pt x="30" y="236"/>
                </a:lnTo>
                <a:lnTo>
                  <a:pt x="23" y="253"/>
                </a:lnTo>
                <a:lnTo>
                  <a:pt x="17" y="271"/>
                </a:lnTo>
                <a:lnTo>
                  <a:pt x="12" y="290"/>
                </a:lnTo>
                <a:lnTo>
                  <a:pt x="8" y="308"/>
                </a:lnTo>
                <a:lnTo>
                  <a:pt x="5" y="328"/>
                </a:lnTo>
                <a:lnTo>
                  <a:pt x="2" y="347"/>
                </a:lnTo>
                <a:lnTo>
                  <a:pt x="0" y="367"/>
                </a:lnTo>
                <a:lnTo>
                  <a:pt x="0" y="386"/>
                </a:lnTo>
                <a:lnTo>
                  <a:pt x="0" y="407"/>
                </a:lnTo>
                <a:lnTo>
                  <a:pt x="2" y="426"/>
                </a:lnTo>
                <a:lnTo>
                  <a:pt x="5" y="446"/>
                </a:lnTo>
                <a:lnTo>
                  <a:pt x="8" y="464"/>
                </a:lnTo>
                <a:lnTo>
                  <a:pt x="12" y="482"/>
                </a:lnTo>
                <a:lnTo>
                  <a:pt x="17" y="501"/>
                </a:lnTo>
                <a:lnTo>
                  <a:pt x="23" y="519"/>
                </a:lnTo>
                <a:lnTo>
                  <a:pt x="30" y="536"/>
                </a:lnTo>
                <a:lnTo>
                  <a:pt x="38" y="553"/>
                </a:lnTo>
                <a:lnTo>
                  <a:pt x="47" y="570"/>
                </a:lnTo>
                <a:lnTo>
                  <a:pt x="56" y="586"/>
                </a:lnTo>
                <a:lnTo>
                  <a:pt x="65" y="602"/>
                </a:lnTo>
                <a:lnTo>
                  <a:pt x="77" y="617"/>
                </a:lnTo>
                <a:lnTo>
                  <a:pt x="88" y="632"/>
                </a:lnTo>
                <a:lnTo>
                  <a:pt x="100" y="646"/>
                </a:lnTo>
                <a:lnTo>
                  <a:pt x="113" y="660"/>
                </a:lnTo>
                <a:lnTo>
                  <a:pt x="126" y="672"/>
                </a:lnTo>
                <a:lnTo>
                  <a:pt x="141" y="684"/>
                </a:lnTo>
                <a:lnTo>
                  <a:pt x="155" y="695"/>
                </a:lnTo>
                <a:lnTo>
                  <a:pt x="171" y="707"/>
                </a:lnTo>
                <a:lnTo>
                  <a:pt x="186" y="717"/>
                </a:lnTo>
                <a:lnTo>
                  <a:pt x="202" y="726"/>
                </a:lnTo>
                <a:lnTo>
                  <a:pt x="219" y="734"/>
                </a:lnTo>
                <a:lnTo>
                  <a:pt x="236" y="742"/>
                </a:lnTo>
                <a:lnTo>
                  <a:pt x="253" y="749"/>
                </a:lnTo>
                <a:lnTo>
                  <a:pt x="271" y="755"/>
                </a:lnTo>
                <a:lnTo>
                  <a:pt x="290" y="760"/>
                </a:lnTo>
                <a:lnTo>
                  <a:pt x="308" y="765"/>
                </a:lnTo>
                <a:lnTo>
                  <a:pt x="328" y="768"/>
                </a:lnTo>
                <a:lnTo>
                  <a:pt x="347" y="771"/>
                </a:lnTo>
                <a:lnTo>
                  <a:pt x="366" y="772"/>
                </a:lnTo>
                <a:lnTo>
                  <a:pt x="386" y="772"/>
                </a:lnTo>
                <a:lnTo>
                  <a:pt x="416" y="771"/>
                </a:lnTo>
                <a:lnTo>
                  <a:pt x="444" y="768"/>
                </a:lnTo>
                <a:lnTo>
                  <a:pt x="473" y="763"/>
                </a:lnTo>
                <a:lnTo>
                  <a:pt x="500" y="755"/>
                </a:lnTo>
                <a:lnTo>
                  <a:pt x="638" y="755"/>
                </a:lnTo>
                <a:lnTo>
                  <a:pt x="665" y="763"/>
                </a:lnTo>
                <a:lnTo>
                  <a:pt x="694" y="768"/>
                </a:lnTo>
                <a:lnTo>
                  <a:pt x="723" y="771"/>
                </a:lnTo>
                <a:lnTo>
                  <a:pt x="752" y="772"/>
                </a:lnTo>
                <a:lnTo>
                  <a:pt x="782" y="771"/>
                </a:lnTo>
                <a:lnTo>
                  <a:pt x="811" y="768"/>
                </a:lnTo>
                <a:lnTo>
                  <a:pt x="839" y="763"/>
                </a:lnTo>
                <a:lnTo>
                  <a:pt x="867" y="755"/>
                </a:lnTo>
                <a:lnTo>
                  <a:pt x="1003" y="755"/>
                </a:lnTo>
                <a:lnTo>
                  <a:pt x="1032" y="763"/>
                </a:lnTo>
                <a:lnTo>
                  <a:pt x="1059" y="768"/>
                </a:lnTo>
                <a:lnTo>
                  <a:pt x="1089" y="771"/>
                </a:lnTo>
                <a:lnTo>
                  <a:pt x="1119" y="772"/>
                </a:lnTo>
                <a:lnTo>
                  <a:pt x="1147" y="771"/>
                </a:lnTo>
                <a:lnTo>
                  <a:pt x="1177" y="768"/>
                </a:lnTo>
                <a:lnTo>
                  <a:pt x="1206" y="763"/>
                </a:lnTo>
                <a:lnTo>
                  <a:pt x="1233" y="755"/>
                </a:lnTo>
                <a:lnTo>
                  <a:pt x="1370" y="755"/>
                </a:lnTo>
                <a:lnTo>
                  <a:pt x="1397" y="763"/>
                </a:lnTo>
                <a:lnTo>
                  <a:pt x="1426" y="768"/>
                </a:lnTo>
                <a:lnTo>
                  <a:pt x="1454" y="771"/>
                </a:lnTo>
                <a:lnTo>
                  <a:pt x="1484" y="772"/>
                </a:lnTo>
                <a:lnTo>
                  <a:pt x="1514" y="771"/>
                </a:lnTo>
                <a:lnTo>
                  <a:pt x="1544" y="768"/>
                </a:lnTo>
                <a:lnTo>
                  <a:pt x="1571" y="763"/>
                </a:lnTo>
                <a:lnTo>
                  <a:pt x="1599" y="755"/>
                </a:lnTo>
                <a:lnTo>
                  <a:pt x="1736" y="755"/>
                </a:lnTo>
                <a:lnTo>
                  <a:pt x="1763" y="763"/>
                </a:lnTo>
                <a:lnTo>
                  <a:pt x="1792" y="768"/>
                </a:lnTo>
                <a:lnTo>
                  <a:pt x="1821" y="771"/>
                </a:lnTo>
                <a:lnTo>
                  <a:pt x="1851" y="772"/>
                </a:lnTo>
                <a:lnTo>
                  <a:pt x="1880" y="771"/>
                </a:lnTo>
                <a:lnTo>
                  <a:pt x="1909" y="768"/>
                </a:lnTo>
                <a:lnTo>
                  <a:pt x="1938" y="763"/>
                </a:lnTo>
                <a:lnTo>
                  <a:pt x="1965" y="755"/>
                </a:lnTo>
                <a:lnTo>
                  <a:pt x="2101" y="755"/>
                </a:lnTo>
                <a:lnTo>
                  <a:pt x="2130" y="763"/>
                </a:lnTo>
                <a:lnTo>
                  <a:pt x="2157" y="768"/>
                </a:lnTo>
                <a:lnTo>
                  <a:pt x="2187" y="771"/>
                </a:lnTo>
                <a:lnTo>
                  <a:pt x="2217" y="772"/>
                </a:lnTo>
                <a:lnTo>
                  <a:pt x="2247" y="771"/>
                </a:lnTo>
                <a:lnTo>
                  <a:pt x="2275" y="768"/>
                </a:lnTo>
                <a:lnTo>
                  <a:pt x="2304" y="763"/>
                </a:lnTo>
                <a:lnTo>
                  <a:pt x="2331" y="755"/>
                </a:lnTo>
                <a:lnTo>
                  <a:pt x="2468" y="755"/>
                </a:lnTo>
                <a:lnTo>
                  <a:pt x="2495" y="763"/>
                </a:lnTo>
                <a:lnTo>
                  <a:pt x="2524" y="768"/>
                </a:lnTo>
                <a:lnTo>
                  <a:pt x="2552" y="771"/>
                </a:lnTo>
                <a:lnTo>
                  <a:pt x="2582" y="772"/>
                </a:lnTo>
                <a:lnTo>
                  <a:pt x="2612" y="771"/>
                </a:lnTo>
                <a:lnTo>
                  <a:pt x="2642" y="768"/>
                </a:lnTo>
                <a:lnTo>
                  <a:pt x="2669" y="763"/>
                </a:lnTo>
                <a:lnTo>
                  <a:pt x="2697" y="755"/>
                </a:lnTo>
                <a:lnTo>
                  <a:pt x="2834" y="755"/>
                </a:lnTo>
                <a:lnTo>
                  <a:pt x="2862" y="763"/>
                </a:lnTo>
                <a:lnTo>
                  <a:pt x="2890" y="768"/>
                </a:lnTo>
                <a:lnTo>
                  <a:pt x="2919" y="771"/>
                </a:lnTo>
                <a:lnTo>
                  <a:pt x="2949" y="772"/>
                </a:lnTo>
                <a:lnTo>
                  <a:pt x="2978" y="771"/>
                </a:lnTo>
                <a:lnTo>
                  <a:pt x="3007" y="768"/>
                </a:lnTo>
                <a:lnTo>
                  <a:pt x="3036" y="763"/>
                </a:lnTo>
                <a:lnTo>
                  <a:pt x="3063" y="755"/>
                </a:lnTo>
                <a:lnTo>
                  <a:pt x="3201" y="755"/>
                </a:lnTo>
                <a:lnTo>
                  <a:pt x="3228" y="763"/>
                </a:lnTo>
                <a:lnTo>
                  <a:pt x="3256" y="768"/>
                </a:lnTo>
                <a:lnTo>
                  <a:pt x="3285" y="771"/>
                </a:lnTo>
                <a:lnTo>
                  <a:pt x="3315" y="772"/>
                </a:lnTo>
                <a:lnTo>
                  <a:pt x="3335" y="772"/>
                </a:lnTo>
                <a:lnTo>
                  <a:pt x="3354" y="771"/>
                </a:lnTo>
                <a:lnTo>
                  <a:pt x="3373" y="768"/>
                </a:lnTo>
                <a:lnTo>
                  <a:pt x="3393" y="765"/>
                </a:lnTo>
                <a:lnTo>
                  <a:pt x="3411" y="760"/>
                </a:lnTo>
                <a:lnTo>
                  <a:pt x="3430" y="755"/>
                </a:lnTo>
                <a:lnTo>
                  <a:pt x="3448" y="749"/>
                </a:lnTo>
                <a:lnTo>
                  <a:pt x="3465" y="742"/>
                </a:lnTo>
                <a:lnTo>
                  <a:pt x="3482" y="734"/>
                </a:lnTo>
                <a:lnTo>
                  <a:pt x="3498" y="726"/>
                </a:lnTo>
                <a:lnTo>
                  <a:pt x="3515" y="717"/>
                </a:lnTo>
                <a:lnTo>
                  <a:pt x="3530" y="707"/>
                </a:lnTo>
                <a:lnTo>
                  <a:pt x="3545" y="695"/>
                </a:lnTo>
                <a:lnTo>
                  <a:pt x="3560" y="684"/>
                </a:lnTo>
                <a:lnTo>
                  <a:pt x="3574" y="672"/>
                </a:lnTo>
                <a:lnTo>
                  <a:pt x="3588" y="660"/>
                </a:lnTo>
                <a:lnTo>
                  <a:pt x="3600" y="646"/>
                </a:lnTo>
                <a:lnTo>
                  <a:pt x="3613" y="632"/>
                </a:lnTo>
                <a:lnTo>
                  <a:pt x="3624" y="617"/>
                </a:lnTo>
                <a:lnTo>
                  <a:pt x="3635" y="602"/>
                </a:lnTo>
                <a:lnTo>
                  <a:pt x="3645" y="586"/>
                </a:lnTo>
                <a:lnTo>
                  <a:pt x="3654" y="570"/>
                </a:lnTo>
                <a:lnTo>
                  <a:pt x="3663" y="553"/>
                </a:lnTo>
                <a:lnTo>
                  <a:pt x="3670" y="536"/>
                </a:lnTo>
                <a:lnTo>
                  <a:pt x="3677" y="519"/>
                </a:lnTo>
                <a:lnTo>
                  <a:pt x="3684" y="501"/>
                </a:lnTo>
                <a:lnTo>
                  <a:pt x="3688" y="482"/>
                </a:lnTo>
                <a:lnTo>
                  <a:pt x="3693" y="464"/>
                </a:lnTo>
                <a:lnTo>
                  <a:pt x="3696" y="446"/>
                </a:lnTo>
                <a:lnTo>
                  <a:pt x="3699" y="426"/>
                </a:lnTo>
                <a:lnTo>
                  <a:pt x="3701" y="407"/>
                </a:lnTo>
                <a:lnTo>
                  <a:pt x="3701" y="386"/>
                </a:lnTo>
                <a:lnTo>
                  <a:pt x="3701" y="367"/>
                </a:lnTo>
                <a:lnTo>
                  <a:pt x="3699" y="347"/>
                </a:lnTo>
                <a:lnTo>
                  <a:pt x="3696" y="328"/>
                </a:lnTo>
                <a:lnTo>
                  <a:pt x="3693" y="308"/>
                </a:lnTo>
                <a:lnTo>
                  <a:pt x="3688" y="290"/>
                </a:lnTo>
                <a:lnTo>
                  <a:pt x="3684" y="271"/>
                </a:lnTo>
                <a:lnTo>
                  <a:pt x="3677" y="253"/>
                </a:lnTo>
                <a:lnTo>
                  <a:pt x="3670" y="236"/>
                </a:lnTo>
                <a:lnTo>
                  <a:pt x="3663" y="219"/>
                </a:lnTo>
                <a:lnTo>
                  <a:pt x="3654" y="202"/>
                </a:lnTo>
                <a:lnTo>
                  <a:pt x="3645" y="186"/>
                </a:lnTo>
                <a:lnTo>
                  <a:pt x="3635" y="171"/>
                </a:lnTo>
                <a:lnTo>
                  <a:pt x="3624" y="155"/>
                </a:lnTo>
                <a:lnTo>
                  <a:pt x="3613" y="141"/>
                </a:lnTo>
                <a:lnTo>
                  <a:pt x="3600" y="126"/>
                </a:lnTo>
                <a:lnTo>
                  <a:pt x="3588" y="113"/>
                </a:lnTo>
                <a:lnTo>
                  <a:pt x="3574" y="100"/>
                </a:lnTo>
                <a:lnTo>
                  <a:pt x="3560" y="88"/>
                </a:lnTo>
                <a:lnTo>
                  <a:pt x="3545" y="77"/>
                </a:lnTo>
                <a:lnTo>
                  <a:pt x="3530" y="65"/>
                </a:lnTo>
                <a:lnTo>
                  <a:pt x="3515" y="56"/>
                </a:lnTo>
                <a:lnTo>
                  <a:pt x="3498" y="47"/>
                </a:lnTo>
                <a:lnTo>
                  <a:pt x="3482" y="38"/>
                </a:lnTo>
                <a:lnTo>
                  <a:pt x="3465" y="30"/>
                </a:lnTo>
                <a:lnTo>
                  <a:pt x="3448" y="23"/>
                </a:lnTo>
                <a:lnTo>
                  <a:pt x="3430" y="17"/>
                </a:lnTo>
                <a:lnTo>
                  <a:pt x="3411" y="12"/>
                </a:lnTo>
                <a:lnTo>
                  <a:pt x="3393" y="8"/>
                </a:lnTo>
                <a:lnTo>
                  <a:pt x="3373" y="5"/>
                </a:lnTo>
                <a:lnTo>
                  <a:pt x="3354" y="2"/>
                </a:lnTo>
                <a:lnTo>
                  <a:pt x="3335" y="0"/>
                </a:lnTo>
                <a:lnTo>
                  <a:pt x="3315" y="0"/>
                </a:lnTo>
                <a:close/>
              </a:path>
            </a:pathLst>
          </a:custGeom>
          <a:solidFill>
            <a:schemeClr val="accent2">
              <a:alpha val="9804"/>
            </a:schemeClr>
          </a:solidFill>
          <a:ln w="101600">
            <a:solidFill>
              <a:schemeClr val="accent2"/>
            </a:solidFill>
            <a:round/>
          </a:ln>
        </p:spPr>
        <p:txBody>
          <a:bodyPr lIns="91438" tIns="45719" rIns="91438" bIns="45719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44790" y="3336310"/>
            <a:ext cx="884160" cy="684803"/>
          </a:xfrm>
          <a:prstGeom prst="rect">
            <a:avLst/>
          </a:prstGeom>
        </p:spPr>
        <p:txBody>
          <a:bodyPr wrap="square" lIns="68578" tIns="34290" rIns="68578" bIns="34290">
            <a:spAutoFit/>
          </a:bodyPr>
          <a:lstStyle/>
          <a:p>
            <a:r>
              <a:rPr lang="en-US" altLang="zh-CN" sz="4000" b="1" dirty="0" err="1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yuè</a:t>
            </a:r>
            <a:endParaRPr lang="zh-CN" altLang="en-US" sz="4000" b="1" dirty="0"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147827" y="3337176"/>
            <a:ext cx="896716" cy="684803"/>
          </a:xfrm>
          <a:prstGeom prst="rect">
            <a:avLst/>
          </a:prstGeom>
        </p:spPr>
        <p:txBody>
          <a:bodyPr wrap="square" lIns="68578" tIns="34290" rIns="68578" bIns="34290">
            <a:spAutoFit/>
          </a:bodyPr>
          <a:lstStyle/>
          <a:p>
            <a:r>
              <a:rPr lang="en-US" sz="4000" b="1" dirty="0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luǎn</a:t>
            </a:r>
            <a:endParaRPr lang="zh-CN" altLang="en-US" sz="4000" b="1" dirty="0"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8" name="TextBox 32"/>
          <p:cNvSpPr txBox="1"/>
          <p:nvPr/>
        </p:nvSpPr>
        <p:spPr>
          <a:xfrm>
            <a:off x="5172907" y="2290900"/>
            <a:ext cx="893189" cy="938716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5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俗</a:t>
            </a:r>
          </a:p>
        </p:txBody>
      </p:sp>
      <p:sp>
        <p:nvSpPr>
          <p:cNvPr id="9" name="TextBox 34"/>
          <p:cNvSpPr txBox="1"/>
          <p:nvPr/>
        </p:nvSpPr>
        <p:spPr>
          <a:xfrm>
            <a:off x="4445041" y="2277253"/>
            <a:ext cx="893189" cy="938716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5500" b="1" dirty="0"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</a:p>
        </p:txBody>
      </p:sp>
      <p:sp>
        <p:nvSpPr>
          <p:cNvPr id="10" name="TextBox 37"/>
          <p:cNvSpPr txBox="1"/>
          <p:nvPr/>
        </p:nvSpPr>
        <p:spPr>
          <a:xfrm>
            <a:off x="7788171" y="2277254"/>
            <a:ext cx="642941" cy="93358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5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穗</a:t>
            </a:r>
          </a:p>
        </p:txBody>
      </p:sp>
      <p:sp>
        <p:nvSpPr>
          <p:cNvPr id="11" name="TextBox 38"/>
          <p:cNvSpPr txBox="1"/>
          <p:nvPr/>
        </p:nvSpPr>
        <p:spPr>
          <a:xfrm>
            <a:off x="6998890" y="2290900"/>
            <a:ext cx="893189" cy="938716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5500" b="1" dirty="0">
                <a:latin typeface="楷体" panose="02010609060101010101" pitchFamily="49" charset="-122"/>
                <a:ea typeface="楷体" panose="02010609060101010101" pitchFamily="49" charset="-122"/>
              </a:rPr>
              <a:t>稻</a:t>
            </a:r>
          </a:p>
        </p:txBody>
      </p:sp>
      <p:sp>
        <p:nvSpPr>
          <p:cNvPr id="12" name="TextBox 39"/>
          <p:cNvSpPr txBox="1"/>
          <p:nvPr/>
        </p:nvSpPr>
        <p:spPr>
          <a:xfrm>
            <a:off x="4442642" y="3828843"/>
            <a:ext cx="893189" cy="938716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5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跃</a:t>
            </a:r>
          </a:p>
        </p:txBody>
      </p:sp>
      <p:sp>
        <p:nvSpPr>
          <p:cNvPr id="13" name="TextBox 40"/>
          <p:cNvSpPr txBox="1"/>
          <p:nvPr/>
        </p:nvSpPr>
        <p:spPr>
          <a:xfrm>
            <a:off x="5137201" y="3828843"/>
            <a:ext cx="893189" cy="938716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5500" b="1" dirty="0">
                <a:latin typeface="楷体" panose="02010609060101010101" pitchFamily="49" charset="-122"/>
                <a:ea typeface="楷体" panose="02010609060101010101" pitchFamily="49" charset="-122"/>
              </a:rPr>
              <a:t>出</a:t>
            </a:r>
          </a:p>
        </p:txBody>
      </p:sp>
      <p:sp>
        <p:nvSpPr>
          <p:cNvPr id="14" name="TextBox 49"/>
          <p:cNvSpPr txBox="1"/>
          <p:nvPr/>
        </p:nvSpPr>
        <p:spPr>
          <a:xfrm>
            <a:off x="6359470" y="3828842"/>
            <a:ext cx="1510902" cy="178510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5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鹅 卵 </a:t>
            </a:r>
            <a:endParaRPr lang="zh-CN" altLang="en-US" sz="5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802569" y="3842489"/>
            <a:ext cx="893189" cy="938716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5500" b="1" dirty="0">
                <a:latin typeface="楷体" panose="02010609060101010101" pitchFamily="49" charset="-122"/>
                <a:ea typeface="楷体" panose="02010609060101010101" pitchFamily="49" charset="-122"/>
              </a:rPr>
              <a:t>石</a:t>
            </a:r>
            <a:endParaRPr lang="zh-CN" altLang="en-US" sz="5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870057" y="1834978"/>
            <a:ext cx="643026" cy="684803"/>
          </a:xfrm>
          <a:prstGeom prst="rect">
            <a:avLst/>
          </a:prstGeom>
        </p:spPr>
        <p:txBody>
          <a:bodyPr wrap="square" lIns="68578" tIns="34290" rIns="68578" bIns="34290">
            <a:spAutoFit/>
          </a:bodyPr>
          <a:lstStyle/>
          <a:p>
            <a:r>
              <a:rPr lang="en-US" altLang="zh-CN" sz="4000" b="1" dirty="0" err="1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suì</a:t>
            </a:r>
            <a:endParaRPr lang="zh-CN" altLang="en-US" sz="4000" b="1" dirty="0"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257393" y="1823062"/>
            <a:ext cx="535785" cy="684803"/>
          </a:xfrm>
          <a:prstGeom prst="rect">
            <a:avLst/>
          </a:prstGeom>
        </p:spPr>
        <p:txBody>
          <a:bodyPr wrap="square" lIns="68578" tIns="34290" rIns="68578" bIns="34290">
            <a:spAutoFit/>
          </a:bodyPr>
          <a:lstStyle/>
          <a:p>
            <a:r>
              <a:rPr lang="en-US" altLang="zh-CN" sz="4000" b="1" dirty="0" err="1"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sú</a:t>
            </a:r>
            <a:endParaRPr lang="zh-CN" altLang="en-US" sz="4000" b="1" dirty="0">
              <a:latin typeface="Pinyin Adjust" panose="02000500000000000000" pitchFamily="2" charset="0"/>
              <a:ea typeface="黑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33635" y="3309811"/>
            <a:ext cx="4347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>
                <a:solidFill>
                  <a:prstClr val="black"/>
                </a:solidFill>
                <a:latin typeface="Pinyin Adjust" panose="02000500000000000000" pitchFamily="2" charset="0"/>
                <a:ea typeface="黑体" panose="02010609060101010101" charset="-122"/>
                <a:cs typeface="汉语拼音" panose="000B0604020202020204" pitchFamily="34" charset="0"/>
              </a:rPr>
              <a:t>é</a:t>
            </a:r>
            <a:endParaRPr lang="zh-CN" altLang="en-US" sz="4000" b="1" dirty="0">
              <a:solidFill>
                <a:srgbClr val="FF0000"/>
              </a:solidFill>
              <a:latin typeface="Pinyin Adjust" panose="020005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774</Words>
  <Application>Microsoft Office PowerPoint</Application>
  <PresentationFormat>宽屏</PresentationFormat>
  <Paragraphs>148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Pinyin Adjust</vt:lpstr>
      <vt:lpstr>Times New Roman</vt:lpstr>
      <vt:lpstr>汉语拼音</vt:lpstr>
      <vt:lpstr>第一PPT模板网-WWW.1PPT.COM</vt:lpstr>
      <vt:lpstr>Office Theme</vt:lpstr>
      <vt:lpstr>2.走月亮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208</cp:revision>
  <dcterms:created xsi:type="dcterms:W3CDTF">2019-01-28T06:44:00Z</dcterms:created>
  <dcterms:modified xsi:type="dcterms:W3CDTF">2021-08-29T11:44:55Z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2052-11.1.0.8661</vt:lpwstr>
  </property>
</Properties>
</file>