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4" r:id="rId2"/>
    <p:sldMasterId id="2147483706" r:id="rId3"/>
  </p:sldMasterIdLst>
  <p:notesMasterIdLst>
    <p:notesMasterId r:id="rId16"/>
  </p:notesMasterIdLst>
  <p:sldIdLst>
    <p:sldId id="826" r:id="rId4"/>
    <p:sldId id="827" r:id="rId5"/>
    <p:sldId id="828" r:id="rId6"/>
    <p:sldId id="829" r:id="rId7"/>
    <p:sldId id="830" r:id="rId8"/>
    <p:sldId id="831" r:id="rId9"/>
    <p:sldId id="832" r:id="rId10"/>
    <p:sldId id="833" r:id="rId11"/>
    <p:sldId id="834" r:id="rId12"/>
    <p:sldId id="835" r:id="rId13"/>
    <p:sldId id="836" r:id="rId14"/>
    <p:sldId id="837" r:id="rId15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2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4E0E1"/>
    <a:srgbClr val="97EEFE"/>
    <a:srgbClr val="A5EDF0"/>
    <a:srgbClr val="8BE4D2"/>
    <a:srgbClr val="BBEFE7"/>
    <a:srgbClr val="85CAD9"/>
    <a:srgbClr val="02771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74"/>
        <p:guide pos="28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latin typeface="Calibri" panose="020F0502020204030204" charset="0"/>
              </a:defRPr>
            </a:lvl1pPr>
          </a:lstStyle>
          <a:p>
            <a:pPr>
              <a:defRPr/>
            </a:pPr>
            <a:fld id="{41D189D3-3764-44C4-9348-6025E1671568}" type="datetimeFigureOut">
              <a:rPr lang="zh-CN" altLang="en-US"/>
              <a:pPr>
                <a:defRPr/>
              </a:pPr>
              <a:t>2021/8/27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1F4DF9-ACDF-4913-B3CC-83C2594697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93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F4DF9-ACDF-4913-B3CC-83C25946973B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690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25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C8E1-C2B4-49A3-9D19-9507443FB831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AFD24-A652-4302-834C-D586980B823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97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078E-C676-4BA9-9373-F155A5418B2B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F8EB-3A13-40CC-9C3B-EACC670B73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9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3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5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27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13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63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314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83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39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5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AE03-CCE0-42A3-82B6-AAC9DDB84957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F20F9-FEF8-403B-B82D-BDDD2E5845E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0643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90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28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43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647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31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13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3025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9897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2951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7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75823-0543-485C-B16B-583AB581B349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FFFE3-B3D8-4A85-95B3-734B2E8DE60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79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728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015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9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046C8-0FC3-48D0-B1F5-FC6556383412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D62FA-4227-4162-9312-3654B859823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50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981F-4018-4B5F-9A9D-20136407E9C4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1B843-20F7-4C20-9047-EDBE3CBFED9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70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A3FFE-B8EE-475D-82CB-0C6A4CF48B39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3192-4455-4FE5-8F7C-2B25B7A91B6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7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96BB2-159A-4F65-AFC7-7813B4DDDF50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31843-2EC7-4530-87BC-B1D6EC8B251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02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2116B-97ED-4202-AC45-CC5F5BFF858B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8F04-C0E7-4C2F-8DAF-30A4F914332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62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078E-C676-4BA9-9373-F155A5418B2B}" type="datetimeFigureOut">
              <a:rPr lang="zh-CN" altLang="en-US" smtClean="0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F8EB-3A13-40CC-9C3B-EACC670B73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4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420816"/>
            <a:ext cx="105156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200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8378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3689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 descr="J89IZ684AKS}O[`@OR`%Z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353" y="779466"/>
            <a:ext cx="5857875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66990" y="941390"/>
            <a:ext cx="885825" cy="4708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5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趣味故事会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590674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4"/>
          <p:cNvSpPr>
            <a:spLocks noGrp="1" noChangeArrowheads="1"/>
          </p:cNvSpPr>
          <p:nvPr>
            <p:ph idx="1"/>
          </p:nvPr>
        </p:nvSpPr>
        <p:spPr>
          <a:xfrm>
            <a:off x="1970088" y="2066928"/>
            <a:ext cx="6845300" cy="2576513"/>
          </a:xfrm>
        </p:spPr>
        <p:txBody>
          <a:bodyPr/>
          <a:lstStyle/>
          <a:p>
            <a:pPr marL="0" indent="0">
              <a:lnSpc>
                <a:spcPts val="4500"/>
              </a:lnSpc>
              <a:spcBef>
                <a:spcPct val="0"/>
              </a:spcBef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/>
              <a:t> 回家之后，也讲一个有趣的故事给你的爸爸妈妈或是其他家人听听。 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970088" y="1004891"/>
            <a:ext cx="2679700" cy="655637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1268" name="文本框 9"/>
          <p:cNvSpPr txBox="1">
            <a:spLocks noChangeArrowheads="1"/>
          </p:cNvSpPr>
          <p:nvPr/>
        </p:nvSpPr>
        <p:spPr bwMode="auto">
          <a:xfrm>
            <a:off x="2698753" y="1049338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针对训练</a:t>
            </a:r>
          </a:p>
        </p:txBody>
      </p:sp>
      <p:pic>
        <p:nvPicPr>
          <p:cNvPr id="11269" name="内容占位符 3" descr="练习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91" y="1003303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图片 1" descr="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316" y="3498850"/>
            <a:ext cx="3335337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3235325" y="1863725"/>
            <a:ext cx="5886450" cy="1143000"/>
          </a:xfrm>
        </p:spPr>
        <p:txBody>
          <a:bodyPr/>
          <a:lstStyle/>
          <a:p>
            <a:pPr algn="ctr">
              <a:defRPr/>
            </a:pPr>
            <a:r>
              <a:rPr lang="zh-CN" altLang="zh-CN" sz="6600" b="1" noProof="1">
                <a:solidFill>
                  <a:srgbClr val="162477"/>
                </a:solidFill>
                <a:latin typeface="微软雅黑" panose="020B0503020204020204" charset="-122"/>
                <a:ea typeface="微软雅黑" panose="020B0503020204020204" charset="-122"/>
              </a:rPr>
              <a:t>谢谢</a:t>
            </a:r>
            <a:r>
              <a:rPr lang="zh-CN" altLang="zh-CN" sz="6600" b="1" noProof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观看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56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内容占位符 2"/>
          <p:cNvSpPr>
            <a:spLocks noGrp="1" noChangeArrowheads="1"/>
          </p:cNvSpPr>
          <p:nvPr>
            <p:ph idx="1"/>
          </p:nvPr>
        </p:nvSpPr>
        <p:spPr>
          <a:xfrm>
            <a:off x="1809750" y="1887541"/>
            <a:ext cx="8229600" cy="3570287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宋体" pitchFamily="2" charset="-122"/>
              </a:rPr>
              <a:t>    </a:t>
            </a:r>
            <a:r>
              <a:rPr lang="zh-CN" altLang="zh-CN" dirty="0" smtClean="0">
                <a:latin typeface="宋体" pitchFamily="2" charset="-122"/>
              </a:rPr>
              <a:t>1.学会把故事讲述得清楚明白。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dirty="0" smtClean="0">
                <a:latin typeface="宋体" pitchFamily="2" charset="-122"/>
              </a:rPr>
              <a:t>    2.用自己喜欢的方式讲故事，提高语言表达能力和沟通能力。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dirty="0" smtClean="0">
                <a:latin typeface="宋体" pitchFamily="2" charset="-122"/>
              </a:rPr>
              <a:t>    </a:t>
            </a:r>
            <a:r>
              <a:rPr lang="en-US" altLang="zh-CN" dirty="0" smtClean="0">
                <a:latin typeface="宋体" pitchFamily="2" charset="-122"/>
              </a:rPr>
              <a:t>3.进一步培养对故事和整个语文学习的兴趣。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宋体" pitchFamily="2" charset="-122"/>
              </a:rPr>
              <a:t>    4.培养认真、耐心倾听他人的良好习惯。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970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3076" name="文本框 9"/>
          <p:cNvSpPr txBox="1">
            <a:spLocks noChangeArrowheads="1"/>
          </p:cNvSpPr>
          <p:nvPr/>
        </p:nvSpPr>
        <p:spPr bwMode="auto">
          <a:xfrm>
            <a:off x="2698753" y="1050925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学习目标</a:t>
            </a:r>
          </a:p>
        </p:txBody>
      </p:sp>
      <p:pic>
        <p:nvPicPr>
          <p:cNvPr id="3077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91" y="1006475"/>
            <a:ext cx="65563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769833" y="5734975"/>
            <a:ext cx="3533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内容占位符 2"/>
          <p:cNvSpPr>
            <a:spLocks noGrp="1" noChangeArrowheads="1"/>
          </p:cNvSpPr>
          <p:nvPr>
            <p:ph idx="1"/>
          </p:nvPr>
        </p:nvSpPr>
        <p:spPr>
          <a:xfrm>
            <a:off x="1870075" y="1954213"/>
            <a:ext cx="8451850" cy="390525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dirty="0" smtClean="0">
                <a:latin typeface="宋体" pitchFamily="2" charset="-122"/>
              </a:rPr>
              <a:t>    </a:t>
            </a:r>
            <a:r>
              <a:rPr lang="zh-CN" altLang="zh-CN" dirty="0" smtClean="0">
                <a:latin typeface="宋体" pitchFamily="2" charset="-122"/>
              </a:rPr>
              <a:t>本次口语交际的内容是围绕“趣味故事会”这个话题分享有趣的故事。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</a:rPr>
              <a:t>    1.想一想。先选择有趣的故事，多读几遍，记住故事的内容，选择别人可能感兴趣的故事来讲述。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</a:rPr>
              <a:t>    2.说一说。把自己要讲的故事按一定的顺序概括出来。讲故事的时候要自然、大方，要注意语气、表情的变化，加上适当的手势。</a:t>
            </a: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dirty="0" smtClean="0">
                <a:latin typeface="宋体" pitchFamily="2" charset="-122"/>
              </a:rPr>
              <a:t>   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970088" y="1004891"/>
            <a:ext cx="2679700" cy="655637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4100" name="文本框 9"/>
          <p:cNvSpPr txBox="1">
            <a:spLocks noChangeArrowheads="1"/>
          </p:cNvSpPr>
          <p:nvPr/>
        </p:nvSpPr>
        <p:spPr bwMode="auto">
          <a:xfrm>
            <a:off x="2698753" y="1049338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交际指导</a:t>
            </a:r>
          </a:p>
        </p:txBody>
      </p:sp>
      <p:pic>
        <p:nvPicPr>
          <p:cNvPr id="4101" name="内容占位符 1" descr="名师辅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8" y="925516"/>
            <a:ext cx="728662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2"/>
          <p:cNvSpPr>
            <a:spLocks noGrp="1" noChangeArrowheads="1"/>
          </p:cNvSpPr>
          <p:nvPr>
            <p:ph idx="1"/>
          </p:nvPr>
        </p:nvSpPr>
        <p:spPr>
          <a:xfrm>
            <a:off x="1870078" y="1733550"/>
            <a:ext cx="8232775" cy="1930400"/>
          </a:xfrm>
        </p:spPr>
        <p:txBody>
          <a:bodyPr/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dirty="0" smtClean="0">
                <a:latin typeface="宋体" pitchFamily="2" charset="-122"/>
              </a:rPr>
              <a:t>    </a:t>
            </a:r>
            <a:r>
              <a:rPr lang="zh-CN" altLang="zh-CN" dirty="0" smtClean="0">
                <a:latin typeface="宋体" pitchFamily="2" charset="-122"/>
              </a:rPr>
              <a:t>3.听一听。听故事的时候要集中注意力，认真倾听，记住故事的主要内容，有问题可以提问，但要有礼貌。听后说说故事中哪里最有趣。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70088" y="933450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6147" name="文本框 9"/>
          <p:cNvSpPr txBox="1">
            <a:spLocks noChangeArrowheads="1"/>
          </p:cNvSpPr>
          <p:nvPr/>
        </p:nvSpPr>
        <p:spPr bwMode="auto">
          <a:xfrm>
            <a:off x="2698753" y="977900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交际示例</a:t>
            </a:r>
          </a:p>
        </p:txBody>
      </p:sp>
      <p:pic>
        <p:nvPicPr>
          <p:cNvPr id="6148" name="内容占位符 1" descr="交流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7213" y="763588"/>
            <a:ext cx="969962" cy="969962"/>
          </a:xfrm>
        </p:spPr>
      </p:pic>
      <p:sp>
        <p:nvSpPr>
          <p:cNvPr id="6149" name="文本框 1"/>
          <p:cNvSpPr txBox="1">
            <a:spLocks noChangeArrowheads="1"/>
          </p:cNvSpPr>
          <p:nvPr/>
        </p:nvSpPr>
        <p:spPr bwMode="auto">
          <a:xfrm>
            <a:off x="1970091" y="2101850"/>
            <a:ext cx="8124825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我给大家讲讲《玫瑰鸭的婚事》的故事吧。   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有一只灰老鼠异想天开，竟想娶一只漂亮的鸭子做新娘。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鸭妈妈说：“不可能，我高贵、漂亮的女儿怎么会嫁给一只脏老鼠呢？”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灰老鼠没有娶到漂亮的小鸭子，非常生气。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它在床上躺了七天七夜，想出了一个坏点子。</a:t>
            </a:r>
          </a:p>
          <a:p>
            <a:pPr eaLnBrk="1" hangingPunct="1">
              <a:lnSpc>
                <a:spcPts val="4000"/>
              </a:lnSpc>
            </a:pPr>
            <a:endParaRPr lang="zh-CN" altLang="zh-CN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"/>
          <p:cNvSpPr txBox="1">
            <a:spLocks noChangeArrowheads="1"/>
          </p:cNvSpPr>
          <p:nvPr/>
        </p:nvSpPr>
        <p:spPr bwMode="auto">
          <a:xfrm>
            <a:off x="2014541" y="1101728"/>
            <a:ext cx="8162925" cy="554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在一个金色的黄昏，鸭妈妈带着孩子们出去散步了，灰老鼠溜进了鸭棚，它偷走了一只鸭蛋。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接着，它悄悄地将鸭蛋放进了鸡窝里。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不久，鸡妈妈开始孵小鸡了。她一点儿也没注意到，鸡窝里躺着一只鸭蛋。　　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半个月过去了。鸡宝宝一个个诞生了，它们睁开小眼睛，好奇地东张西望。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当那只小鸭子从蛋壳里钻出来，鸡妈妈惊叫起来：“天哪，她多么像一只小鸭子！”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因为小鸭子长着一身黑色的羽毛，就像黑色的玫瑰一样，所以，鸡妈妈给她取了一个好听的名字——玫瑰。</a:t>
            </a:r>
          </a:p>
          <a:p>
            <a:pPr eaLnBrk="1" hangingPunct="1">
              <a:lnSpc>
                <a:spcPts val="4000"/>
              </a:lnSpc>
            </a:pPr>
            <a:endParaRPr lang="zh-CN" altLang="zh-CN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"/>
          <p:cNvSpPr txBox="1">
            <a:spLocks noChangeArrowheads="1"/>
          </p:cNvSpPr>
          <p:nvPr/>
        </p:nvSpPr>
        <p:spPr bwMode="auto">
          <a:xfrm>
            <a:off x="2001841" y="1123953"/>
            <a:ext cx="8186737" cy="554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玫瑰一天天长大了，她成了鸡妈妈最出众的女儿。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有一天，鸭妈妈听到了玫瑰的歌声，不由得走了过来，   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一看，原来是一只小鸭子在唱歌。便叫道：“我的孩儿，快快跟妈妈回家吧！”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玫瑰听了鸭妈妈的话，害怕地躲到鸡妈妈的翅膀下，说：“我不认识你，我的妈妈是一只花母鸡。”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鸭妈妈叹道：“孩儿，当你跳进水里时，你就会明白，你根本不是一只鸡，而是一只鸭！”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小鸭子听不懂鸭妈妈的话，她依旧跟着鸡妈妈生活。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一天，灰老鼠溜进了鸡棚里。它厚颜无耻地说：“尊敬的鸡妈妈，把您的小玫瑰嫁给我吧！”</a:t>
            </a:r>
          </a:p>
          <a:p>
            <a:pPr eaLnBrk="1" hangingPunct="1">
              <a:lnSpc>
                <a:spcPts val="4000"/>
              </a:lnSpc>
            </a:pPr>
            <a:endParaRPr lang="zh-CN" altLang="zh-CN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"/>
          <p:cNvSpPr txBox="1">
            <a:spLocks noChangeArrowheads="1"/>
          </p:cNvSpPr>
          <p:nvPr/>
        </p:nvSpPr>
        <p:spPr bwMode="auto">
          <a:xfrm>
            <a:off x="1995491" y="1081088"/>
            <a:ext cx="8199437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鸡妈妈担心老鼠偷吃它的鸡蛋，便答应了这门亲事。她想：“反正玫瑰也不是我的亲生孩子！”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玫瑰知道妈妈把她嫁给了一只丑陋的老鼠，非常伤心。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娶亲的日子到了，一群鸡拥着小玫瑰到了一条小河边，个个都喜气洋洋的。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度过这条河，就是灰老鼠的家了。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河面上传来一片叽叽的歌声，灰老鼠带着一群弟兄来了，它撑着一只小船儿，胸前戴着一朵大红花。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鸡妈妈上了船儿，玫瑰也被拉到船上。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400" dirty="0" err="1">
                <a:latin typeface="楷体_GB2312" pitchFamily="49" charset="-122"/>
                <a:ea typeface="楷体_GB2312" pitchFamily="49" charset="-122"/>
              </a:rPr>
              <a:t>船儿飞快地驶向了河中心，这时，一群鸭子游了过来，嘎嘎地叫着，挡住了去路</a:t>
            </a:r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zh-CN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"/>
          <p:cNvSpPr txBox="1">
            <a:spLocks noChangeArrowheads="1"/>
          </p:cNvSpPr>
          <p:nvPr/>
        </p:nvSpPr>
        <p:spPr bwMode="auto">
          <a:xfrm>
            <a:off x="1871666" y="1651003"/>
            <a:ext cx="844867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鸭子一齐跳到船上，站在了左边的船弦上，船儿失去了平衡，一下子翻进了小河里。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    鸡妈妈连同灰老鼠一家，都被河水淹死了。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    玫瑰在水里欢快地游啊游，游向了鸭妈妈的怀抱。</a:t>
            </a:r>
          </a:p>
          <a:p>
            <a:pPr eaLnBrk="1" hangingPunct="1">
              <a:lnSpc>
                <a:spcPts val="3500"/>
              </a:lnSpc>
            </a:pP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    她终于明白，她天生是一只可爱的小鸭子！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1C29327A-75AF-4E18-A595-DF1DC58E27BD}" vid="{4AE99120-D545-43FF-B592-2EAC8C212680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856</Words>
  <Application>Microsoft Office PowerPoint</Application>
  <PresentationFormat>宽屏</PresentationFormat>
  <Paragraphs>58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530</cp:revision>
  <dcterms:created xsi:type="dcterms:W3CDTF">2018-01-19T05:09:00Z</dcterms:created>
  <dcterms:modified xsi:type="dcterms:W3CDTF">2021-08-27T15:07:42Z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