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71" r:id="rId4"/>
    <p:sldMasterId id="2147483683" r:id="rId5"/>
    <p:sldMasterId id="2147483695" r:id="rId6"/>
  </p:sldMasterIdLst>
  <p:notesMasterIdLst>
    <p:notesMasterId r:id="rId21"/>
  </p:notesMasterIdLst>
  <p:sldIdLst>
    <p:sldId id="316" r:id="rId7"/>
    <p:sldId id="338" r:id="rId8"/>
    <p:sldId id="323" r:id="rId9"/>
    <p:sldId id="333" r:id="rId10"/>
    <p:sldId id="339" r:id="rId11"/>
    <p:sldId id="332" r:id="rId12"/>
    <p:sldId id="343" r:id="rId13"/>
    <p:sldId id="335" r:id="rId14"/>
    <p:sldId id="340" r:id="rId15"/>
    <p:sldId id="342" r:id="rId16"/>
    <p:sldId id="341" r:id="rId17"/>
    <p:sldId id="330" r:id="rId18"/>
    <p:sldId id="331" r:id="rId19"/>
    <p:sldId id="344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pos="3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BE1F4"/>
    <a:srgbClr val="4F80BD"/>
    <a:srgbClr val="4E70A8"/>
    <a:srgbClr val="CC00CC"/>
    <a:srgbClr val="009900"/>
    <a:srgbClr val="FF6600"/>
    <a:srgbClr val="9966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/>
    <p:restoredTop sz="96314" autoAdjust="0"/>
  </p:normalViewPr>
  <p:slideViewPr>
    <p:cSldViewPr>
      <p:cViewPr varScale="1">
        <p:scale>
          <a:sx n="108" d="100"/>
          <a:sy n="108" d="100"/>
        </p:scale>
        <p:origin x="696" y="114"/>
      </p:cViewPr>
      <p:guideLst>
        <p:guide orient="horz" pos="2154"/>
        <p:guide pos="39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99" d="100"/>
        <a:sy n="99" d="100"/>
      </p:scale>
      <p:origin x="0" y="1932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noProof="1" dirty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19CA770-4274-4034-945E-0B4F7EDCC1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7322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9782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435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51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77064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21436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6807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4274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00030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41066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6170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09012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12996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662732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595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215518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22474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53247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741178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089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225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4796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67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7305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3352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3178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4590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72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136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86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45663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26785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82976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09213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38213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82271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156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24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441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799911" y="1016000"/>
            <a:ext cx="2259703" cy="55403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fontAlgn="ctr">
              <a:buFont typeface="Arial" panose="020B0604020202020204" pitchFamily="34" charset="0"/>
              <a:buNone/>
              <a:defRPr/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经典粗圆简" panose="02010609000101010101" charset="-122"/>
              </a:rPr>
              <a:t>语文三年级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278688" y="1108075"/>
            <a:ext cx="646112" cy="369888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itchFamily="49" charset="-122"/>
                <a:ea typeface="黑体" pitchFamily="49" charset="-122"/>
              </a:rPr>
              <a:t>下册</a:t>
            </a:r>
          </a:p>
        </p:txBody>
      </p:sp>
      <p:sp>
        <p:nvSpPr>
          <p:cNvPr id="9" name="流程图: 卡片 8"/>
          <p:cNvSpPr/>
          <p:nvPr/>
        </p:nvSpPr>
        <p:spPr>
          <a:xfrm>
            <a:off x="3194050" y="1951039"/>
            <a:ext cx="5842000" cy="2990067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81625" y="2276476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2800">
                <a:solidFill>
                  <a:srgbClr val="4F80BD"/>
                </a:solidFill>
                <a:latin typeface="黑体" pitchFamily="49" charset="-122"/>
                <a:ea typeface="黑体" pitchFamily="49" charset="-122"/>
              </a:rPr>
              <a:t>第八单元</a:t>
            </a:r>
          </a:p>
        </p:txBody>
      </p:sp>
      <p:pic>
        <p:nvPicPr>
          <p:cNvPr id="13" name="图片 12" descr="44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1850" y="3032125"/>
            <a:ext cx="592138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4656138" y="3081338"/>
            <a:ext cx="6461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27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816600" y="2943225"/>
            <a:ext cx="7493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4400">
                <a:solidFill>
                  <a:srgbClr val="4F80BD"/>
                </a:solidFill>
                <a:latin typeface="黑体" pitchFamily="49" charset="-122"/>
                <a:ea typeface="黑体" pitchFamily="49" charset="-122"/>
              </a:rPr>
              <a:t>漏</a:t>
            </a:r>
          </a:p>
        </p:txBody>
      </p: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4765676" y="3775076"/>
            <a:ext cx="2879725" cy="36513"/>
            <a:chOff x="5045" y="5946"/>
            <a:chExt cx="4536" cy="56"/>
          </a:xfrm>
        </p:grpSpPr>
        <p:sp>
          <p:nvSpPr>
            <p:cNvPr id="8203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zh-CN" altLang="en-US"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8204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zh-CN" altLang="en-US"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524000" y="6021181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08176" y="1341438"/>
            <a:ext cx="87280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20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找出自己最喜欢的角色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说说为什么喜欢他。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919289" y="2314575"/>
            <a:ext cx="3468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20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分角色朗读课文</a:t>
            </a:r>
            <a:endParaRPr lang="en-US" altLang="zh-CN" sz="32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727200" y="3429000"/>
            <a:ext cx="90376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请两个小组到台前分角色表演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比比哪个小组</a:t>
            </a:r>
            <a:endParaRPr lang="en-US" altLang="zh-CN" sz="320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en-US" altLang="zh-CN" sz="320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演得好。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1343025" y="692150"/>
            <a:ext cx="5473700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1776414" y="723900"/>
            <a:ext cx="49037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四、认识生字 ，学写汉字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524000" y="1412875"/>
            <a:ext cx="28527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分类识字。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08214" y="2033588"/>
            <a:ext cx="80279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找出田字格中左右结构的字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观察这些字是怎么构成的，在书写时有什么特点？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225676" y="3860800"/>
            <a:ext cx="79930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这些字都是左边部首加上一个字组成</a:t>
            </a:r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写的时候要注意左窄右宽。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2"/>
          <p:cNvGrpSpPr>
            <a:grpSpLocks/>
          </p:cNvGrpSpPr>
          <p:nvPr/>
        </p:nvGrpSpPr>
        <p:grpSpPr bwMode="auto">
          <a:xfrm>
            <a:off x="6888164" y="844551"/>
            <a:ext cx="2873375" cy="2873375"/>
            <a:chOff x="7204" y="904"/>
            <a:chExt cx="4525" cy="4525"/>
          </a:xfrm>
        </p:grpSpPr>
        <p:pic>
          <p:nvPicPr>
            <p:cNvPr id="19463" name="图片 3" descr="课件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" y="904"/>
              <a:ext cx="4525" cy="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4" name="文本框 6"/>
            <p:cNvSpPr txBox="1">
              <a:spLocks noChangeArrowheads="1"/>
            </p:cNvSpPr>
            <p:nvPr/>
          </p:nvSpPr>
          <p:spPr bwMode="auto">
            <a:xfrm>
              <a:off x="7864" y="1277"/>
              <a:ext cx="3206" cy="3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r>
                <a:rPr lang="zh-CN" altLang="en-US" sz="15000">
                  <a:solidFill>
                    <a:srgbClr val="000000"/>
                  </a:solidFill>
                  <a:latin typeface="宋体" charset="-122"/>
                </a:rPr>
                <a:t>贼</a:t>
              </a:r>
            </a:p>
          </p:txBody>
        </p:sp>
      </p:grpSp>
      <p:grpSp>
        <p:nvGrpSpPr>
          <p:cNvPr id="19459" name="组合 6"/>
          <p:cNvGrpSpPr>
            <a:grpSpLocks/>
          </p:cNvGrpSpPr>
          <p:nvPr/>
        </p:nvGrpSpPr>
        <p:grpSpPr bwMode="auto">
          <a:xfrm>
            <a:off x="2351089" y="844551"/>
            <a:ext cx="2873375" cy="2873375"/>
            <a:chOff x="6964" y="904"/>
            <a:chExt cx="4525" cy="4525"/>
          </a:xfrm>
        </p:grpSpPr>
        <p:pic>
          <p:nvPicPr>
            <p:cNvPr id="19461" name="图片 7" descr="课件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4" y="904"/>
              <a:ext cx="4525" cy="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2" name="文本框 6"/>
            <p:cNvSpPr txBox="1">
              <a:spLocks noChangeArrowheads="1"/>
            </p:cNvSpPr>
            <p:nvPr/>
          </p:nvSpPr>
          <p:spPr bwMode="auto">
            <a:xfrm>
              <a:off x="7727" y="1279"/>
              <a:ext cx="3206" cy="3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r>
                <a:rPr lang="zh-CN" altLang="en-US" sz="15000">
                  <a:solidFill>
                    <a:srgbClr val="000000"/>
                  </a:solidFill>
                  <a:latin typeface="宋体" charset="-122"/>
                </a:rPr>
                <a:t>喂</a:t>
              </a: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847850" y="4076700"/>
            <a:ext cx="771048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除了左右结构的字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本课还有哪些生字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它们是怎么构成的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32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143251" y="4508500"/>
            <a:ext cx="63404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上下结构</a:t>
            </a:r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莫、架，半包围结构</a:t>
            </a:r>
            <a:r>
              <a:rPr lang="en-US" altLang="zh-CN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厉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583114" y="1125539"/>
            <a:ext cx="2873375" cy="2873375"/>
            <a:chOff x="6964" y="904"/>
            <a:chExt cx="4525" cy="4525"/>
          </a:xfrm>
        </p:grpSpPr>
        <p:pic>
          <p:nvPicPr>
            <p:cNvPr id="20484" name="图片 3" descr="课件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64" y="904"/>
              <a:ext cx="4525" cy="4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5" name="文本框 6"/>
            <p:cNvSpPr txBox="1">
              <a:spLocks noChangeArrowheads="1"/>
            </p:cNvSpPr>
            <p:nvPr/>
          </p:nvSpPr>
          <p:spPr bwMode="auto">
            <a:xfrm>
              <a:off x="7727" y="1279"/>
              <a:ext cx="3206" cy="3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r>
                <a:rPr lang="zh-CN" altLang="en-US" sz="15000">
                  <a:solidFill>
                    <a:srgbClr val="000000"/>
                  </a:solidFill>
                  <a:latin typeface="宋体" charset="-122"/>
                </a:rPr>
                <a:t>厉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18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1343025" y="692150"/>
            <a:ext cx="5130800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1776413" y="723900"/>
            <a:ext cx="469741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一、初读课文 </a:t>
            </a:r>
            <a:r>
              <a:rPr lang="en-US" altLang="zh-CN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整体感知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368925" y="1557338"/>
            <a:ext cx="954088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6000" dirty="0">
                <a:latin typeface="楷体" pitchFamily="49" charset="-122"/>
                <a:ea typeface="楷体" pitchFamily="49" charset="-122"/>
              </a:rPr>
              <a:t>漏</a:t>
            </a:r>
          </a:p>
        </p:txBody>
      </p:sp>
      <p:sp>
        <p:nvSpPr>
          <p:cNvPr id="3" name="矩形 2"/>
          <p:cNvSpPr/>
          <p:nvPr/>
        </p:nvSpPr>
        <p:spPr>
          <a:xfrm>
            <a:off x="3697288" y="2613025"/>
            <a:ext cx="551815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在这篇课文里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漏是指什么呢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43050" y="3424238"/>
            <a:ext cx="3671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自由朗读课文。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35188" y="4144964"/>
            <a:ext cx="82089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读通读顺课文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难读的地方多读几遍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圈出不理解的地方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想一想“漏”是指什么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896125" y="692150"/>
            <a:ext cx="345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>
            <a:spLocks noChangeArrowheads="1"/>
          </p:cNvSpPr>
          <p:nvPr/>
        </p:nvSpPr>
        <p:spPr bwMode="auto">
          <a:xfrm>
            <a:off x="1416050" y="549275"/>
            <a:ext cx="469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认读生字，理解词语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.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51089" y="1341438"/>
            <a:ext cx="954087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6000">
                <a:latin typeface="楷体" pitchFamily="49" charset="-122"/>
                <a:ea typeface="楷体" pitchFamily="49" charset="-122"/>
              </a:rPr>
              <a:t>粘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55850" y="2708275"/>
            <a:ext cx="9540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6000">
                <a:latin typeface="楷体" pitchFamily="49" charset="-122"/>
                <a:ea typeface="楷体" pitchFamily="49" charset="-122"/>
              </a:rPr>
              <a:t>旋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151314" y="1628776"/>
            <a:ext cx="1158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细黑"/>
                <a:ea typeface="华文细黑"/>
                <a:cs typeface="华文细黑"/>
              </a:rPr>
              <a:t>nián</a:t>
            </a:r>
            <a:endParaRPr lang="zh-CN" altLang="en-US" sz="3600">
              <a:solidFill>
                <a:srgbClr val="FF0000"/>
              </a:solidFill>
              <a:latin typeface="华文细黑"/>
              <a:ea typeface="华文细黑"/>
              <a:cs typeface="华文细黑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535864" y="1628776"/>
            <a:ext cx="12604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细黑"/>
                <a:ea typeface="华文细黑"/>
                <a:cs typeface="华文细黑"/>
              </a:rPr>
              <a:t>zhān</a:t>
            </a:r>
            <a:endParaRPr lang="zh-CN" altLang="en-US" sz="3600">
              <a:solidFill>
                <a:srgbClr val="FF0000"/>
              </a:solidFill>
              <a:latin typeface="华文细黑"/>
              <a:ea typeface="华文细黑"/>
              <a:cs typeface="华文细黑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151314" y="3078163"/>
            <a:ext cx="12842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细黑"/>
                <a:ea typeface="华文细黑"/>
                <a:cs typeface="华文细黑"/>
              </a:rPr>
              <a:t>xuàn</a:t>
            </a:r>
            <a:endParaRPr lang="zh-CN" altLang="en-US" sz="3600">
              <a:solidFill>
                <a:srgbClr val="FF0000"/>
              </a:solidFill>
              <a:latin typeface="华文细黑"/>
              <a:ea typeface="华文细黑"/>
              <a:cs typeface="华文细黑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464425" y="3078163"/>
            <a:ext cx="12842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细黑"/>
                <a:ea typeface="华文细黑"/>
                <a:cs typeface="华文细黑"/>
              </a:rPr>
              <a:t>xuán</a:t>
            </a:r>
            <a:endParaRPr lang="zh-CN" altLang="en-US" sz="3600">
              <a:solidFill>
                <a:srgbClr val="FF0000"/>
              </a:solidFill>
              <a:latin typeface="华文细黑"/>
              <a:ea typeface="华文细黑"/>
              <a:cs typeface="华文细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52576" y="3879850"/>
            <a:ext cx="32623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(2)</a:t>
            </a:r>
            <a:r>
              <a:rPr lang="zh-CN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漏是什么呢</a:t>
            </a:r>
            <a:r>
              <a:rPr lang="en-US" altLang="zh-CN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zh-CN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38275" y="4581526"/>
            <a:ext cx="93678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默读课文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说说故事中哪些内容你觉得最有意思。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1558926" y="549275"/>
            <a:ext cx="91090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5.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自由朗读课文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想想故事是按照怎样的顺序写的，可以分为几部分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03388" y="2205038"/>
            <a:ext cx="89646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故事是按照事情发展的顺序写的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可以分为三部分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: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03389" y="3067050"/>
            <a:ext cx="69564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一、故事的开始。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、第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03389" y="3932238"/>
            <a:ext cx="6956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二、故事的经过。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至第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18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703388" y="4940300"/>
            <a:ext cx="71612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三、故事的结局。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第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19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至第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20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32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1343026" y="692150"/>
            <a:ext cx="4968875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1776414" y="723900"/>
            <a:ext cx="44926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二、品读感悟</a:t>
            </a:r>
            <a:r>
              <a:rPr lang="en-US" altLang="zh-CN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复述故事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503363" y="1412875"/>
            <a:ext cx="469900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品读课文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领悟内涵。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776414" y="1997076"/>
            <a:ext cx="84232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默读课文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思考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老虎和贼明白漏的意思吗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从哪里看出来的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老虎和贼害怕漏”吗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从哪里可以看出来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他们认为漏是什么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82764" y="4581525"/>
            <a:ext cx="69548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这个故事中的老虎和小偷怎么样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283076" y="5300664"/>
            <a:ext cx="24415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真愚蠢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真笨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>
            <a:spLocks noChangeArrowheads="1"/>
          </p:cNvSpPr>
          <p:nvPr/>
        </p:nvSpPr>
        <p:spPr bwMode="auto">
          <a:xfrm>
            <a:off x="1765301" y="549275"/>
            <a:ext cx="7159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(3)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老婆婆说的漏是什么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漏雨可怕吗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89475" y="1268414"/>
            <a:ext cx="14160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不可怕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41575" y="2205038"/>
            <a:ext cx="77993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那老虎和小偷为什么会害怕成那个样子呢</a:t>
            </a:r>
            <a:r>
              <a:rPr lang="en-US" altLang="zh-CN" sz="3200" dirty="0">
                <a:latin typeface="楷体" pitchFamily="49" charset="-122"/>
                <a:ea typeface="楷体" pitchFamily="49" charset="-122"/>
              </a:rPr>
              <a:t>?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454275" y="3006725"/>
            <a:ext cx="77866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因为他们不知道漏是什么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再加上他们又想去偷驴、吃驴这样的坏事情</a:t>
            </a:r>
            <a:r>
              <a:rPr lang="en-US" altLang="zh-CN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所以心里就特别害怕。这就叫“做贼心虚”。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7"/>
          <p:cNvSpPr>
            <a:spLocks noChangeArrowheads="1"/>
          </p:cNvSpPr>
          <p:nvPr/>
        </p:nvSpPr>
        <p:spPr bwMode="auto">
          <a:xfrm>
            <a:off x="1462088" y="439738"/>
            <a:ext cx="6750051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了解故事的主要内容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复述故事。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827214" y="1062038"/>
            <a:ext cx="83915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(1)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默读课文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根据示意图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画出课文的层次。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135188" y="1809750"/>
            <a:ext cx="7981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latin typeface="楷体" pitchFamily="49" charset="-122"/>
                <a:ea typeface="楷体" pitchFamily="49" charset="-122"/>
              </a:rPr>
              <a:t>①老爷爷老婆婆说“漏”，吓跑了虎和贼。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135188" y="2636838"/>
            <a:ext cx="44942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②虎驮着贼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贼骑着虎。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135188" y="3500439"/>
            <a:ext cx="88566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③虎蹭贼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贼上树。虎和贼树下相遇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滚下山坡。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135188" y="4365625"/>
            <a:ext cx="86725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④贼和虎以为对方就是“漏”，都吓晕了过去。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135189" y="5229225"/>
            <a:ext cx="5519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⑤老爷爷老婆婆再说“漏”。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6"/>
          <p:cNvSpPr>
            <a:spLocks noChangeArrowheads="1"/>
          </p:cNvSpPr>
          <p:nvPr/>
        </p:nvSpPr>
        <p:spPr bwMode="auto">
          <a:xfrm>
            <a:off x="3000375" y="1989139"/>
            <a:ext cx="65341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 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(2)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每组推选说得最好的同学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参加班级复述故事比赛。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1343026" y="692150"/>
            <a:ext cx="7705725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1776414" y="723900"/>
            <a:ext cx="71596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三、分角色朗读课文</a:t>
            </a:r>
            <a:r>
              <a:rPr lang="en-US" altLang="zh-CN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, </a:t>
            </a:r>
            <a:r>
              <a:rPr lang="zh-CN" altLang="en-US" sz="3200" dirty="0">
                <a:solidFill>
                  <a:srgbClr val="0070C0"/>
                </a:solidFill>
                <a:latin typeface="黑体" pitchFamily="49" charset="-122"/>
                <a:ea typeface="黑体" pitchFamily="49" charset="-122"/>
              </a:rPr>
              <a:t>体会故事的趣味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524000" y="1557338"/>
            <a:ext cx="4903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20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根据课文内容完成填空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: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919289" y="2420938"/>
            <a:ext cx="84613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3200">
                <a:latin typeface="楷体" pitchFamily="49" charset="-122"/>
                <a:ea typeface="楷体" pitchFamily="49" charset="-122"/>
              </a:rPr>
              <a:t>这个故事有很多的角色，有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(   )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的老爷爷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,(   )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的老婆婆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,(   )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的老虎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,(   )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的贼</a:t>
            </a:r>
            <a:r>
              <a:rPr lang="en-US" altLang="zh-CN" sz="3200">
                <a:latin typeface="楷体" pitchFamily="49" charset="-122"/>
                <a:ea typeface="楷体" pitchFamily="49" charset="-122"/>
              </a:rPr>
              <a:t>,(   )</a:t>
            </a:r>
            <a:r>
              <a:rPr lang="zh-CN" altLang="en-US" sz="3200">
                <a:latin typeface="楷体" pitchFamily="49" charset="-122"/>
                <a:ea typeface="楷体" pitchFamily="49" charset="-122"/>
              </a:rPr>
              <a:t>的小胖驴。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2" grpId="0"/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第一PPT模板网-WWW.1PPT.COM 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714</Words>
  <Application>Microsoft Office PowerPoint</Application>
  <PresentationFormat>宽屏</PresentationFormat>
  <Paragraphs>69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Meiryo</vt:lpstr>
      <vt:lpstr>黑体</vt:lpstr>
      <vt:lpstr>华文细黑</vt:lpstr>
      <vt:lpstr>经典粗圆简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第一PPT模板网-WWW.1PPT.COM </vt:lpstr>
      <vt:lpstr>第一PPT模板网-WWW.1PPT.COM  </vt:lpstr>
      <vt:lpstr>1_第一PPT模板网-WWW.1PPT.COM</vt:lpstr>
      <vt:lpstr>1_第一PPT模板网-WWW.1PPT.COM 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134</cp:revision>
  <dcterms:created xsi:type="dcterms:W3CDTF">2009-04-21T00:44:00Z</dcterms:created>
  <dcterms:modified xsi:type="dcterms:W3CDTF">2021-08-27T06:13:22Z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