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9"/>
  </p:notesMasterIdLst>
  <p:sldIdLst>
    <p:sldId id="260" r:id="rId3"/>
    <p:sldId id="354" r:id="rId4"/>
    <p:sldId id="382" r:id="rId5"/>
    <p:sldId id="355" r:id="rId6"/>
    <p:sldId id="356" r:id="rId7"/>
    <p:sldId id="357" r:id="rId8"/>
    <p:sldId id="278" r:id="rId9"/>
    <p:sldId id="311" r:id="rId10"/>
    <p:sldId id="313" r:id="rId11"/>
    <p:sldId id="314" r:id="rId12"/>
    <p:sldId id="358" r:id="rId13"/>
    <p:sldId id="359" r:id="rId14"/>
    <p:sldId id="360" r:id="rId15"/>
    <p:sldId id="383" r:id="rId16"/>
    <p:sldId id="384" r:id="rId17"/>
    <p:sldId id="385" r:id="rId18"/>
    <p:sldId id="386" r:id="rId19"/>
    <p:sldId id="279" r:id="rId20"/>
    <p:sldId id="363" r:id="rId21"/>
    <p:sldId id="364" r:id="rId22"/>
    <p:sldId id="365" r:id="rId23"/>
    <p:sldId id="267" r:id="rId24"/>
    <p:sldId id="300" r:id="rId25"/>
    <p:sldId id="268" r:id="rId26"/>
    <p:sldId id="368" r:id="rId27"/>
    <p:sldId id="387" r:id="rId28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4">
          <p15:clr>
            <a:srgbClr val="A4A3A4"/>
          </p15:clr>
        </p15:guide>
        <p15:guide id="2" orient="horz" pos="144">
          <p15:clr>
            <a:srgbClr val="A4A3A4"/>
          </p15:clr>
        </p15:guide>
        <p15:guide id="3" orient="horz" pos="3034">
          <p15:clr>
            <a:srgbClr val="A4A3A4"/>
          </p15:clr>
        </p15:guide>
        <p15:guide id="4" pos="2873">
          <p15:clr>
            <a:srgbClr val="A4A3A4"/>
          </p15:clr>
        </p15:guide>
        <p15:guide id="5" pos="236">
          <p15:clr>
            <a:srgbClr val="A4A3A4"/>
          </p15:clr>
        </p15:guide>
        <p15:guide id="6" pos="559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FFFCC"/>
    <a:srgbClr val="00642D"/>
    <a:srgbClr val="70C833"/>
    <a:srgbClr val="00A5E7"/>
    <a:srgbClr val="FFCC00"/>
    <a:srgbClr val="306A9B"/>
    <a:srgbClr val="A9C3DB"/>
    <a:srgbClr val="295175"/>
    <a:srgbClr val="FBA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5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96" y="120"/>
      </p:cViewPr>
      <p:guideLst>
        <p:guide orient="horz" pos="1484"/>
        <p:guide orient="horz" pos="144"/>
        <p:guide orient="horz" pos="3034"/>
        <p:guide pos="2873"/>
        <p:guide pos="236"/>
        <p:guide pos="559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6521E-2FA7-4509-A93F-63A7766BFE86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2C148-F096-46B2-9DB2-D0624D38A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942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252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60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579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320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7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008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83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444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9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827044" y="47864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163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53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57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2021/8/25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171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411127" y="481936"/>
            <a:ext cx="399352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</a:rPr>
              <a:t>第</a:t>
            </a:r>
            <a:r>
              <a:rPr lang="en-US" altLang="zh-CN" sz="2400" dirty="0">
                <a:latin typeface="微软雅黑" panose="020B0503020204020204" pitchFamily="34" charset="-122"/>
              </a:rPr>
              <a:t>25</a:t>
            </a:r>
            <a:r>
              <a:rPr lang="zh-CN" altLang="en-US" sz="2400" dirty="0">
                <a:latin typeface="微软雅黑" panose="020B0503020204020204" pitchFamily="34" charset="-122"/>
              </a:rPr>
              <a:t>课</a:t>
            </a:r>
            <a:endParaRPr lang="zh-CN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3863509" y="2158931"/>
            <a:ext cx="5280491" cy="70942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3200" b="1" dirty="0">
                <a:solidFill>
                  <a:schemeClr val="bg2">
                    <a:lumMod val="50000"/>
                  </a:schemeClr>
                </a:solidFill>
              </a:rPr>
              <a:t>慢性子</a:t>
            </a:r>
            <a:r>
              <a:rPr lang="zh-CN" altLang="en-US" sz="3200" b="1" dirty="0">
                <a:solidFill>
                  <a:schemeClr val="bg2">
                    <a:lumMod val="50000"/>
                  </a:schemeClr>
                </a:solidFill>
                <a:sym typeface="+mn-ea"/>
              </a:rPr>
              <a:t>裁缝</a:t>
            </a:r>
            <a:r>
              <a:rPr lang="zh-CN" altLang="en-US" sz="3200" b="1" dirty="0">
                <a:solidFill>
                  <a:schemeClr val="bg2">
                    <a:lumMod val="50000"/>
                  </a:schemeClr>
                </a:solidFill>
              </a:rPr>
              <a:t>和急性子顾客</a:t>
            </a:r>
            <a:r>
              <a:rPr lang="en-US" altLang="zh-CN" b="1" dirty="0">
                <a:solidFill>
                  <a:schemeClr val="bg2">
                    <a:lumMod val="50000"/>
                  </a:schemeClr>
                </a:solidFill>
              </a:rPr>
              <a:t>                    </a:t>
            </a:r>
            <a:endParaRPr lang="zh-CN" alt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27" y="1319042"/>
            <a:ext cx="3452382" cy="306997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863509" y="668864"/>
            <a:ext cx="5280491" cy="13003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cap="all" spc="450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楷体_GB2312" pitchFamily="49" charset="-122"/>
                <a:ea typeface="楷体_GB2312" pitchFamily="49" charset="-122"/>
              </a:rPr>
              <a:t>语文</a:t>
            </a:r>
            <a:endParaRPr lang="en-US" altLang="zh-CN" sz="3600" b="1" cap="all" spc="450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三年级</a:t>
            </a:r>
            <a:r>
              <a:rPr lang="en-US" altLang="zh-CN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下</a:t>
            </a:r>
            <a:endParaRPr lang="en-US" altLang="zh-CN" cap="all" dirty="0" smtClean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1100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（配人教版）</a:t>
            </a:r>
          </a:p>
        </p:txBody>
      </p:sp>
      <p:sp>
        <p:nvSpPr>
          <p:cNvPr id="7" name="矩形 6"/>
          <p:cNvSpPr/>
          <p:nvPr/>
        </p:nvSpPr>
        <p:spPr>
          <a:xfrm>
            <a:off x="6022690" y="3950244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49469" y="914714"/>
            <a:ext cx="2022158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qǔ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2444179"/>
            <a:ext cx="4425046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组词：（取消）（吸取）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造句：万般无奈之下，他只好取消计划。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427321" y="879634"/>
            <a:ext cx="1360170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6600" b="1" dirty="0" err="1">
                <a:solidFill>
                  <a:schemeClr val="tx2"/>
                </a:solidFill>
              </a:rPr>
              <a:t>jiá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93490" y="2379885"/>
            <a:ext cx="4425046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组词：（夹住）（夹杂）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造句：将温度计放在腋窝里面，用胳肢窝夹住它。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475423" y="1086803"/>
            <a:ext cx="1360170" cy="89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5400" b="1" dirty="0" err="1">
                <a:solidFill>
                  <a:schemeClr val="tx2"/>
                </a:solidFill>
              </a:rPr>
              <a:t>kuā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0504" y="2434590"/>
            <a:ext cx="4904899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组词：（夸赞）（夸张）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造句：他不得不夸赞她的勇敢。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319814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wù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93490" y="2432749"/>
            <a:ext cx="4425046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组词：（任务）（务必）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 我们当前的任务是学习知识，练好本领。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3970374" y="2641550"/>
            <a:ext cx="4920245" cy="145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：（衬衫）（长衫）</a:t>
            </a: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造句：我非常喜欢白色的衬衫。</a:t>
            </a: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592931" y="902018"/>
            <a:ext cx="270224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chèn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26319" y="2124075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衬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3970374" y="2641550"/>
            <a:ext cx="4920245" cy="145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：（负责）（胜负）</a:t>
            </a: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造句：李老师对工作非常负责。</a:t>
            </a: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31909" y="902018"/>
            <a:ext cx="270224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fù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26319" y="2124075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负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3970374" y="2641550"/>
            <a:ext cx="4920245" cy="145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：（责任）（责备）</a:t>
            </a: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造句：爱护环境是每个公民的责任。</a:t>
            </a: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123825" y="902018"/>
            <a:ext cx="270224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zé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26319" y="2124075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责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3860541" y="2872383"/>
            <a:ext cx="4920245" cy="99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：（艺术）（园艺）</a:t>
            </a: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 艺术是一种美。</a:t>
            </a: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-75724" y="812006"/>
            <a:ext cx="270224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6600" b="1" dirty="0">
                <a:solidFill>
                  <a:schemeClr val="tx2"/>
                </a:solidFill>
              </a:rPr>
              <a:t>yì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26319" y="2124075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艺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686896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45281" y="3835242"/>
            <a:ext cx="64960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algn="l"/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卷</a:t>
            </a:r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700" dirty="0">
                <a:solidFill>
                  <a:schemeClr val="accent4"/>
                </a:solidFill>
                <a:latin typeface="+mj-ea"/>
                <a:ea typeface="+mj-ea"/>
              </a:rPr>
              <a:t>多音字辨识</a:t>
            </a:r>
            <a:endParaRPr lang="zh-CN" altLang="en-US" sz="27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5" name="表格 4"/>
          <p:cNvGraphicFramePr/>
          <p:nvPr/>
        </p:nvGraphicFramePr>
        <p:xfrm>
          <a:off x="686753" y="1761649"/>
          <a:ext cx="5619275" cy="1939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425"/>
                <a:gridCol w="2380298"/>
                <a:gridCol w="721519"/>
                <a:gridCol w="2165033"/>
              </a:tblGrid>
              <a:tr h="1939290">
                <a:tc>
                  <a:txBody>
                    <a:bodyPr/>
                    <a:lstStyle/>
                    <a:p>
                      <a:pPr indent="0" algn="r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Left Brace 81"/>
          <p:cNvSpPr/>
          <p:nvPr/>
        </p:nvSpPr>
        <p:spPr bwMode="auto">
          <a:xfrm>
            <a:off x="918181" y="2285502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Left Brace 81"/>
          <p:cNvSpPr/>
          <p:nvPr/>
        </p:nvSpPr>
        <p:spPr bwMode="auto">
          <a:xfrm>
            <a:off x="941993" y="3700917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84923" y="3558064"/>
            <a:ext cx="2880360" cy="11763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juǎn（</a:t>
            </a:r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胶卷</a:t>
            </a:r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</a:p>
          <a:p>
            <a:pPr algn="l"/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juàn（</a:t>
            </a:r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卷子</a:t>
            </a:r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altLang="en-US" sz="36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7663" y="2419826"/>
            <a:ext cx="594360" cy="6224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缝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284923" y="2142649"/>
            <a:ext cx="2880360" cy="11763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féng（</a:t>
            </a:r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裁缝</a:t>
            </a:r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sz="36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fèng（</a:t>
            </a:r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缝隙</a:t>
            </a:r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altLang="en-US" sz="36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74820" y="2420303"/>
            <a:ext cx="594360" cy="6224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卷</a:t>
            </a:r>
          </a:p>
        </p:txBody>
      </p:sp>
      <p:sp>
        <p:nvSpPr>
          <p:cNvPr id="4" name="Left Brace 81"/>
          <p:cNvSpPr/>
          <p:nvPr/>
        </p:nvSpPr>
        <p:spPr bwMode="auto">
          <a:xfrm>
            <a:off x="4869151" y="2285979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16366" y="2142649"/>
            <a:ext cx="2880360" cy="11763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juǎn（胶卷）</a:t>
            </a:r>
          </a:p>
          <a:p>
            <a:r>
              <a:rPr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juàn（卷子）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331494" y="3835242"/>
            <a:ext cx="64960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algn="l"/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夹</a:t>
            </a:r>
          </a:p>
        </p:txBody>
      </p:sp>
      <p:sp>
        <p:nvSpPr>
          <p:cNvPr id="9" name="Left Brace 81"/>
          <p:cNvSpPr/>
          <p:nvPr/>
        </p:nvSpPr>
        <p:spPr bwMode="auto">
          <a:xfrm>
            <a:off x="4869151" y="3700441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16366" y="3558540"/>
            <a:ext cx="3108960" cy="11763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jiā  （夹击）</a:t>
            </a:r>
          </a:p>
          <a:p>
            <a:pPr algn="l"/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j</a:t>
            </a:r>
            <a:r>
              <a:rPr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iá  （夹子）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230981" y="348854"/>
            <a:ext cx="2409825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词汇积累及运用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5" name="表格 4"/>
          <p:cNvGraphicFramePr/>
          <p:nvPr/>
        </p:nvGraphicFramePr>
        <p:xfrm>
          <a:off x="686753" y="1761649"/>
          <a:ext cx="5619275" cy="1939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425"/>
                <a:gridCol w="2380298"/>
                <a:gridCol w="721519"/>
                <a:gridCol w="2165033"/>
              </a:tblGrid>
              <a:tr h="1939290">
                <a:tc>
                  <a:txBody>
                    <a:bodyPr/>
                    <a:lstStyle/>
                    <a:p>
                      <a:pPr indent="0" algn="r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345281" y="899174"/>
            <a:ext cx="8186160" cy="39466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等不及：因时间紧迫而不能等候到。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（例句：你要是等不及的话，就先去学校吧。）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纳闷：感到迷惑不解。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（例句：他天天都鬼鬼祟祟的，我们都很纳闷。）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羡慕：看见别人有某种长处、好处或有利条件而希望自己也有。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（例句：我非常羡慕小琳新买的漂亮书包。）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满意：意愿得到满足；符合心愿。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（例句：一切都使他不满意。）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负责：担负责任。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（例句：这里的事由你来负责。）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泄气：比喻提不起精神，没有了信心的意思。</a:t>
            </a:r>
          </a:p>
          <a:p>
            <a:pPr indent="200025"/>
            <a:r>
              <a:rPr lang="zh-CN" altLang="en-US" sz="2100" dirty="0">
                <a:ea typeface="宋体" panose="02010600030101010101" pitchFamily="2" charset="-122"/>
              </a:rPr>
              <a:t>（例句：别说什么叫他们泄气的话。）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475909" y="439810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+mj-ea"/>
              </a:rPr>
              <a:t>会认的字</a:t>
            </a:r>
            <a:endParaRPr lang="zh-CN" altLang="zh-CN" sz="2700" b="1" dirty="0">
              <a:latin typeface="+mj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41120" y="1699287"/>
            <a:ext cx="1367020" cy="2294670"/>
            <a:chOff x="593424" y="2189488"/>
            <a:chExt cx="2087563" cy="3314397"/>
          </a:xfrm>
        </p:grpSpPr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43" name="矩形 42"/>
            <p:cNvSpPr/>
            <p:nvPr/>
          </p:nvSpPr>
          <p:spPr>
            <a:xfrm>
              <a:off x="1250499" y="3903508"/>
              <a:ext cx="928256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14700" y="1461611"/>
            <a:ext cx="790575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缝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54366" y="1461611"/>
            <a:ext cx="792480" cy="63817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箱</a:t>
            </a: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75947" y="1461611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歪</a:t>
            </a:r>
          </a:p>
        </p:txBody>
      </p:sp>
      <p:sp>
        <p:nvSpPr>
          <p:cNvPr id="6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63742" y="3601403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承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259104" y="813435"/>
            <a:ext cx="1183481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2700" b="1" dirty="0">
                <a:latin typeface="宋体" panose="02010600030101010101" pitchFamily="2" charset="-122"/>
              </a:rPr>
              <a:t>xiāng</a:t>
            </a: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3210401" y="3070860"/>
            <a:ext cx="999173" cy="43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2400" b="1" dirty="0">
                <a:latin typeface="宋体" panose="02010600030101010101" pitchFamily="2" charset="-122"/>
              </a:rPr>
              <a:t>chéng </a:t>
            </a: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2907507" y="2356009"/>
            <a:ext cx="143303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（裁缝）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4128136" y="2347437"/>
            <a:ext cx="144446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（箱子）</a:t>
            </a: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5572601" y="2350771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（歪斜）</a:t>
            </a:r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2855595" y="4467226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（承诺）</a:t>
            </a: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2988469" y="710089"/>
            <a:ext cx="1352074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féng</a:t>
            </a:r>
          </a:p>
        </p:txBody>
      </p:sp>
      <p:sp>
        <p:nvSpPr>
          <p:cNvPr id="75" name="Text Box 36"/>
          <p:cNvSpPr txBox="1">
            <a:spLocks noChangeArrowheads="1"/>
          </p:cNvSpPr>
          <p:nvPr/>
        </p:nvSpPr>
        <p:spPr bwMode="auto">
          <a:xfrm>
            <a:off x="5266849" y="720090"/>
            <a:ext cx="160972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3600" b="1" dirty="0">
                <a:latin typeface="宋体" panose="02010600030101010101" pitchFamily="2" charset="-122"/>
              </a:rPr>
              <a:t>wāi</a:t>
            </a:r>
          </a:p>
        </p:txBody>
      </p:sp>
      <p:sp>
        <p:nvSpPr>
          <p:cNvPr id="7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41057" y="3601403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袖</a:t>
            </a:r>
          </a:p>
        </p:txBody>
      </p:sp>
      <p:sp>
        <p:nvSpPr>
          <p:cNvPr id="77" name="Text Box 24"/>
          <p:cNvSpPr txBox="1">
            <a:spLocks noChangeArrowheads="1"/>
          </p:cNvSpPr>
          <p:nvPr/>
        </p:nvSpPr>
        <p:spPr bwMode="auto">
          <a:xfrm>
            <a:off x="4333399" y="2886075"/>
            <a:ext cx="1342549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3600" b="1" dirty="0">
                <a:latin typeface="宋体" panose="02010600030101010101" pitchFamily="2" charset="-122"/>
              </a:rPr>
              <a:t>xiù</a:t>
            </a:r>
          </a:p>
        </p:txBody>
      </p: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4185020" y="4467374"/>
            <a:ext cx="171450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（袖子）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46281" y="1694362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认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75986" y="3601403"/>
            <a:ext cx="747236" cy="66103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泄</a:t>
            </a: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5572790" y="4472819"/>
            <a:ext cx="166116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（泄气）</a:t>
            </a: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5596891" y="2978468"/>
            <a:ext cx="1530191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xiè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bldLvl="0" animBg="1" autoUpdateAnimBg="0"/>
      <p:bldP spid="69" grpId="0" bldLvl="0" animBg="1" autoUpdateAnimBg="0"/>
      <p:bldP spid="70" grpId="0" bldLvl="0" animBg="1" autoUpdateAnimBg="0"/>
      <p:bldP spid="71" grpId="0" bldLvl="0" animBg="1" autoUpdateAnimBg="0"/>
      <p:bldP spid="72" grpId="0" bldLvl="0" animBg="1" autoUpdateAnimBg="0"/>
      <p:bldP spid="73" grpId="0" bldLvl="0" animBg="1" autoUpdateAnimBg="0"/>
      <p:bldP spid="74" grpId="0" bldLvl="0" animBg="1" autoUpdateAnimBg="0"/>
      <p:bldP spid="75" grpId="0" bldLvl="0" animBg="1" autoUpdateAnimBg="0"/>
      <p:bldP spid="77" grpId="0" bldLvl="0" animBg="1" autoUpdateAnimBg="0"/>
      <p:bldP spid="78" grpId="0" bldLvl="0" animBg="1" autoUpdateAnimBg="0"/>
      <p:bldP spid="4" grpId="0" bldLvl="0" animBg="1" autoUpdateAnimBg="0"/>
      <p:bldP spid="5" grpId="0" bldLvl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459581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近反义词辨析</a:t>
            </a: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86753" y="1747362"/>
            <a:ext cx="8261938" cy="26545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★近义词：纳闷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好奇    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适合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符合    </a:t>
            </a:r>
            <a:endParaRPr lang="en-US" altLang="zh-CN" sz="21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978"/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                  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夸奖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夸赞    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羡慕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艳羡 </a:t>
            </a:r>
          </a:p>
          <a:p>
            <a:pPr indent="200978"/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                  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惊讶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好奇    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恼怒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生气   </a:t>
            </a:r>
          </a:p>
          <a:p>
            <a:pPr indent="200978"/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辨析：适合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符合</a:t>
            </a:r>
          </a:p>
          <a:p>
            <a:pPr indent="200978"/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同： 都是动词，都含有“一事物与另一事物相应或相符” 的意思。</a:t>
            </a:r>
          </a:p>
          <a:p>
            <a:pPr indent="200978"/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异：“合适”一般做形容词，往往说什么东西合适不合适，和前面的主语构成主谓结构，后面一般不接宾语；“适合”多用做动词，往往说什么东西适合另一种东西，后面一般要接宾语。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686896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近反义词辨析</a:t>
            </a: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86753" y="1903571"/>
            <a:ext cx="8146256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★反义词：美观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丑陋    夸奖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批评    </a:t>
            </a:r>
            <a:endParaRPr lang="en-US" altLang="zh-CN" sz="24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978"/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                  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承认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否认    答应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拒绝  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辨析：夸奖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批评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夸奖：发自内心的对于美好事物表示肯定的一种表达。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批评：对优缺点进行分析，专指对缺点错误提出意见。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例句：永远把别人对你的批评记在心里，而别人的表扬，就把它忘了。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句段导读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649" y="1107281"/>
            <a:ext cx="8426755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+mj-ea"/>
                <a:ea typeface="+mj-ea"/>
              </a:rPr>
              <a:t>1.请问师傅，您准备让我什么时候来取衣服——秋天？夏天？春天</a:t>
            </a:r>
            <a:r>
              <a:rPr lang="zh-CN" altLang="en-US" sz="2400" dirty="0" smtClean="0">
                <a:latin typeface="+mj-ea"/>
                <a:ea typeface="+mj-ea"/>
              </a:rPr>
              <a:t>？……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97650" y="2439347"/>
            <a:ext cx="8364610" cy="15465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【答案】</a:t>
            </a:r>
            <a:r>
              <a:rPr lang="zh-CN" altLang="en-US" sz="2400" dirty="0">
                <a:solidFill>
                  <a:srgbClr val="FF0000"/>
                </a:solidFill>
                <a:ea typeface="宋体" panose="02010600030101010101" pitchFamily="2" charset="-122"/>
              </a:rPr>
              <a:t>这是急性子顾客对慢性子裁缝说的话，句子中有三个连续的问号，说明急性子顾客在说话时根本没有给慢性子顾客留下回答的时间。从急性子顾客的语言中就可以感受到他的性格特点。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句段导读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3160" y="892227"/>
            <a:ext cx="8197113" cy="11119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latin typeface="+mj-ea"/>
                <a:ea typeface="+mj-ea"/>
              </a:rPr>
              <a:t>2.“不，”裁缝说，“就在冬天。”</a:t>
            </a:r>
          </a:p>
          <a:p>
            <a:pPr>
              <a:lnSpc>
                <a:spcPct val="150000"/>
              </a:lnSpc>
            </a:pPr>
            <a:r>
              <a:rPr sz="2400" dirty="0">
                <a:latin typeface="+mj-ea"/>
                <a:ea typeface="+mj-ea"/>
              </a:rPr>
              <a:t>裁缝又补充一句：“不过，我指的是明年冬天。</a:t>
            </a:r>
          </a:p>
        </p:txBody>
      </p:sp>
      <p:sp>
        <p:nvSpPr>
          <p:cNvPr id="7" name="矩形 6"/>
          <p:cNvSpPr/>
          <p:nvPr/>
        </p:nvSpPr>
        <p:spPr>
          <a:xfrm>
            <a:off x="495347" y="2685451"/>
            <a:ext cx="8099415" cy="152257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【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答案</a:t>
            </a:r>
            <a:r>
              <a:rPr lang="en-US" altLang="zh-CN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】上面的句子中把一句话用引导词隔开，下面的句子裁缝又补充说，这是对慢性子裁缝的语言描写，通过这样的语言描写，让读者深刻地感受到慢性子裁缝的性格特点——慢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43785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拓展应用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30982" y="1202532"/>
            <a:ext cx="19030474" cy="26074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3300" dirty="0">
                <a:ea typeface="宋体" panose="02010600030101010101" pitchFamily="2" charset="-122"/>
              </a:rPr>
              <a:t>1.</a:t>
            </a:r>
            <a:r>
              <a:rPr lang="zh-CN" altLang="en-US" sz="3300" dirty="0">
                <a:ea typeface="宋体" panose="02010600030101010101" pitchFamily="2" charset="-122"/>
              </a:rPr>
              <a:t>看拼音，写词语。</a:t>
            </a:r>
            <a:endParaRPr lang="en-US" sz="3300" dirty="0">
              <a:latin typeface="宋体" panose="02010600030101010101" pitchFamily="2" charset="-122"/>
            </a:endParaRPr>
          </a:p>
          <a:p>
            <a:pPr indent="200025"/>
            <a:r>
              <a:rPr lang="en-US" sz="3300" dirty="0">
                <a:latin typeface="宋体" panose="02010600030101010101" pitchFamily="2" charset="-122"/>
              </a:rPr>
              <a:t>   </a:t>
            </a:r>
            <a:r>
              <a:rPr lang="en-US" sz="3300" dirty="0" err="1">
                <a:latin typeface="宋体" panose="02010600030101010101" pitchFamily="2" charset="-122"/>
              </a:rPr>
              <a:t>xìng</a:t>
            </a:r>
            <a:r>
              <a:rPr lang="en-US" sz="3300" dirty="0">
                <a:latin typeface="宋体" panose="02010600030101010101" pitchFamily="2" charset="-122"/>
              </a:rPr>
              <a:t> </a:t>
            </a:r>
            <a:r>
              <a:rPr lang="en-US" sz="3300" dirty="0" err="1">
                <a:latin typeface="宋体" panose="02010600030101010101" pitchFamily="2" charset="-122"/>
              </a:rPr>
              <a:t>gé</a:t>
            </a:r>
            <a:r>
              <a:rPr lang="en-US" sz="3300" dirty="0">
                <a:latin typeface="宋体" panose="02010600030101010101" pitchFamily="2" charset="-122"/>
              </a:rPr>
              <a:t>       </a:t>
            </a:r>
            <a:r>
              <a:rPr lang="en-US" sz="3300" dirty="0" err="1">
                <a:latin typeface="宋体" panose="02010600030101010101" pitchFamily="2" charset="-122"/>
              </a:rPr>
              <a:t>qǔ</a:t>
            </a:r>
            <a:r>
              <a:rPr lang="en-US" sz="3300" dirty="0">
                <a:latin typeface="宋体" panose="02010600030101010101" pitchFamily="2" charset="-122"/>
              </a:rPr>
              <a:t>  </a:t>
            </a:r>
            <a:r>
              <a:rPr lang="en-US" sz="3300" dirty="0" err="1">
                <a:latin typeface="宋体" panose="02010600030101010101" pitchFamily="2" charset="-122"/>
              </a:rPr>
              <a:t>huò</a:t>
            </a:r>
            <a:r>
              <a:rPr lang="en-US" sz="3300" dirty="0">
                <a:latin typeface="宋体" panose="02010600030101010101" pitchFamily="2" charset="-122"/>
              </a:rPr>
              <a:t>    </a:t>
            </a:r>
            <a:r>
              <a:rPr lang="en-US" sz="3300" dirty="0" err="1">
                <a:latin typeface="宋体" panose="02010600030101010101" pitchFamily="2" charset="-122"/>
              </a:rPr>
              <a:t>chèn</a:t>
            </a:r>
            <a:r>
              <a:rPr lang="en-US" sz="3300" dirty="0">
                <a:latin typeface="宋体" panose="02010600030101010101" pitchFamily="2" charset="-122"/>
              </a:rPr>
              <a:t> </a:t>
            </a:r>
            <a:r>
              <a:rPr lang="en-US" sz="3300" dirty="0" err="1">
                <a:latin typeface="宋体" panose="02010600030101010101" pitchFamily="2" charset="-122"/>
              </a:rPr>
              <a:t>shān</a:t>
            </a:r>
            <a:r>
              <a:rPr lang="en-US" sz="3300" dirty="0">
                <a:latin typeface="宋体" panose="02010600030101010101" pitchFamily="2" charset="-122"/>
              </a:rPr>
              <a:t>   </a:t>
            </a:r>
          </a:p>
          <a:p>
            <a:pPr indent="200025"/>
            <a:r>
              <a:rPr lang="en-US" sz="3300" dirty="0">
                <a:latin typeface="宋体" panose="02010600030101010101" pitchFamily="2" charset="-122"/>
              </a:rPr>
              <a:t>   </a:t>
            </a:r>
          </a:p>
          <a:p>
            <a:pPr indent="200025"/>
            <a:endParaRPr lang="en-US" sz="3300" dirty="0">
              <a:latin typeface="宋体" panose="02010600030101010101" pitchFamily="2" charset="-122"/>
            </a:endParaRPr>
          </a:p>
          <a:p>
            <a:pPr indent="200025"/>
            <a:r>
              <a:rPr lang="en-US" sz="3300" dirty="0">
                <a:latin typeface="宋体" panose="02010600030101010101" pitchFamily="2" charset="-122"/>
              </a:rPr>
              <a:t>   </a:t>
            </a:r>
            <a:r>
              <a:rPr lang="en-US" sz="3300" dirty="0" err="1">
                <a:latin typeface="宋体" panose="02010600030101010101" pitchFamily="2" charset="-122"/>
              </a:rPr>
              <a:t>jiā</a:t>
            </a:r>
            <a:r>
              <a:rPr lang="en-US" sz="3300" dirty="0">
                <a:latin typeface="宋体" panose="02010600030101010101" pitchFamily="2" charset="-122"/>
              </a:rPr>
              <a:t> </a:t>
            </a:r>
            <a:r>
              <a:rPr lang="en-US" sz="3300" dirty="0" err="1">
                <a:latin typeface="宋体" panose="02010600030101010101" pitchFamily="2" charset="-122"/>
              </a:rPr>
              <a:t>zi</a:t>
            </a:r>
            <a:r>
              <a:rPr lang="en-US" sz="3300" dirty="0">
                <a:latin typeface="宋体" panose="02010600030101010101" pitchFamily="2" charset="-122"/>
              </a:rPr>
              <a:t>        </a:t>
            </a:r>
            <a:r>
              <a:rPr lang="en-US" sz="3300" dirty="0" err="1">
                <a:latin typeface="宋体" panose="02010600030101010101" pitchFamily="2" charset="-122"/>
              </a:rPr>
              <a:t>fù</a:t>
            </a:r>
            <a:r>
              <a:rPr lang="en-US" sz="3300" dirty="0">
                <a:latin typeface="宋体" panose="02010600030101010101" pitchFamily="2" charset="-122"/>
              </a:rPr>
              <a:t>  </a:t>
            </a:r>
            <a:r>
              <a:rPr lang="en-US" sz="3300" dirty="0" err="1">
                <a:latin typeface="宋体" panose="02010600030101010101" pitchFamily="2" charset="-122"/>
              </a:rPr>
              <a:t>zé</a:t>
            </a:r>
            <a:endParaRPr lang="en-US" sz="3300" dirty="0">
              <a:latin typeface="宋体" panose="02010600030101010101" pitchFamily="2" charset="-122"/>
            </a:endParaRPr>
          </a:p>
        </p:txBody>
      </p:sp>
      <p:grpSp>
        <p:nvGrpSpPr>
          <p:cNvPr id="22" name="组合 640" descr="传播先进教育理念、提供最佳教学方法 --- 尽在中国教育出版网 www.zzstep.com"/>
          <p:cNvGrpSpPr/>
          <p:nvPr/>
        </p:nvGrpSpPr>
        <p:grpSpPr>
          <a:xfrm>
            <a:off x="4017169" y="2230756"/>
            <a:ext cx="1530668" cy="594836"/>
            <a:chOff x="0" y="0"/>
            <a:chExt cx="900" cy="468"/>
          </a:xfrm>
        </p:grpSpPr>
        <p:grpSp>
          <p:nvGrpSpPr>
            <p:cNvPr id="23" name="Group 450" descr="传播先进教育理念、提供最佳教学方法 --- 尽在中国教育出版网 www.zzstep.com"/>
            <p:cNvGrpSpPr/>
            <p:nvPr/>
          </p:nvGrpSpPr>
          <p:grpSpPr>
            <a:xfrm>
              <a:off x="0" y="0"/>
              <a:ext cx="450" cy="468"/>
              <a:chOff x="0" y="0"/>
              <a:chExt cx="450" cy="468"/>
            </a:xfrm>
          </p:grpSpPr>
          <p:sp>
            <p:nvSpPr>
              <p:cNvPr id="24" name="Rectangle 108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50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25" name="Line 1084"/>
              <p:cNvCxnSpPr>
                <a:cxnSpLocks noChangeShapeType="1"/>
              </p:cNvCxnSpPr>
              <p:nvPr/>
            </p:nvCxnSpPr>
            <p:spPr bwMode="auto">
              <a:xfrm>
                <a:off x="0" y="234"/>
                <a:ext cx="450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26" name="Line 1085"/>
              <p:cNvCxnSpPr>
                <a:cxnSpLocks noChangeShapeType="1"/>
              </p:cNvCxnSpPr>
              <p:nvPr/>
            </p:nvCxnSpPr>
            <p:spPr bwMode="auto">
              <a:xfrm>
                <a:off x="22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  <p:grpSp>
          <p:nvGrpSpPr>
            <p:cNvPr id="27" name="Group 454" descr="传播先进教育理念、提供最佳教学方法 --- 尽在中国教育出版网 www.zzstep.com"/>
            <p:cNvGrpSpPr/>
            <p:nvPr/>
          </p:nvGrpSpPr>
          <p:grpSpPr>
            <a:xfrm>
              <a:off x="449" y="0"/>
              <a:ext cx="451" cy="468"/>
              <a:chOff x="449" y="0"/>
              <a:chExt cx="451" cy="468"/>
            </a:xfrm>
          </p:grpSpPr>
          <p:sp>
            <p:nvSpPr>
              <p:cNvPr id="28" name="Rectangle 1087"/>
              <p:cNvSpPr>
                <a:spLocks noChangeArrowheads="1"/>
              </p:cNvSpPr>
              <p:nvPr/>
            </p:nvSpPr>
            <p:spPr bwMode="auto">
              <a:xfrm>
                <a:off x="449" y="0"/>
                <a:ext cx="451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29" name="Line 1088"/>
              <p:cNvCxnSpPr>
                <a:cxnSpLocks noChangeShapeType="1"/>
              </p:cNvCxnSpPr>
              <p:nvPr/>
            </p:nvCxnSpPr>
            <p:spPr bwMode="auto">
              <a:xfrm>
                <a:off x="449" y="234"/>
                <a:ext cx="451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30" name="Line 1089"/>
              <p:cNvCxnSpPr>
                <a:cxnSpLocks noChangeShapeType="1"/>
              </p:cNvCxnSpPr>
              <p:nvPr/>
            </p:nvCxnSpPr>
            <p:spPr bwMode="auto">
              <a:xfrm>
                <a:off x="67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</p:grpSp>
      <p:grpSp>
        <p:nvGrpSpPr>
          <p:cNvPr id="31" name="组合 640" descr="传播先进教育理念、提供最佳教学方法 --- 尽在中国教育出版网 www.zzstep.com"/>
          <p:cNvGrpSpPr/>
          <p:nvPr/>
        </p:nvGrpSpPr>
        <p:grpSpPr>
          <a:xfrm>
            <a:off x="1110139" y="2230755"/>
            <a:ext cx="1615440" cy="594360"/>
            <a:chOff x="0" y="0"/>
            <a:chExt cx="900" cy="468"/>
          </a:xfrm>
        </p:grpSpPr>
        <p:grpSp>
          <p:nvGrpSpPr>
            <p:cNvPr id="32" name="Group 450" descr="传播先进教育理念、提供最佳教学方法 --- 尽在中国教育出版网 www.zzstep.com"/>
            <p:cNvGrpSpPr/>
            <p:nvPr/>
          </p:nvGrpSpPr>
          <p:grpSpPr>
            <a:xfrm>
              <a:off x="0" y="0"/>
              <a:ext cx="450" cy="468"/>
              <a:chOff x="0" y="0"/>
              <a:chExt cx="450" cy="468"/>
            </a:xfrm>
          </p:grpSpPr>
          <p:sp>
            <p:nvSpPr>
              <p:cNvPr id="33" name="Rectangle 108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50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34" name="Line 1084"/>
              <p:cNvCxnSpPr>
                <a:cxnSpLocks noChangeShapeType="1"/>
              </p:cNvCxnSpPr>
              <p:nvPr/>
            </p:nvCxnSpPr>
            <p:spPr bwMode="auto">
              <a:xfrm>
                <a:off x="0" y="234"/>
                <a:ext cx="450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35" name="Line 1085"/>
              <p:cNvCxnSpPr>
                <a:cxnSpLocks noChangeShapeType="1"/>
              </p:cNvCxnSpPr>
              <p:nvPr/>
            </p:nvCxnSpPr>
            <p:spPr bwMode="auto">
              <a:xfrm>
                <a:off x="22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  <p:grpSp>
          <p:nvGrpSpPr>
            <p:cNvPr id="36" name="Group 454" descr="传播先进教育理念、提供最佳教学方法 --- 尽在中国教育出版网 www.zzstep.com"/>
            <p:cNvGrpSpPr/>
            <p:nvPr/>
          </p:nvGrpSpPr>
          <p:grpSpPr>
            <a:xfrm>
              <a:off x="449" y="0"/>
              <a:ext cx="451" cy="468"/>
              <a:chOff x="449" y="0"/>
              <a:chExt cx="451" cy="468"/>
            </a:xfrm>
          </p:grpSpPr>
          <p:sp>
            <p:nvSpPr>
              <p:cNvPr id="37" name="Rectangle 1087"/>
              <p:cNvSpPr>
                <a:spLocks noChangeArrowheads="1"/>
              </p:cNvSpPr>
              <p:nvPr/>
            </p:nvSpPr>
            <p:spPr bwMode="auto">
              <a:xfrm>
                <a:off x="449" y="0"/>
                <a:ext cx="451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38" name="Line 1088"/>
              <p:cNvCxnSpPr>
                <a:cxnSpLocks noChangeShapeType="1"/>
              </p:cNvCxnSpPr>
              <p:nvPr/>
            </p:nvCxnSpPr>
            <p:spPr bwMode="auto">
              <a:xfrm>
                <a:off x="449" y="234"/>
                <a:ext cx="451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39" name="Line 1089"/>
              <p:cNvCxnSpPr>
                <a:cxnSpLocks noChangeShapeType="1"/>
              </p:cNvCxnSpPr>
              <p:nvPr/>
            </p:nvCxnSpPr>
            <p:spPr bwMode="auto">
              <a:xfrm>
                <a:off x="67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</p:grpSp>
      <p:grpSp>
        <p:nvGrpSpPr>
          <p:cNvPr id="58" name="组合 640" descr="传播先进教育理念、提供最佳教学方法 --- 尽在中国教育出版网 www.zzstep.com"/>
          <p:cNvGrpSpPr/>
          <p:nvPr/>
        </p:nvGrpSpPr>
        <p:grpSpPr>
          <a:xfrm>
            <a:off x="4129087" y="3810000"/>
            <a:ext cx="1265873" cy="691515"/>
            <a:chOff x="0" y="0"/>
            <a:chExt cx="900" cy="468"/>
          </a:xfrm>
        </p:grpSpPr>
        <p:grpSp>
          <p:nvGrpSpPr>
            <p:cNvPr id="59" name="Group 450" descr="传播先进教育理念、提供最佳教学方法 --- 尽在中国教育出版网 www.zzstep.com"/>
            <p:cNvGrpSpPr/>
            <p:nvPr/>
          </p:nvGrpSpPr>
          <p:grpSpPr>
            <a:xfrm>
              <a:off x="0" y="0"/>
              <a:ext cx="450" cy="468"/>
              <a:chOff x="0" y="0"/>
              <a:chExt cx="450" cy="468"/>
            </a:xfrm>
          </p:grpSpPr>
          <p:sp>
            <p:nvSpPr>
              <p:cNvPr id="60" name="Rectangle 108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50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61" name="Line 1084"/>
              <p:cNvCxnSpPr>
                <a:cxnSpLocks noChangeShapeType="1"/>
              </p:cNvCxnSpPr>
              <p:nvPr/>
            </p:nvCxnSpPr>
            <p:spPr bwMode="auto">
              <a:xfrm>
                <a:off x="0" y="234"/>
                <a:ext cx="450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62" name="Line 1085"/>
              <p:cNvCxnSpPr>
                <a:cxnSpLocks noChangeShapeType="1"/>
              </p:cNvCxnSpPr>
              <p:nvPr/>
            </p:nvCxnSpPr>
            <p:spPr bwMode="auto">
              <a:xfrm>
                <a:off x="22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  <p:grpSp>
          <p:nvGrpSpPr>
            <p:cNvPr id="63" name="Group 454" descr="传播先进教育理念、提供最佳教学方法 --- 尽在中国教育出版网 www.zzstep.com"/>
            <p:cNvGrpSpPr/>
            <p:nvPr/>
          </p:nvGrpSpPr>
          <p:grpSpPr>
            <a:xfrm>
              <a:off x="449" y="0"/>
              <a:ext cx="451" cy="468"/>
              <a:chOff x="449" y="0"/>
              <a:chExt cx="451" cy="468"/>
            </a:xfrm>
          </p:grpSpPr>
          <p:sp>
            <p:nvSpPr>
              <p:cNvPr id="64" name="Rectangle 1087"/>
              <p:cNvSpPr>
                <a:spLocks noChangeArrowheads="1"/>
              </p:cNvSpPr>
              <p:nvPr/>
            </p:nvSpPr>
            <p:spPr bwMode="auto">
              <a:xfrm>
                <a:off x="449" y="0"/>
                <a:ext cx="451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65" name="Line 1088"/>
              <p:cNvCxnSpPr>
                <a:cxnSpLocks noChangeShapeType="1"/>
              </p:cNvCxnSpPr>
              <p:nvPr/>
            </p:nvCxnSpPr>
            <p:spPr bwMode="auto">
              <a:xfrm>
                <a:off x="449" y="234"/>
                <a:ext cx="451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66" name="Line 1089"/>
              <p:cNvCxnSpPr>
                <a:cxnSpLocks noChangeShapeType="1"/>
              </p:cNvCxnSpPr>
              <p:nvPr/>
            </p:nvCxnSpPr>
            <p:spPr bwMode="auto">
              <a:xfrm>
                <a:off x="67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</p:grpSp>
      <p:grpSp>
        <p:nvGrpSpPr>
          <p:cNvPr id="631" name="组合 631" descr="传播先进教育理念、提供最佳教学方法 --- 尽在中国教育出版网 www.zzstep.com"/>
          <p:cNvGrpSpPr/>
          <p:nvPr/>
        </p:nvGrpSpPr>
        <p:grpSpPr>
          <a:xfrm>
            <a:off x="1109662" y="3757612"/>
            <a:ext cx="1364933" cy="743903"/>
            <a:chOff x="0" y="0"/>
            <a:chExt cx="900" cy="468"/>
          </a:xfrm>
        </p:grpSpPr>
        <p:grpSp>
          <p:nvGrpSpPr>
            <p:cNvPr id="261" name="Group 468" descr="传播先进教育理念、提供最佳教学方法 --- 尽在中国教育出版网 www.zzstep.com"/>
            <p:cNvGrpSpPr/>
            <p:nvPr/>
          </p:nvGrpSpPr>
          <p:grpSpPr>
            <a:xfrm>
              <a:off x="0" y="0"/>
              <a:ext cx="450" cy="468"/>
              <a:chOff x="0" y="0"/>
              <a:chExt cx="450" cy="468"/>
            </a:xfrm>
          </p:grpSpPr>
          <p:sp>
            <p:nvSpPr>
              <p:cNvPr id="266" name="Rectangle 110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50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267" name="Line 1102"/>
              <p:cNvCxnSpPr>
                <a:cxnSpLocks noChangeShapeType="1"/>
              </p:cNvCxnSpPr>
              <p:nvPr/>
            </p:nvCxnSpPr>
            <p:spPr bwMode="auto">
              <a:xfrm>
                <a:off x="0" y="234"/>
                <a:ext cx="450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268" name="Line 1103"/>
              <p:cNvCxnSpPr>
                <a:cxnSpLocks noChangeShapeType="1"/>
              </p:cNvCxnSpPr>
              <p:nvPr/>
            </p:nvCxnSpPr>
            <p:spPr bwMode="auto">
              <a:xfrm>
                <a:off x="22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  <p:grpSp>
          <p:nvGrpSpPr>
            <p:cNvPr id="262" name="Group 472" descr="传播先进教育理念、提供最佳教学方法 --- 尽在中国教育出版网 www.zzstep.com"/>
            <p:cNvGrpSpPr/>
            <p:nvPr/>
          </p:nvGrpSpPr>
          <p:grpSpPr>
            <a:xfrm>
              <a:off x="450" y="0"/>
              <a:ext cx="450" cy="468"/>
              <a:chOff x="450" y="0"/>
              <a:chExt cx="450" cy="468"/>
            </a:xfrm>
          </p:grpSpPr>
          <p:sp>
            <p:nvSpPr>
              <p:cNvPr id="263" name="Rectangle 1105"/>
              <p:cNvSpPr>
                <a:spLocks noChangeArrowheads="1"/>
              </p:cNvSpPr>
              <p:nvPr/>
            </p:nvSpPr>
            <p:spPr bwMode="auto">
              <a:xfrm>
                <a:off x="450" y="0"/>
                <a:ext cx="450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264" name="Line 1106"/>
              <p:cNvCxnSpPr>
                <a:cxnSpLocks noChangeShapeType="1"/>
              </p:cNvCxnSpPr>
              <p:nvPr/>
            </p:nvCxnSpPr>
            <p:spPr bwMode="auto">
              <a:xfrm>
                <a:off x="450" y="234"/>
                <a:ext cx="450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265" name="Line 1107"/>
              <p:cNvCxnSpPr>
                <a:cxnSpLocks noChangeShapeType="1"/>
              </p:cNvCxnSpPr>
              <p:nvPr/>
            </p:nvCxnSpPr>
            <p:spPr bwMode="auto">
              <a:xfrm>
                <a:off x="67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</p:grpSp>
      <p:grpSp>
        <p:nvGrpSpPr>
          <p:cNvPr id="67" name="组合 613" descr="传播先进教育理念、提供最佳教学方法 --- 尽在中国教育出版网 www.zzstep.com"/>
          <p:cNvGrpSpPr/>
          <p:nvPr/>
        </p:nvGrpSpPr>
        <p:grpSpPr>
          <a:xfrm>
            <a:off x="6464618" y="2231232"/>
            <a:ext cx="1753076" cy="594836"/>
            <a:chOff x="0" y="0"/>
            <a:chExt cx="900" cy="468"/>
          </a:xfrm>
        </p:grpSpPr>
        <p:grpSp>
          <p:nvGrpSpPr>
            <p:cNvPr id="68" name="Group 477" descr="传播先进教育理念、提供最佳教学方法 --- 尽在中国教育出版网 www.zzstep.com"/>
            <p:cNvGrpSpPr/>
            <p:nvPr/>
          </p:nvGrpSpPr>
          <p:grpSpPr>
            <a:xfrm>
              <a:off x="0" y="0"/>
              <a:ext cx="450" cy="468"/>
              <a:chOff x="0" y="0"/>
              <a:chExt cx="450" cy="468"/>
            </a:xfrm>
          </p:grpSpPr>
          <p:sp>
            <p:nvSpPr>
              <p:cNvPr id="69" name="Rectangle 11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50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70" name="Line 1111"/>
              <p:cNvCxnSpPr>
                <a:cxnSpLocks noChangeShapeType="1"/>
              </p:cNvCxnSpPr>
              <p:nvPr/>
            </p:nvCxnSpPr>
            <p:spPr bwMode="auto">
              <a:xfrm>
                <a:off x="0" y="234"/>
                <a:ext cx="450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71" name="Line 1112"/>
              <p:cNvCxnSpPr>
                <a:cxnSpLocks noChangeShapeType="1"/>
              </p:cNvCxnSpPr>
              <p:nvPr/>
            </p:nvCxnSpPr>
            <p:spPr bwMode="auto">
              <a:xfrm>
                <a:off x="22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  <p:grpSp>
          <p:nvGrpSpPr>
            <p:cNvPr id="72" name="Group 481" descr="传播先进教育理念、提供最佳教学方法 --- 尽在中国教育出版网 www.zzstep.com"/>
            <p:cNvGrpSpPr/>
            <p:nvPr/>
          </p:nvGrpSpPr>
          <p:grpSpPr>
            <a:xfrm>
              <a:off x="450" y="0"/>
              <a:ext cx="450" cy="468"/>
              <a:chOff x="450" y="0"/>
              <a:chExt cx="450" cy="468"/>
            </a:xfrm>
          </p:grpSpPr>
          <p:sp>
            <p:nvSpPr>
              <p:cNvPr id="73" name="Rectangle 1114"/>
              <p:cNvSpPr>
                <a:spLocks noChangeArrowheads="1"/>
              </p:cNvSpPr>
              <p:nvPr/>
            </p:nvSpPr>
            <p:spPr bwMode="auto">
              <a:xfrm>
                <a:off x="450" y="0"/>
                <a:ext cx="450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</p:sp>
          <p:cxnSp>
            <p:nvCxnSpPr>
              <p:cNvPr id="74" name="Line 1115"/>
              <p:cNvCxnSpPr>
                <a:cxnSpLocks noChangeShapeType="1"/>
              </p:cNvCxnSpPr>
              <p:nvPr/>
            </p:nvCxnSpPr>
            <p:spPr bwMode="auto">
              <a:xfrm>
                <a:off x="450" y="234"/>
                <a:ext cx="450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  <p:cxnSp>
            <p:nvCxnSpPr>
              <p:cNvPr id="75" name="Line 1116"/>
              <p:cNvCxnSpPr>
                <a:cxnSpLocks noChangeShapeType="1"/>
              </p:cNvCxnSpPr>
              <p:nvPr/>
            </p:nvCxnSpPr>
            <p:spPr bwMode="auto">
              <a:xfrm>
                <a:off x="675" y="0"/>
                <a:ext cx="0" cy="46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</a:ln>
            </p:spPr>
          </p:cxnSp>
        </p:grpSp>
      </p:grpSp>
      <p:sp>
        <p:nvSpPr>
          <p:cNvPr id="76" name="文本框 75"/>
          <p:cNvSpPr txBox="1"/>
          <p:nvPr/>
        </p:nvSpPr>
        <p:spPr>
          <a:xfrm>
            <a:off x="875203" y="4642016"/>
            <a:ext cx="7049264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en-US" altLang="zh-CN" sz="2100" b="1">
                <a:solidFill>
                  <a:srgbClr val="FF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100" b="1">
                <a:solidFill>
                  <a:srgbClr val="FF0000"/>
                </a:solidFill>
                <a:ea typeface="宋体" panose="02010600030101010101" pitchFamily="2" charset="-122"/>
              </a:rPr>
              <a:t>参考答案</a:t>
            </a:r>
            <a:r>
              <a:rPr lang="en-US" altLang="zh-CN" sz="2100" b="1">
                <a:solidFill>
                  <a:srgbClr val="FF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100">
                <a:solidFill>
                  <a:srgbClr val="FF0000"/>
                </a:solidFill>
                <a:ea typeface="宋体" panose="02010600030101010101" pitchFamily="2" charset="-122"/>
              </a:rPr>
              <a:t>性格</a:t>
            </a:r>
            <a:r>
              <a:rPr lang="en-US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lang="zh-CN" altLang="en-US" sz="2100">
                <a:solidFill>
                  <a:srgbClr val="FF0000"/>
                </a:solidFill>
                <a:ea typeface="宋体" panose="02010600030101010101" pitchFamily="2" charset="-122"/>
              </a:rPr>
              <a:t>取货</a:t>
            </a:r>
            <a:r>
              <a:rPr lang="en-US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lang="zh-CN" altLang="en-US" sz="2100">
                <a:solidFill>
                  <a:srgbClr val="FF0000"/>
                </a:solidFill>
                <a:ea typeface="宋体" panose="02010600030101010101" pitchFamily="2" charset="-122"/>
              </a:rPr>
              <a:t>夹子</a:t>
            </a:r>
            <a:r>
              <a:rPr lang="en-US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lang="zh-CN" altLang="en-US" sz="2100">
                <a:solidFill>
                  <a:srgbClr val="FF0000"/>
                </a:solidFill>
                <a:ea typeface="宋体" panose="02010600030101010101" pitchFamily="2" charset="-122"/>
              </a:rPr>
              <a:t>衬衫</a:t>
            </a:r>
            <a:r>
              <a:rPr lang="en-US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lang="zh-CN" altLang="en-US" sz="2100">
                <a:solidFill>
                  <a:srgbClr val="FF0000"/>
                </a:solidFill>
                <a:ea typeface="宋体" panose="02010600030101010101" pitchFamily="2" charset="-122"/>
              </a:rPr>
              <a:t>负责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拓展提升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772" y="628174"/>
            <a:ext cx="8692991" cy="4148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>
                <a:latin typeface="+mj-ea"/>
                <a:ea typeface="+mj-ea"/>
              </a:rPr>
              <a:t>                                    </a:t>
            </a:r>
            <a:r>
              <a:rPr sz="1500">
                <a:latin typeface="+mj-ea"/>
                <a:ea typeface="+mj-ea"/>
              </a:rPr>
              <a:t>                                    </a:t>
            </a:r>
            <a:r>
              <a:rPr sz="1500" dirty="0">
                <a:latin typeface="+mj-ea"/>
                <a:ea typeface="+mj-ea"/>
              </a:rPr>
              <a:t>                                            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84391" y="1613059"/>
            <a:ext cx="8133481" cy="16389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3300" dirty="0">
                <a:ea typeface="宋体" panose="02010600030101010101" pitchFamily="2" charset="-122"/>
              </a:rPr>
              <a:t>    </a:t>
            </a:r>
            <a:r>
              <a:rPr lang="zh-CN" altLang="en-US" sz="3300" dirty="0">
                <a:ea typeface="宋体" panose="02010600030101010101" pitchFamily="2" charset="-122"/>
              </a:rPr>
              <a:t>假如裁缝是急性子，顾客是慢性子，他们之间又会发生怎样的故事呢？发挥想象，写下来</a:t>
            </a:r>
            <a:r>
              <a:rPr lang="zh-CN" altLang="en-US" sz="3300" dirty="0" smtClean="0">
                <a:ea typeface="宋体" panose="02010600030101010101" pitchFamily="2" charset="-122"/>
              </a:rPr>
              <a:t>。</a:t>
            </a:r>
            <a:r>
              <a:rPr lang="en-US" sz="3600" u="sng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                                                </a:t>
            </a:r>
            <a:endParaRPr lang="zh-CN" altLang="en-US" sz="36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78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475909" y="439810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bg1"/>
                </a:solidFill>
                <a:latin typeface="+mj-ea"/>
              </a:rPr>
              <a:t>会认的字</a:t>
            </a:r>
            <a:endParaRPr lang="zh-CN" altLang="zh-CN" sz="2700" b="1" dirty="0">
              <a:solidFill>
                <a:schemeClr val="bg1"/>
              </a:solidFill>
              <a:latin typeface="+mj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41120" y="1699287"/>
            <a:ext cx="1367020" cy="2294670"/>
            <a:chOff x="593424" y="2189488"/>
            <a:chExt cx="2087563" cy="3314397"/>
          </a:xfrm>
        </p:grpSpPr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43" name="矩形 42"/>
            <p:cNvSpPr/>
            <p:nvPr/>
          </p:nvSpPr>
          <p:spPr>
            <a:xfrm>
              <a:off x="1250499" y="3903508"/>
              <a:ext cx="928256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8833" y="1459706"/>
            <a:ext cx="790575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性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00889" y="1461611"/>
            <a:ext cx="792480" cy="63817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卷</a:t>
            </a: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37221" y="1461611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货</a:t>
            </a:r>
          </a:p>
        </p:txBody>
      </p:sp>
      <p:sp>
        <p:nvSpPr>
          <p:cNvPr id="6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33600" y="3599498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取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3197543" y="836295"/>
            <a:ext cx="1034891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zh-CN" altLang="zh-CN" sz="2700" dirty="0"/>
              <a:t>juǎn </a:t>
            </a:r>
            <a:endParaRPr lang="en-US" altLang="zh-CN" sz="2700" b="1" dirty="0">
              <a:latin typeface="宋体" panose="02010600030101010101" pitchFamily="2" charset="-122"/>
            </a:endParaRP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1999774" y="2886075"/>
            <a:ext cx="93535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>
                <a:latin typeface="宋体" panose="02010600030101010101" pitchFamily="2" charset="-122"/>
              </a:rPr>
              <a:t>qǔ </a:t>
            </a: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1712596" y="2272189"/>
            <a:ext cx="143303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（性格）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2992756" y="2272189"/>
            <a:ext cx="144446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（卷尺）</a:t>
            </a: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4161473" y="2272189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（货物）</a:t>
            </a:r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1661160" y="4465797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（取消）</a:t>
            </a: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1807845" y="766763"/>
            <a:ext cx="1352074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xìng</a:t>
            </a:r>
          </a:p>
        </p:txBody>
      </p:sp>
      <p:sp>
        <p:nvSpPr>
          <p:cNvPr id="7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14224" y="3610452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夹</a:t>
            </a:r>
          </a:p>
        </p:txBody>
      </p:sp>
      <p:sp>
        <p:nvSpPr>
          <p:cNvPr id="77" name="Text Box 24"/>
          <p:cNvSpPr txBox="1">
            <a:spLocks noChangeArrowheads="1"/>
          </p:cNvSpPr>
          <p:nvPr/>
        </p:nvSpPr>
        <p:spPr bwMode="auto">
          <a:xfrm>
            <a:off x="3043714" y="2886075"/>
            <a:ext cx="1342549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3600" b="1" dirty="0">
                <a:latin typeface="宋体" panose="02010600030101010101" pitchFamily="2" charset="-122"/>
              </a:rPr>
              <a:t>jiá</a:t>
            </a:r>
          </a:p>
        </p:txBody>
      </p: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2935340" y="4465945"/>
            <a:ext cx="171450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（夹子）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46281" y="1694362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64857" y="3599974"/>
            <a:ext cx="747236" cy="66103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夸</a:t>
            </a: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4115941" y="4465675"/>
            <a:ext cx="166116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（夸赞）</a:t>
            </a: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4093455" y="2886060"/>
            <a:ext cx="1566863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kuā</a:t>
            </a:r>
          </a:p>
        </p:txBody>
      </p:sp>
      <p:sp>
        <p:nvSpPr>
          <p:cNvPr id="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60232" y="3609976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务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5228749" y="2880837"/>
            <a:ext cx="1410653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>
                <a:latin typeface="宋体" panose="02010600030101010101" pitchFamily="2" charset="-122"/>
              </a:rPr>
              <a:t>wù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5292566" y="4465797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（务必）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4420076" y="836296"/>
            <a:ext cx="1037273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huò</a:t>
            </a:r>
            <a:endParaRPr lang="en-US" altLang="en-US" sz="30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57349" y="859156"/>
            <a:ext cx="1037273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chèn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745129" y="859156"/>
            <a:ext cx="1037273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shān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828949" y="2927033"/>
            <a:ext cx="1037273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zé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970044" y="836296"/>
            <a:ext cx="1037273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fù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034337" y="2973229"/>
            <a:ext cx="1037273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yì</a:t>
            </a:r>
          </a:p>
        </p:txBody>
      </p:sp>
      <p:sp>
        <p:nvSpPr>
          <p:cNvPr id="15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80221" y="1461611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衬</a:t>
            </a:r>
          </a:p>
        </p:txBody>
      </p:sp>
      <p:sp>
        <p:nvSpPr>
          <p:cNvPr id="1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797040" y="1461611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衫</a:t>
            </a:r>
          </a:p>
        </p:txBody>
      </p:sp>
      <p:sp>
        <p:nvSpPr>
          <p:cNvPr id="17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905274" y="1459706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负</a:t>
            </a:r>
          </a:p>
        </p:txBody>
      </p:sp>
      <p:sp>
        <p:nvSpPr>
          <p:cNvPr id="18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797040" y="3631883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责</a:t>
            </a:r>
          </a:p>
        </p:txBody>
      </p:sp>
      <p:sp>
        <p:nvSpPr>
          <p:cNvPr id="19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970044" y="3620929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艺</a:t>
            </a:r>
          </a:p>
        </p:txBody>
      </p:sp>
      <p:sp>
        <p:nvSpPr>
          <p:cNvPr id="20" name="Text Box 30"/>
          <p:cNvSpPr txBox="1">
            <a:spLocks noChangeArrowheads="1"/>
          </p:cNvSpPr>
          <p:nvPr/>
        </p:nvSpPr>
        <p:spPr bwMode="auto">
          <a:xfrm>
            <a:off x="5313521" y="2306479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（衬衫）</a:t>
            </a:r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6415564" y="2306956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（长衫）</a:t>
            </a:r>
          </a:p>
        </p:txBody>
      </p:sp>
      <p:sp>
        <p:nvSpPr>
          <p:cNvPr id="26" name="Text Box 30"/>
          <p:cNvSpPr txBox="1">
            <a:spLocks noChangeArrowheads="1"/>
          </p:cNvSpPr>
          <p:nvPr/>
        </p:nvSpPr>
        <p:spPr bwMode="auto">
          <a:xfrm>
            <a:off x="7588568" y="2306479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（负责）</a:t>
            </a: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6415564" y="4465797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（责任）</a:t>
            </a: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7656195" y="4465797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（艺术）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bldLvl="0" animBg="1" autoUpdateAnimBg="0"/>
      <p:bldP spid="69" grpId="0" bldLvl="0" animBg="1" autoUpdateAnimBg="0"/>
      <p:bldP spid="70" grpId="0" bldLvl="0" animBg="1" autoUpdateAnimBg="0"/>
      <p:bldP spid="71" grpId="0" bldLvl="0" animBg="1" autoUpdateAnimBg="0"/>
      <p:bldP spid="72" grpId="0" bldLvl="0" animBg="1" autoUpdateAnimBg="0"/>
      <p:bldP spid="73" grpId="0" bldLvl="0" animBg="1" autoUpdateAnimBg="0"/>
      <p:bldP spid="74" grpId="0" bldLvl="0" animBg="1" autoUpdateAnimBg="0"/>
      <p:bldP spid="77" grpId="0" bldLvl="0" animBg="1" autoUpdateAnimBg="0"/>
      <p:bldP spid="78" grpId="0" bldLvl="0" animBg="1" autoUpdateAnimBg="0"/>
      <p:bldP spid="4" grpId="0" bldLvl="0" animBg="1" autoUpdateAnimBg="0"/>
      <p:bldP spid="5" grpId="0" bldLvl="0" animBg="1" autoUpdateAnimBg="0"/>
      <p:bldP spid="7" grpId="0" bldLvl="0" animBg="1" autoUpdateAnimBg="0"/>
      <p:bldP spid="8" grpId="0" bldLvl="0" animBg="1" autoUpdateAnimBg="0"/>
      <p:bldP spid="20" grpId="0" bldLvl="0" animBg="1" autoUpdateAnimBg="0"/>
      <p:bldP spid="21" grpId="0" bldLvl="0" animBg="1" autoUpdateAnimBg="0"/>
      <p:bldP spid="26" grpId="0" bldLvl="0" animBg="1" autoUpdateAnimBg="0"/>
      <p:bldP spid="27" grpId="0" bldLvl="0" animBg="1" autoUpdateAnimBg="0"/>
      <p:bldP spid="28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走进课文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1436" y="1249073"/>
            <a:ext cx="8286274" cy="339323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1.默读课文，思考课文主要讲了什么。</a:t>
            </a:r>
          </a:p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   出示填空：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1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这个故事讲述了一个急性子顾客去慢性子顾客店里做衣服。第一天急性子顾客让慢性子裁缝帮他做一件（    ）。第二天急性子顾客再次去店里找慢性子裁缝，要求裁缝把（    ）改成（    ），以便春天就能穿上。第三天急性子顾客又去店里找慢性子裁缝，请裁缝再把（    ）改成（    ）。第四天，顾客又请裁缝把（    ）改为（    ），正在顾客韵味还要接袖子犯愁的时候，裁缝告诉顾客不用担心，因为（            ）！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19188" y="417755"/>
            <a:ext cx="256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E"/>
                </a:solidFill>
              </a:rPr>
              <a:t>https://www.ypppt.com/</a:t>
            </a:r>
            <a:endParaRPr lang="zh-CN" altLang="en-US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走进课文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4903" y="1194920"/>
            <a:ext cx="8485012" cy="191590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2.课文中的两个主人公分别给你留下了怎样的印象呢？</a:t>
            </a:r>
          </a:p>
          <a:p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3.秋天？夏天？春天？急性子顾客不给慢性子裁缝留下一点说话的空间，一连问了三个问题，对于这样急不可耐的顾客，慢性子裁缝是怎么回答的呢？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走进课文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4904" y="1078641"/>
            <a:ext cx="8438021" cy="26545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.慢性子裁缝做衣服的速度达不到急性子顾客的要求，急性子顾客不愿在这家店里做衣服了，眼看顾客就要走了，慢性子裁缝灵机一动，他是如何劝说顾客的呢？</a:t>
            </a:r>
          </a:p>
          <a:p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真想不到，急性子第三天又到店里来了，他这次又会对慢性子顾客提出什么要求呢？</a:t>
            </a:r>
          </a:p>
          <a:p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所以急性子顾客又去找慢性子裁缝，假如你是慢性子裁缝，你有什么感觉？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3954034" y="2200454"/>
            <a:ext cx="4920245" cy="145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：（性格）（性别）</a:t>
            </a:r>
            <a:endParaRPr lang="en-US" sz="30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造句：小红是一个性格内向的孩子。</a:t>
            </a: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592931" y="902018"/>
            <a:ext cx="270224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xìng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26319" y="2124075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性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300252" y="976388"/>
            <a:ext cx="1728788" cy="200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000" b="1" dirty="0">
                <a:solidFill>
                  <a:schemeClr val="tx2"/>
                </a:solidFill>
                <a:ea typeface="楷体_GB2312" pitchFamily="49" charset="-122"/>
              </a:rPr>
              <a:t>juǎn</a:t>
            </a:r>
            <a:endParaRPr lang="en-US" altLang="zh-CN" sz="6600" b="1" dirty="0">
              <a:solidFill>
                <a:schemeClr val="tx2"/>
              </a:solidFill>
              <a:ea typeface="楷体_GB2312" pitchFamily="49" charset="-122"/>
            </a:endParaRPr>
          </a:p>
          <a:p>
            <a:pPr algn="r" eaLnBrk="1" hangingPunct="1"/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67350" y="2310353"/>
            <a:ext cx="5221881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3000" b="1" dirty="0">
                <a:solidFill>
                  <a:schemeClr val="tx2"/>
                </a:solidFill>
              </a:rPr>
              <a:t>（卷尺）（试卷）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造句：不要猜她有多高了，拿把卷尺量一量吧。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52024" y="1901190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291201" y="900664"/>
            <a:ext cx="1728788" cy="209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huò</a:t>
            </a:r>
          </a:p>
          <a:p>
            <a:pPr algn="r" eaLnBrk="1" hangingPunct="1"/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30003" y="2499360"/>
            <a:ext cx="5256371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组词：（货物）（货币）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造句：我们的货物只在这一家商店销售。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1319</Words>
  <Application>Microsoft Office PowerPoint</Application>
  <PresentationFormat>全屏显示(16:9)</PresentationFormat>
  <Paragraphs>224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第25课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454</cp:revision>
  <dcterms:created xsi:type="dcterms:W3CDTF">2014-11-28T08:03:00Z</dcterms:created>
  <dcterms:modified xsi:type="dcterms:W3CDTF">2021-08-25T12:17:19Z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