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  <p:sldMasterId id="2147483671" r:id="rId4"/>
    <p:sldMasterId id="2147483683" r:id="rId5"/>
    <p:sldMasterId id="2147483695" r:id="rId6"/>
  </p:sldMasterIdLst>
  <p:notesMasterIdLst>
    <p:notesMasterId r:id="rId21"/>
  </p:notesMasterIdLst>
  <p:sldIdLst>
    <p:sldId id="316" r:id="rId7"/>
    <p:sldId id="338" r:id="rId8"/>
    <p:sldId id="323" r:id="rId9"/>
    <p:sldId id="333" r:id="rId10"/>
    <p:sldId id="339" r:id="rId11"/>
    <p:sldId id="332" r:id="rId12"/>
    <p:sldId id="347" r:id="rId13"/>
    <p:sldId id="344" r:id="rId14"/>
    <p:sldId id="335" r:id="rId15"/>
    <p:sldId id="343" r:id="rId16"/>
    <p:sldId id="345" r:id="rId17"/>
    <p:sldId id="340" r:id="rId18"/>
    <p:sldId id="346" r:id="rId19"/>
    <p:sldId id="348" r:id="rId20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 userDrawn="1">
          <p15:clr>
            <a:srgbClr val="A4A3A4"/>
          </p15:clr>
        </p15:guide>
        <p15:guide id="2" pos="39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BBE1F4"/>
    <a:srgbClr val="4F80BD"/>
    <a:srgbClr val="4E70A8"/>
    <a:srgbClr val="CC00CC"/>
    <a:srgbClr val="009900"/>
    <a:srgbClr val="FF6600"/>
    <a:srgbClr val="996633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/>
    <p:restoredTop sz="96314" autoAdjust="0"/>
  </p:normalViewPr>
  <p:slideViewPr>
    <p:cSldViewPr>
      <p:cViewPr varScale="1">
        <p:scale>
          <a:sx n="108" d="100"/>
          <a:sy n="108" d="100"/>
        </p:scale>
        <p:origin x="696" y="114"/>
      </p:cViewPr>
      <p:guideLst>
        <p:guide orient="horz" pos="2154"/>
        <p:guide pos="393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99" d="100"/>
        <a:sy n="99" d="100"/>
      </p:scale>
      <p:origin x="0" y="1932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 sz="1200" noProof="1" dirty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FAD3DF6-6704-4490-B3C4-FA6743ADCBF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83516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11323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3505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500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7924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80831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403960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92497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016265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58281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097165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701090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375757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927581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7977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021920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151805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410179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5846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4838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3761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1013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067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7589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2344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772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3417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2228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5470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414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716204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737832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578879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354058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693108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559228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152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2957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83896" y="1016000"/>
            <a:ext cx="2475718" cy="554038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 fontAlgn="ctr">
              <a:buFont typeface="Arial" panose="020B0604020202020204" pitchFamily="34" charset="0"/>
              <a:buNone/>
              <a:defRPr/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经典粗圆简" panose="02010609000101010101" charset="-122"/>
              </a:rPr>
              <a:t>语文三年级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278688" y="1108075"/>
            <a:ext cx="646112" cy="369888"/>
          </a:xfrm>
          <a:prstGeom prst="rect">
            <a:avLst/>
          </a:prstGeom>
          <a:solidFill>
            <a:srgbClr val="4F80BD"/>
          </a:solidFill>
          <a:ln w="28575" cap="rnd" cmpd="sng">
            <a:noFill/>
            <a:prstDash val="solid"/>
          </a:ln>
          <a:effectLst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itchFamily="49" charset="-122"/>
                <a:ea typeface="黑体" pitchFamily="49" charset="-122"/>
              </a:rPr>
              <a:t>下册</a:t>
            </a:r>
          </a:p>
        </p:txBody>
      </p:sp>
      <p:sp>
        <p:nvSpPr>
          <p:cNvPr id="9" name="流程图: 卡片 8"/>
          <p:cNvSpPr/>
          <p:nvPr/>
        </p:nvSpPr>
        <p:spPr>
          <a:xfrm>
            <a:off x="3194050" y="1951041"/>
            <a:ext cx="5842000" cy="2990067"/>
          </a:xfrm>
          <a:prstGeom prst="flowChartPunchedCard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381625" y="2276478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2800">
                <a:solidFill>
                  <a:srgbClr val="4F80BD"/>
                </a:solidFill>
                <a:latin typeface="黑体" pitchFamily="49" charset="-122"/>
                <a:ea typeface="黑体" pitchFamily="49" charset="-122"/>
              </a:rPr>
              <a:t>第八单元</a:t>
            </a:r>
          </a:p>
        </p:txBody>
      </p:sp>
      <p:pic>
        <p:nvPicPr>
          <p:cNvPr id="13" name="图片 12" descr="44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7713" y="3032125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3287713" y="3081338"/>
            <a:ext cx="6461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25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3911603" y="2967038"/>
            <a:ext cx="52625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600">
                <a:solidFill>
                  <a:srgbClr val="4F80BD"/>
                </a:solidFill>
                <a:latin typeface="黑体" pitchFamily="49" charset="-122"/>
                <a:ea typeface="黑体" pitchFamily="49" charset="-122"/>
              </a:rPr>
              <a:t>慢性子裁缝和急性子顾客</a:t>
            </a:r>
          </a:p>
        </p:txBody>
      </p: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4765678" y="3775078"/>
            <a:ext cx="2879725" cy="36513"/>
            <a:chOff x="5045" y="5946"/>
            <a:chExt cx="4536" cy="56"/>
          </a:xfrm>
        </p:grpSpPr>
        <p:sp>
          <p:nvSpPr>
            <p:cNvPr id="8203" name="矩形 16"/>
            <p:cNvSpPr>
              <a:spLocks noChangeArrowheads="1"/>
            </p:cNvSpPr>
            <p:nvPr/>
          </p:nvSpPr>
          <p:spPr bwMode="auto">
            <a:xfrm>
              <a:off x="5045" y="5961"/>
              <a:ext cx="4536" cy="28"/>
            </a:xfrm>
            <a:prstGeom prst="rect">
              <a:avLst/>
            </a:prstGeom>
            <a:solidFill>
              <a:schemeClr val="accent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>
                <a:buFont typeface="Arial" charset="0"/>
                <a:buNone/>
              </a:pPr>
              <a:endParaRPr lang="zh-CN" altLang="en-US"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8204" name="矩形 17"/>
            <p:cNvSpPr>
              <a:spLocks noChangeArrowheads="1"/>
            </p:cNvSpPr>
            <p:nvPr/>
          </p:nvSpPr>
          <p:spPr bwMode="auto">
            <a:xfrm>
              <a:off x="6888" y="5946"/>
              <a:ext cx="850" cy="57"/>
            </a:xfrm>
            <a:prstGeom prst="rect">
              <a:avLst/>
            </a:prstGeom>
            <a:solidFill>
              <a:schemeClr val="accent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>
                <a:buFont typeface="Arial" charset="0"/>
                <a:buNone/>
              </a:pPr>
              <a:endParaRPr lang="zh-CN" altLang="en-US"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1515485" y="5877173"/>
            <a:ext cx="9152517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ldLvl="0" animBg="1"/>
      <p:bldP spid="9" grpId="0" bldLvl="0" animBg="1"/>
      <p:bldP spid="11" grpId="0" bldLvl="0" animBg="1"/>
      <p:bldP spid="1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1343027" y="692150"/>
            <a:ext cx="4968875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1776416" y="723900"/>
            <a:ext cx="44926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三、复述故事</a:t>
            </a:r>
            <a:r>
              <a:rPr lang="en-US" altLang="zh-CN" sz="32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32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拓展延伸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546225" y="1528763"/>
            <a:ext cx="34671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思考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写一写。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2135191" y="2492375"/>
          <a:ext cx="7632531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4177"/>
                <a:gridCol w="2544177"/>
                <a:gridCol w="254417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ysClr val="windowText" lastClr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时间</a:t>
                      </a:r>
                      <a:endParaRPr lang="zh-CN" altLang="en-US" sz="2800" dirty="0">
                        <a:solidFill>
                          <a:sysClr val="windowText" lastClr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ysClr val="windowText" lastClr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急性子顾客的要求</a:t>
                      </a:r>
                      <a:endParaRPr lang="zh-CN" altLang="en-US" sz="2800" dirty="0">
                        <a:solidFill>
                          <a:sysClr val="windowText" lastClr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ysClr val="windowText" lastClr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慢性子裁缝的要求</a:t>
                      </a:r>
                      <a:endParaRPr lang="zh-CN" altLang="en-US" sz="2800" dirty="0">
                        <a:solidFill>
                          <a:sysClr val="windowText" lastClr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ysClr val="windowText" lastClr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第一天</a:t>
                      </a:r>
                      <a:endParaRPr lang="zh-CN" altLang="en-US" sz="2800" dirty="0">
                        <a:solidFill>
                          <a:sysClr val="windowText" lastClr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>
                        <a:solidFill>
                          <a:sysClr val="windowText" lastClr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>
                        <a:solidFill>
                          <a:sysClr val="windowText" lastClr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ysClr val="windowText" lastClr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第二天</a:t>
                      </a:r>
                      <a:endParaRPr lang="zh-CN" altLang="en-US" sz="2800" dirty="0">
                        <a:solidFill>
                          <a:sysClr val="windowText" lastClr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>
                        <a:solidFill>
                          <a:sysClr val="windowText" lastClr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>
                        <a:solidFill>
                          <a:sysClr val="windowText" lastClr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ysClr val="windowText" lastClr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第三天</a:t>
                      </a:r>
                      <a:endParaRPr lang="zh-CN" altLang="en-US" sz="2800" dirty="0">
                        <a:solidFill>
                          <a:sysClr val="windowText" lastClr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>
                        <a:solidFill>
                          <a:sysClr val="windowText" lastClr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>
                        <a:solidFill>
                          <a:sysClr val="windowText" lastClr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ysClr val="windowText" lastClr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又过了一天</a:t>
                      </a:r>
                      <a:endParaRPr lang="zh-CN" altLang="en-US" sz="2800" dirty="0">
                        <a:solidFill>
                          <a:sysClr val="windowText" lastClr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>
                        <a:solidFill>
                          <a:sysClr val="windowText" lastClr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dirty="0">
                        <a:solidFill>
                          <a:sysClr val="windowText" lastClr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1"/>
          <p:cNvSpPr>
            <a:spLocks noChangeArrowheads="1"/>
          </p:cNvSpPr>
          <p:nvPr/>
        </p:nvSpPr>
        <p:spPr bwMode="auto">
          <a:xfrm>
            <a:off x="1401762" y="476250"/>
            <a:ext cx="34686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想象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演一演。</a:t>
            </a:r>
          </a:p>
        </p:txBody>
      </p:sp>
      <p:sp>
        <p:nvSpPr>
          <p:cNvPr id="3" name="矩形 2"/>
          <p:cNvSpPr/>
          <p:nvPr/>
        </p:nvSpPr>
        <p:spPr>
          <a:xfrm>
            <a:off x="1614488" y="1100141"/>
            <a:ext cx="8964612" cy="5857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(1)</a:t>
            </a:r>
            <a:r>
              <a:rPr lang="zh-CN" alt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课文中急性子和慢性子的对话</a:t>
            </a:r>
            <a:r>
              <a:rPr lang="en-US" altLang="zh-CN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你能演一演吗</a:t>
            </a:r>
            <a:r>
              <a:rPr lang="en-US" altLang="zh-CN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</a:p>
        </p:txBody>
      </p:sp>
      <p:sp>
        <p:nvSpPr>
          <p:cNvPr id="4" name="矩形 3"/>
          <p:cNvSpPr/>
          <p:nvPr/>
        </p:nvSpPr>
        <p:spPr>
          <a:xfrm>
            <a:off x="1585913" y="1844675"/>
            <a:ext cx="8964612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(2)</a:t>
            </a:r>
            <a:r>
              <a:rPr lang="zh-CN" alt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想象</a:t>
            </a:r>
            <a:r>
              <a:rPr lang="en-US" altLang="zh-CN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r>
              <a:rPr lang="zh-CN" alt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后来怎么样了</a:t>
            </a:r>
            <a:r>
              <a:rPr lang="en-US" altLang="zh-CN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r>
              <a:rPr lang="zh-CN" alt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这件衣服做成了吗</a:t>
            </a:r>
            <a:r>
              <a:rPr lang="en-US" altLang="zh-CN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r>
              <a:rPr lang="zh-CN" alt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做成什么样子了</a:t>
            </a:r>
            <a:r>
              <a:rPr lang="en-US" altLang="zh-CN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 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614491" y="3500441"/>
            <a:ext cx="44926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20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拓展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创编童话故事。</a:t>
            </a:r>
          </a:p>
        </p:txBody>
      </p:sp>
      <p:sp>
        <p:nvSpPr>
          <p:cNvPr id="6" name="矩形 5"/>
          <p:cNvSpPr/>
          <p:nvPr/>
        </p:nvSpPr>
        <p:spPr>
          <a:xfrm>
            <a:off x="1811341" y="4221166"/>
            <a:ext cx="8821737" cy="15700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假如裁缝是急性子</a:t>
            </a:r>
            <a:r>
              <a:rPr lang="en-US" altLang="zh-CN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顾客是慢性子</a:t>
            </a:r>
            <a:r>
              <a:rPr lang="en-US" altLang="zh-CN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他们之间又会发生怎样的故事呢</a:t>
            </a:r>
            <a:r>
              <a:rPr lang="en-US" altLang="zh-CN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endParaRPr lang="zh-CN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1343027" y="692150"/>
            <a:ext cx="5184775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1776416" y="723900"/>
            <a:ext cx="490378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四、当堂书写，学写汉字 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301752" y="1341441"/>
            <a:ext cx="24415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范写生字</a:t>
            </a:r>
          </a:p>
        </p:txBody>
      </p: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1847853" y="2060578"/>
            <a:ext cx="2873375" cy="2873375"/>
            <a:chOff x="7204" y="904"/>
            <a:chExt cx="4525" cy="4525"/>
          </a:xfrm>
        </p:grpSpPr>
        <p:pic>
          <p:nvPicPr>
            <p:cNvPr id="19465" name="图片 10" descr="课件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4" y="904"/>
              <a:ext cx="4525" cy="4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66" name="文本框 6"/>
            <p:cNvSpPr txBox="1">
              <a:spLocks noChangeArrowheads="1"/>
            </p:cNvSpPr>
            <p:nvPr/>
          </p:nvSpPr>
          <p:spPr bwMode="auto">
            <a:xfrm>
              <a:off x="7864" y="1277"/>
              <a:ext cx="3206" cy="3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r>
                <a:rPr lang="zh-CN" altLang="en-US" sz="15000">
                  <a:solidFill>
                    <a:srgbClr val="000000"/>
                  </a:solidFill>
                  <a:latin typeface="宋体" charset="-122"/>
                </a:rPr>
                <a:t>卷</a:t>
              </a:r>
            </a:p>
          </p:txBody>
        </p: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6597653" y="2060578"/>
            <a:ext cx="2873375" cy="2873375"/>
            <a:chOff x="7204" y="904"/>
            <a:chExt cx="4525" cy="4525"/>
          </a:xfrm>
        </p:grpSpPr>
        <p:pic>
          <p:nvPicPr>
            <p:cNvPr id="19463" name="图片 13" descr="课件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4" y="904"/>
              <a:ext cx="4525" cy="4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64" name="文本框 6"/>
            <p:cNvSpPr txBox="1">
              <a:spLocks noChangeArrowheads="1"/>
            </p:cNvSpPr>
            <p:nvPr/>
          </p:nvSpPr>
          <p:spPr bwMode="auto">
            <a:xfrm>
              <a:off x="7864" y="1277"/>
              <a:ext cx="3206" cy="3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r>
                <a:rPr lang="zh-CN" altLang="en-US" sz="15000">
                  <a:solidFill>
                    <a:srgbClr val="000000"/>
                  </a:solidFill>
                  <a:latin typeface="宋体" charset="-122"/>
                </a:rPr>
                <a:t>取</a:t>
              </a: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6"/>
          <p:cNvGrpSpPr>
            <a:grpSpLocks/>
          </p:cNvGrpSpPr>
          <p:nvPr/>
        </p:nvGrpSpPr>
        <p:grpSpPr bwMode="auto">
          <a:xfrm>
            <a:off x="4440241" y="1700216"/>
            <a:ext cx="2873375" cy="2873375"/>
            <a:chOff x="7204" y="904"/>
            <a:chExt cx="4525" cy="4525"/>
          </a:xfrm>
        </p:grpSpPr>
        <p:pic>
          <p:nvPicPr>
            <p:cNvPr id="20483" name="图片 7" descr="课件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4" y="904"/>
              <a:ext cx="4525" cy="4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84" name="文本框 6"/>
            <p:cNvSpPr txBox="1">
              <a:spLocks noChangeArrowheads="1"/>
            </p:cNvSpPr>
            <p:nvPr/>
          </p:nvSpPr>
          <p:spPr bwMode="auto">
            <a:xfrm>
              <a:off x="7864" y="1277"/>
              <a:ext cx="3206" cy="3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r>
                <a:rPr lang="zh-CN" altLang="en-US" sz="15000">
                  <a:solidFill>
                    <a:srgbClr val="000000"/>
                  </a:solidFill>
                  <a:latin typeface="宋体" charset="-122"/>
                </a:rPr>
                <a:t>夹</a:t>
              </a:r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22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1343025" y="692150"/>
            <a:ext cx="5473700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1776416" y="723900"/>
            <a:ext cx="490378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一、感知课文 ，认读字词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716088" y="1700216"/>
            <a:ext cx="449421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20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猜想内容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激趣导人。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524000" y="2636838"/>
            <a:ext cx="4572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自由读文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注意字音。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701800" y="3573463"/>
            <a:ext cx="42878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20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字词闯关快乐识字。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944941" y="4449766"/>
            <a:ext cx="8778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5400">
                <a:latin typeface="楷体" pitchFamily="49" charset="-122"/>
                <a:ea typeface="楷体" pitchFamily="49" charset="-122"/>
              </a:rPr>
              <a:t>泄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728916" y="4449766"/>
            <a:ext cx="8778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5400">
                <a:latin typeface="楷体" pitchFamily="49" charset="-122"/>
                <a:ea typeface="楷体" pitchFamily="49" charset="-122"/>
              </a:rPr>
              <a:t>缝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162550" y="4449766"/>
            <a:ext cx="8763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5400">
                <a:latin typeface="楷体" pitchFamily="49" charset="-122"/>
                <a:ea typeface="楷体" pitchFamily="49" charset="-122"/>
              </a:rPr>
              <a:t>袖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378575" y="4449766"/>
            <a:ext cx="8778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5400">
                <a:latin typeface="楷体" pitchFamily="49" charset="-122"/>
                <a:ea typeface="楷体" pitchFamily="49" charset="-122"/>
              </a:rPr>
              <a:t>衬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7594600" y="4449766"/>
            <a:ext cx="8778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5400">
                <a:latin typeface="楷体" pitchFamily="49" charset="-122"/>
                <a:ea typeface="楷体" pitchFamily="49" charset="-122"/>
              </a:rPr>
              <a:t>衫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112140" y="1124840"/>
            <a:ext cx="3528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2" grpId="0"/>
      <p:bldP spid="3" grpId="0"/>
      <p:bldP spid="4" grpId="0"/>
      <p:bldP spid="5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1"/>
          <p:cNvSpPr>
            <a:spLocks noChangeArrowheads="1"/>
          </p:cNvSpPr>
          <p:nvPr/>
        </p:nvSpPr>
        <p:spPr bwMode="auto">
          <a:xfrm>
            <a:off x="1470027" y="476250"/>
            <a:ext cx="469741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(1)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趣味识字，识记要领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365375" y="1130300"/>
            <a:ext cx="285273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游戏一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辨眼力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784600" y="1716091"/>
            <a:ext cx="87788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负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816600" y="1716091"/>
            <a:ext cx="8763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责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7751766" y="1716091"/>
            <a:ext cx="877887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货</a:t>
            </a:r>
          </a:p>
        </p:txBody>
      </p:sp>
      <p:sp>
        <p:nvSpPr>
          <p:cNvPr id="7" name="矩形 6"/>
          <p:cNvSpPr/>
          <p:nvPr/>
        </p:nvSpPr>
        <p:spPr>
          <a:xfrm>
            <a:off x="4730753" y="2755900"/>
            <a:ext cx="2874963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你有什么发现</a:t>
            </a:r>
            <a:r>
              <a:rPr lang="en-US" altLang="zh-CN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endParaRPr lang="zh-CN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365378" y="3789363"/>
            <a:ext cx="30575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 游戏二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顺口溜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670425" y="4510091"/>
            <a:ext cx="8778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夸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7165975" y="4510091"/>
            <a:ext cx="8778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歪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"/>
          <p:cNvSpPr>
            <a:spLocks noChangeArrowheads="1"/>
          </p:cNvSpPr>
          <p:nvPr/>
        </p:nvSpPr>
        <p:spPr bwMode="auto">
          <a:xfrm>
            <a:off x="1719266" y="1484316"/>
            <a:ext cx="42894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 游戏三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“我做你猜”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863975" y="2636838"/>
            <a:ext cx="49037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一个人表演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其余人猜词语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1343027" y="692150"/>
            <a:ext cx="4968875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1776416" y="723900"/>
            <a:ext cx="44926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二、了解内容</a:t>
            </a:r>
            <a:r>
              <a:rPr lang="en-US" altLang="zh-CN" sz="32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32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角色体验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409700" y="1341438"/>
            <a:ext cx="2851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熟悉对话。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974850" y="1876425"/>
            <a:ext cx="83693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熟悉顾客和裁缝之间的对话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思考如何将一个有趣的故事读好。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538291" y="3362325"/>
            <a:ext cx="44926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关注旁白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掌握要领。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763713" y="3948113"/>
            <a:ext cx="85344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(1)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请同学们快速浏览课文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找出所有旁白部分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圈画出重点词语。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746253" y="5437188"/>
            <a:ext cx="44942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(2)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谁愿意和大家交流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?</a:t>
            </a:r>
            <a:endParaRPr lang="zh-CN" altLang="en-US" sz="3200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2" grpId="0"/>
      <p:bldP spid="3" grpId="0"/>
      <p:bldP spid="4" grpId="0"/>
      <p:bldP spid="5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1"/>
          <p:cNvSpPr>
            <a:spLocks noChangeArrowheads="1"/>
          </p:cNvSpPr>
          <p:nvPr/>
        </p:nvSpPr>
        <p:spPr bwMode="auto">
          <a:xfrm>
            <a:off x="1631950" y="1069975"/>
            <a:ext cx="40830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默读全文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找一找。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847853" y="1989138"/>
            <a:ext cx="8856663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  <a:buFont typeface="Arial" charset="0"/>
              <a:buNone/>
            </a:pP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默读全文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用横线画出急性子顾客的要求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;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用波浪线画出慢性子裁缝的表现。圈画批注。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5"/>
          <p:cNvSpPr>
            <a:spLocks noChangeArrowheads="1"/>
          </p:cNvSpPr>
          <p:nvPr/>
        </p:nvSpPr>
        <p:spPr bwMode="auto">
          <a:xfrm>
            <a:off x="1541463" y="476250"/>
            <a:ext cx="40830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了解内容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说一说。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703388" y="1204916"/>
            <a:ext cx="65452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(1)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明确时间。故事发生的时间是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?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690688" y="2060578"/>
            <a:ext cx="8850312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4500"/>
              </a:lnSpc>
            </a:pP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(2)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体会“急”。</a:t>
            </a:r>
            <a:endParaRPr lang="en-US" altLang="zh-CN" sz="32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495553" y="2852741"/>
            <a:ext cx="8137525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这里有一段急性子顾客的话</a:t>
            </a:r>
            <a:r>
              <a:rPr lang="en-US" altLang="zh-CN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话很长</a:t>
            </a:r>
            <a:r>
              <a:rPr lang="en-US" altLang="zh-CN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你觉得他是怎么说这段话的</a:t>
            </a:r>
            <a:r>
              <a:rPr lang="en-US" altLang="zh-CN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r>
              <a:rPr lang="zh-CN" alt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还有哪些地方也表明他是个“急性子”</a:t>
            </a:r>
            <a:r>
              <a:rPr lang="en-US" altLang="zh-CN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r>
              <a:rPr lang="zh-CN" alt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你有什么体会</a:t>
            </a:r>
            <a:r>
              <a:rPr lang="en-US" altLang="zh-CN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46200" y="333378"/>
            <a:ext cx="9144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(3)</a:t>
            </a:r>
            <a:r>
              <a:rPr lang="zh-CN" alt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体会“慢”。</a:t>
            </a:r>
            <a:endParaRPr lang="en-US" altLang="zh-CN" sz="3200" dirty="0">
              <a:solidFill>
                <a:schemeClr val="tx2">
                  <a:lumMod val="60000"/>
                  <a:lumOff val="4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60516" y="3101978"/>
            <a:ext cx="8929687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(4)</a:t>
            </a:r>
            <a:r>
              <a:rPr lang="zh-CN" alt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探寻结果。</a:t>
            </a:r>
            <a:endParaRPr lang="en-US" altLang="zh-CN" sz="3200" dirty="0">
              <a:solidFill>
                <a:schemeClr val="tx2">
                  <a:lumMod val="60000"/>
                  <a:lumOff val="4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135188" y="3840166"/>
            <a:ext cx="853281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2800" dirty="0">
                <a:solidFill>
                  <a:srgbClr val="558ED5"/>
                </a:solidFill>
                <a:latin typeface="黑体" pitchFamily="49" charset="-122"/>
                <a:ea typeface="黑体" pitchFamily="49" charset="-122"/>
              </a:rPr>
              <a:t>答应了急性子顾客一次次的修改制作要求</a:t>
            </a:r>
            <a:r>
              <a:rPr lang="en-US" altLang="zh-CN" sz="2800" dirty="0">
                <a:solidFill>
                  <a:srgbClr val="558ED5"/>
                </a:solidFill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800" dirty="0">
                <a:solidFill>
                  <a:srgbClr val="558ED5"/>
                </a:solidFill>
                <a:latin typeface="黑体" pitchFamily="49" charset="-122"/>
                <a:ea typeface="黑体" pitchFamily="49" charset="-122"/>
              </a:rPr>
              <a:t>事实上</a:t>
            </a:r>
            <a:r>
              <a:rPr lang="en-US" altLang="zh-CN" sz="2800" dirty="0">
                <a:solidFill>
                  <a:srgbClr val="558ED5"/>
                </a:solidFill>
                <a:latin typeface="黑体" pitchFamily="49" charset="-122"/>
                <a:ea typeface="黑体" pitchFamily="49" charset="-122"/>
              </a:rPr>
              <a:t>...(</a:t>
            </a:r>
            <a:r>
              <a:rPr lang="zh-CN" altLang="en-US" sz="2800" dirty="0">
                <a:solidFill>
                  <a:srgbClr val="558ED5"/>
                </a:solidFill>
                <a:latin typeface="黑体" pitchFamily="49" charset="-122"/>
                <a:ea typeface="黑体" pitchFamily="49" charset="-122"/>
              </a:rPr>
              <a:t>根本没有动手裁剪布料</a:t>
            </a:r>
            <a:r>
              <a:rPr lang="en-US" altLang="zh-CN" sz="2800" dirty="0">
                <a:solidFill>
                  <a:srgbClr val="558ED5"/>
                </a:solidFill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 sz="2800" dirty="0">
                <a:solidFill>
                  <a:srgbClr val="558ED5"/>
                </a:solidFill>
                <a:latin typeface="黑体" pitchFamily="49" charset="-122"/>
                <a:ea typeface="黑体" pitchFamily="49" charset="-122"/>
              </a:rPr>
              <a:t>为什么会这样</a:t>
            </a:r>
            <a:r>
              <a:rPr lang="en-US" altLang="zh-CN" sz="2800" dirty="0">
                <a:solidFill>
                  <a:srgbClr val="558ED5"/>
                </a:solidFill>
                <a:latin typeface="黑体" pitchFamily="49" charset="-122"/>
                <a:ea typeface="黑体" pitchFamily="49" charset="-122"/>
              </a:rPr>
              <a:t>?</a:t>
            </a:r>
            <a:r>
              <a:rPr lang="zh-CN" altLang="en-US" sz="2800" dirty="0">
                <a:solidFill>
                  <a:srgbClr val="558ED5"/>
                </a:solidFill>
                <a:latin typeface="黑体" pitchFamily="49" charset="-122"/>
                <a:ea typeface="黑体" pitchFamily="49" charset="-122"/>
              </a:rPr>
              <a:t>你有什么感受</a:t>
            </a:r>
            <a:r>
              <a:rPr lang="en-US" altLang="zh-CN" sz="2800" dirty="0">
                <a:solidFill>
                  <a:srgbClr val="558ED5"/>
                </a:solidFill>
                <a:latin typeface="黑体" pitchFamily="49" charset="-122"/>
                <a:ea typeface="黑体" pitchFamily="49" charset="-122"/>
              </a:rPr>
              <a:t>? 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135188" y="974728"/>
            <a:ext cx="853281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2800" dirty="0">
                <a:solidFill>
                  <a:srgbClr val="558ED5"/>
                </a:solidFill>
                <a:latin typeface="黑体" pitchFamily="49" charset="-122"/>
                <a:ea typeface="黑体" pitchFamily="49" charset="-122"/>
              </a:rPr>
              <a:t>读第</a:t>
            </a:r>
            <a:r>
              <a:rPr lang="en-US" altLang="zh-CN" sz="2800" dirty="0">
                <a:solidFill>
                  <a:srgbClr val="558ED5"/>
                </a:solidFill>
                <a:latin typeface="黑体" pitchFamily="49" charset="-122"/>
                <a:ea typeface="黑体" pitchFamily="49" charset="-122"/>
              </a:rPr>
              <a:t>12</a:t>
            </a:r>
            <a:r>
              <a:rPr lang="zh-CN" altLang="en-US" sz="2800" dirty="0">
                <a:solidFill>
                  <a:srgbClr val="558ED5"/>
                </a:solidFill>
                <a:latin typeface="黑体" pitchFamily="49" charset="-122"/>
                <a:ea typeface="黑体" pitchFamily="49" charset="-122"/>
              </a:rPr>
              <a:t>自然段</a:t>
            </a:r>
            <a:r>
              <a:rPr lang="en-US" altLang="zh-CN" sz="2800" dirty="0">
                <a:solidFill>
                  <a:srgbClr val="558ED5"/>
                </a:solidFill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800" dirty="0">
                <a:solidFill>
                  <a:srgbClr val="558ED5"/>
                </a:solidFill>
                <a:latin typeface="黑体" pitchFamily="49" charset="-122"/>
                <a:ea typeface="黑体" pitchFamily="49" charset="-122"/>
              </a:rPr>
              <a:t>体会慢性子裁缝的回答。你体会到什么道理</a:t>
            </a:r>
            <a:r>
              <a:rPr lang="en-US" altLang="zh-CN" sz="2800" dirty="0">
                <a:solidFill>
                  <a:srgbClr val="558ED5"/>
                </a:solidFill>
                <a:latin typeface="黑体" pitchFamily="49" charset="-122"/>
                <a:ea typeface="黑体" pitchFamily="49" charset="-122"/>
              </a:rPr>
              <a:t>?</a:t>
            </a:r>
            <a:r>
              <a:rPr lang="zh-CN" altLang="en-US" sz="2800" dirty="0">
                <a:solidFill>
                  <a:srgbClr val="558ED5"/>
                </a:solidFill>
                <a:latin typeface="黑体" pitchFamily="49" charset="-122"/>
                <a:ea typeface="黑体" pitchFamily="49" charset="-122"/>
              </a:rPr>
              <a:t>面对急性子次又一次的要求，慢性子裁缝是什么表现</a:t>
            </a:r>
            <a:r>
              <a:rPr lang="en-US" altLang="zh-CN" sz="2800" dirty="0">
                <a:solidFill>
                  <a:srgbClr val="558ED5"/>
                </a:solidFill>
                <a:latin typeface="黑体" pitchFamily="49" charset="-122"/>
                <a:ea typeface="黑体" pitchFamily="49" charset="-122"/>
              </a:rPr>
              <a:t>?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1"/>
          <p:cNvSpPr>
            <a:spLocks noChangeArrowheads="1"/>
          </p:cNvSpPr>
          <p:nvPr/>
        </p:nvSpPr>
        <p:spPr bwMode="auto">
          <a:xfrm>
            <a:off x="1524000" y="549275"/>
            <a:ext cx="4699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5.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体验角色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指导朗读。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208216" y="1268416"/>
            <a:ext cx="223678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分角色朗读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159000" y="1916113"/>
            <a:ext cx="8509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在朗读之前小组内要充分讨论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体会人物语气、动作、表情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;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若朗读时加上肢体和表情更好。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558925" y="3649663"/>
            <a:ext cx="2032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6.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展示。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222500" y="4368800"/>
            <a:ext cx="53149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小组推荐代表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分角色朗读。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第一PPT模板网-WWW.1PPT.COM 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第一PPT模板网-WWW.1PPT.COM  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598</Words>
  <Application>Microsoft Office PowerPoint</Application>
  <PresentationFormat>宽屏</PresentationFormat>
  <Paragraphs>77</Paragraphs>
  <Slides>14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14</vt:i4>
      </vt:variant>
    </vt:vector>
  </HeadingPairs>
  <TitlesOfParts>
    <vt:vector size="29" baseType="lpstr">
      <vt:lpstr>Meiryo</vt:lpstr>
      <vt:lpstr>黑体</vt:lpstr>
      <vt:lpstr>经典粗圆简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第一PPT模板网-WWW.1PPT.COM </vt:lpstr>
      <vt:lpstr>第一PPT模板网-WWW.1PPT.COM  </vt:lpstr>
      <vt:lpstr>1_第一PPT模板网-WWW.1PPT.COM</vt:lpstr>
      <vt:lpstr>1_第一PPT模板网-WWW.1PPT.COM 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136</cp:revision>
  <dcterms:created xsi:type="dcterms:W3CDTF">2009-04-21T00:44:00Z</dcterms:created>
  <dcterms:modified xsi:type="dcterms:W3CDTF">2021-08-25T12:11:18Z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