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24"/>
  </p:notesMasterIdLst>
  <p:sldIdLst>
    <p:sldId id="259" r:id="rId3"/>
    <p:sldId id="257" r:id="rId4"/>
    <p:sldId id="386" r:id="rId5"/>
    <p:sldId id="262" r:id="rId6"/>
    <p:sldId id="398" r:id="rId7"/>
    <p:sldId id="399" r:id="rId8"/>
    <p:sldId id="400" r:id="rId9"/>
    <p:sldId id="401" r:id="rId10"/>
    <p:sldId id="402" r:id="rId11"/>
    <p:sldId id="403" r:id="rId12"/>
    <p:sldId id="404" r:id="rId13"/>
    <p:sldId id="405" r:id="rId14"/>
    <p:sldId id="406" r:id="rId15"/>
    <p:sldId id="407" r:id="rId16"/>
    <p:sldId id="408" r:id="rId17"/>
    <p:sldId id="355" r:id="rId18"/>
    <p:sldId id="311" r:id="rId19"/>
    <p:sldId id="327" r:id="rId20"/>
    <p:sldId id="391" r:id="rId21"/>
    <p:sldId id="387" r:id="rId22"/>
    <p:sldId id="409" r:id="rId23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C42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06199E-5D57-4270-A352-EACAD2D9BAA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58A49-956F-4D6C-9B41-519BD03242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992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58A49-956F-4D6C-9B41-519BD032425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970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C58A49-956F-4D6C-9B41-519BD032425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2696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4498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439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2313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742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504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031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7967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8508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9133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289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6342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941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941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219354" y="2994990"/>
            <a:ext cx="3017520" cy="68480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000" dirty="0">
                <a:latin typeface="楷体" panose="02010609060101010101" charset="-122"/>
                <a:ea typeface="楷体" panose="02010609060101010101" charset="-122"/>
              </a:rPr>
              <a:t>第一课时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449" y="1112747"/>
            <a:ext cx="3796665" cy="2887028"/>
          </a:xfrm>
          <a:prstGeom prst="rect">
            <a:avLst/>
          </a:prstGeom>
        </p:spPr>
      </p:pic>
      <p:sp>
        <p:nvSpPr>
          <p:cNvPr id="4" name="文本框 7"/>
          <p:cNvSpPr txBox="1"/>
          <p:nvPr/>
        </p:nvSpPr>
        <p:spPr>
          <a:xfrm>
            <a:off x="4158114" y="1184465"/>
            <a:ext cx="4985885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6000" dirty="0" smtClean="0">
                <a:latin typeface="楷体" panose="02010609060101010101" charset="-122"/>
                <a:ea typeface="楷体" panose="02010609060101010101" charset="-122"/>
              </a:rPr>
              <a:t>21.</a:t>
            </a:r>
            <a:r>
              <a:rPr lang="zh-CN" altLang="en-US" sz="6000" dirty="0" smtClean="0">
                <a:latin typeface="楷体" panose="02010609060101010101" charset="-122"/>
                <a:ea typeface="楷体" panose="02010609060101010101" charset="-122"/>
              </a:rPr>
              <a:t>火</a:t>
            </a:r>
            <a:r>
              <a:rPr lang="zh-CN" altLang="en-US" sz="6000" dirty="0">
                <a:latin typeface="楷体" panose="02010609060101010101" charset="-122"/>
                <a:ea typeface="楷体" panose="02010609060101010101" charset="-122"/>
              </a:rPr>
              <a:t>烧云</a:t>
            </a:r>
          </a:p>
        </p:txBody>
      </p:sp>
      <p:sp>
        <p:nvSpPr>
          <p:cNvPr id="5" name="副标题 2"/>
          <p:cNvSpPr txBox="1"/>
          <p:nvPr/>
        </p:nvSpPr>
        <p:spPr bwMode="auto">
          <a:xfrm>
            <a:off x="5155557" y="2464148"/>
            <a:ext cx="2990997" cy="32766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zh-CN" altLang="en-US" sz="1500" dirty="0">
                <a:latin typeface="楷体" panose="02010609060101010101" charset="-122"/>
                <a:ea typeface="楷体" panose="02010609060101010101" charset="-122"/>
              </a:rPr>
              <a:t>人教版</a:t>
            </a:r>
            <a:r>
              <a:rPr lang="en-US" altLang="zh-CN" sz="1500" dirty="0">
                <a:latin typeface="楷体" panose="02010609060101010101" charset="-122"/>
                <a:ea typeface="楷体" panose="02010609060101010101" charset="-122"/>
              </a:rPr>
              <a:t>·</a:t>
            </a:r>
            <a:r>
              <a:rPr lang="zh-CN" altLang="en-US" sz="1500" dirty="0">
                <a:latin typeface="楷体" panose="02010609060101010101" charset="-122"/>
                <a:ea typeface="楷体" panose="02010609060101010101" charset="-122"/>
              </a:rPr>
              <a:t>三年级下册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4333436"/>
            <a:ext cx="9143998" cy="34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3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凶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</a:t>
            </a:r>
            <a:r>
              <a:rPr lang="en-US" altLang="zh-CN" sz="3600" b="1" dirty="0" err="1"/>
              <a:t>zhāo</a:t>
            </a:r>
            <a:endParaRPr lang="en-US" altLang="zh-CN" sz="36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4169" y="3686653"/>
            <a:ext cx="5039678" cy="14863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3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猛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</a:t>
            </a:r>
            <a:r>
              <a:rPr lang="en-US" altLang="zh-CN" sz="3600" b="1" dirty="0" err="1"/>
              <a:t>zhāo</a:t>
            </a:r>
            <a:endParaRPr lang="en-US" altLang="zh-CN" sz="36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39" y="3292318"/>
            <a:ext cx="6135053" cy="18368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3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庙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</a:t>
            </a:r>
            <a:r>
              <a:rPr lang="en-US" altLang="zh-CN" sz="3600" b="1" dirty="0" err="1"/>
              <a:t>zhāo</a:t>
            </a:r>
            <a:endParaRPr lang="en-US" altLang="zh-CN" sz="36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2740" y="3804762"/>
            <a:ext cx="6165056" cy="12163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3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  <a:sym typeface="+mn-ea"/>
                </a:rPr>
                <a:t>威</a:t>
              </a:r>
              <a:endParaRPr lang="zh-CN" altLang="en-US" sz="9000" b="1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</a:t>
            </a:r>
            <a:r>
              <a:rPr lang="en-US" altLang="zh-CN" sz="3600" b="1" dirty="0" err="1"/>
              <a:t>zhāo</a:t>
            </a:r>
            <a:endParaRPr lang="en-US" altLang="zh-CN" sz="36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7026" y="3327560"/>
            <a:ext cx="6154103" cy="18007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3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武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</a:t>
            </a:r>
            <a:r>
              <a:rPr lang="en-US" altLang="zh-CN" sz="3600" b="1" dirty="0" err="1"/>
              <a:t>zhāo</a:t>
            </a:r>
            <a:endParaRPr lang="en-US" altLang="zh-CN" sz="36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403" y="3804762"/>
            <a:ext cx="6319361" cy="123539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3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镇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</a:t>
            </a:r>
            <a:r>
              <a:rPr lang="en-US" altLang="zh-CN" sz="3600" b="1" dirty="0" err="1"/>
              <a:t>zhāo</a:t>
            </a:r>
            <a:endParaRPr lang="en-US" altLang="zh-CN" sz="36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4172" y="3375185"/>
            <a:ext cx="6154103" cy="17540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课堂小结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84411" y="1805464"/>
            <a:ext cx="7458075" cy="12695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60000"/>
              </a:lnSpc>
            </a:pPr>
            <a:r>
              <a:rPr sz="3000" b="1" dirty="0"/>
              <a:t>教师引导学生说一说这节课有什么收获。</a:t>
            </a:r>
          </a:p>
        </p:txBody>
      </p:sp>
      <p:pic>
        <p:nvPicPr>
          <p:cNvPr id="8" name="图片 7" descr="71bOOOPIC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220" y="4040505"/>
            <a:ext cx="1485900" cy="1108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板书设计</a:t>
            </a:r>
          </a:p>
        </p:txBody>
      </p:sp>
      <p:pic>
        <p:nvPicPr>
          <p:cNvPr id="33" name="图片 32" descr="71bOOOPIC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220" y="4040505"/>
            <a:ext cx="1485900" cy="11087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02960" y="924402"/>
            <a:ext cx="7770971" cy="322703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>
              <a:lnSpc>
                <a:spcPct val="190000"/>
              </a:lnSpc>
            </a:pPr>
            <a:r>
              <a:rPr lang="zh-CN" altLang="en-US" sz="3600" b="1" dirty="0"/>
              <a:t>火烧云</a:t>
            </a:r>
          </a:p>
          <a:p>
            <a:pPr algn="ctr">
              <a:lnSpc>
                <a:spcPct val="190000"/>
              </a:lnSpc>
            </a:pPr>
            <a:r>
              <a:rPr lang="zh-CN" altLang="en-US" sz="3600" b="1" dirty="0"/>
              <a:t>必       胡   </a:t>
            </a:r>
            <a:r>
              <a:rPr lang="zh-CN" altLang="en-US" sz="3600" b="1" dirty="0">
                <a:sym typeface="+mn-ea"/>
              </a:rPr>
              <a:t>     </a:t>
            </a:r>
            <a:r>
              <a:rPr lang="zh-CN" altLang="en-US" sz="3600" b="1" dirty="0"/>
              <a:t>灿</a:t>
            </a:r>
            <a:r>
              <a:rPr lang="zh-CN" altLang="en-US" sz="3600" b="1" dirty="0">
                <a:sym typeface="+mn-ea"/>
              </a:rPr>
              <a:t>     </a:t>
            </a:r>
            <a:r>
              <a:rPr lang="zh-CN" altLang="en-US" sz="3600" b="1" dirty="0"/>
              <a:t>  骑</a:t>
            </a:r>
            <a:r>
              <a:rPr lang="zh-CN" altLang="en-US" sz="3600" b="1" dirty="0">
                <a:sym typeface="+mn-ea"/>
              </a:rPr>
              <a:t>     </a:t>
            </a:r>
            <a:r>
              <a:rPr lang="zh-CN" altLang="en-US" sz="3600" b="1" dirty="0"/>
              <a:t>  秒</a:t>
            </a:r>
            <a:r>
              <a:rPr lang="zh-CN" altLang="en-US" sz="3600" b="1" dirty="0">
                <a:sym typeface="+mn-ea"/>
              </a:rPr>
              <a:t>     </a:t>
            </a:r>
            <a:r>
              <a:rPr lang="zh-CN" altLang="en-US" sz="3600" b="1" dirty="0"/>
              <a:t>  凶  </a:t>
            </a:r>
          </a:p>
          <a:p>
            <a:pPr algn="ctr">
              <a:lnSpc>
                <a:spcPct val="190000"/>
              </a:lnSpc>
            </a:pPr>
            <a:r>
              <a:rPr lang="zh-CN" altLang="en-US" sz="3600" b="1" dirty="0"/>
              <a:t>猛  </a:t>
            </a:r>
            <a:r>
              <a:rPr lang="zh-CN" altLang="en-US" sz="3600" b="1" dirty="0">
                <a:sym typeface="+mn-ea"/>
              </a:rPr>
              <a:t>     </a:t>
            </a:r>
            <a:r>
              <a:rPr lang="zh-CN" altLang="en-US" sz="3600" b="1" dirty="0"/>
              <a:t>庙 </a:t>
            </a:r>
            <a:r>
              <a:rPr lang="zh-CN" altLang="en-US" sz="3600" b="1" dirty="0">
                <a:sym typeface="+mn-ea"/>
              </a:rPr>
              <a:t>     </a:t>
            </a:r>
            <a:r>
              <a:rPr lang="zh-CN" altLang="en-US" sz="3600" b="1" dirty="0"/>
              <a:t>  威 </a:t>
            </a:r>
            <a:r>
              <a:rPr lang="zh-CN" altLang="en-US" sz="3600" b="1" dirty="0">
                <a:sym typeface="+mn-ea"/>
              </a:rPr>
              <a:t>     </a:t>
            </a:r>
            <a:r>
              <a:rPr lang="zh-CN" altLang="en-US" sz="3600" b="1" dirty="0"/>
              <a:t> 武</a:t>
            </a:r>
            <a:r>
              <a:rPr lang="zh-CN" altLang="en-US" sz="3600" b="1" dirty="0">
                <a:sym typeface="+mn-ea"/>
              </a:rPr>
              <a:t>     </a:t>
            </a:r>
            <a:r>
              <a:rPr lang="zh-CN" altLang="en-US" sz="3600" b="1" dirty="0"/>
              <a:t>  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课时作业</a:t>
            </a:r>
          </a:p>
        </p:txBody>
      </p:sp>
      <p:pic>
        <p:nvPicPr>
          <p:cNvPr id="33" name="图片 32" descr="71bOOOPIC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220" y="4040505"/>
            <a:ext cx="1485900" cy="110871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26219" y="1101566"/>
            <a:ext cx="8735378" cy="3804285"/>
          </a:xfrm>
          <a:prstGeom prst="rect">
            <a:avLst/>
          </a:prstGeom>
          <a:solidFill>
            <a:schemeClr val="accent6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225743" y="1117760"/>
            <a:ext cx="8734901" cy="383643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1800" b="1" dirty="0">
                <a:latin typeface="+mn-ea"/>
              </a:rPr>
              <a:t>一、查字典写词语。</a:t>
            </a:r>
          </a:p>
          <a:p>
            <a:pPr>
              <a:lnSpc>
                <a:spcPct val="170000"/>
              </a:lnSpc>
            </a:pPr>
            <a:r>
              <a:rPr lang="zh-CN" altLang="en-US" sz="1800" b="1" dirty="0">
                <a:latin typeface="+mn-ea"/>
              </a:rPr>
              <a:t>　　“盈”用部首查字法，应直部首</a:t>
            </a:r>
            <a:r>
              <a:rPr lang="zh-CN" altLang="en-US" sz="1800" b="1" u="sng" dirty="0">
                <a:latin typeface="+mn-ea"/>
              </a:rPr>
              <a:t>皿</a:t>
            </a:r>
            <a:r>
              <a:rPr lang="zh-CN" altLang="en-US" sz="1800" b="1" dirty="0">
                <a:latin typeface="+mn-ea"/>
              </a:rPr>
              <a:t>，再查</a:t>
            </a:r>
            <a:r>
              <a:rPr lang="zh-CN" altLang="en-US" sz="1800" b="1" u="sng" dirty="0">
                <a:latin typeface="+mn-ea"/>
              </a:rPr>
              <a:t>4</a:t>
            </a:r>
            <a:r>
              <a:rPr lang="zh-CN" altLang="en-US" sz="1800" b="1" dirty="0">
                <a:latin typeface="+mn-ea"/>
              </a:rPr>
              <a:t>画；用音序查字法，应查音序</a:t>
            </a:r>
            <a:r>
              <a:rPr lang="zh-CN" altLang="en-US" sz="1800" b="1" u="sng" dirty="0">
                <a:latin typeface="+mn-ea"/>
              </a:rPr>
              <a:t>y</a:t>
            </a:r>
            <a:r>
              <a:rPr lang="zh-CN" altLang="en-US" sz="1800" b="1" dirty="0">
                <a:latin typeface="+mn-ea"/>
              </a:rPr>
              <a:t>，再查</a:t>
            </a:r>
            <a:r>
              <a:rPr lang="zh-CN" altLang="en-US" sz="1800" b="1" u="sng" dirty="0">
                <a:latin typeface="+mn-ea"/>
              </a:rPr>
              <a:t>ying</a:t>
            </a:r>
            <a:r>
              <a:rPr lang="zh-CN" altLang="en-US" sz="1800" b="1" dirty="0">
                <a:latin typeface="+mn-ea"/>
              </a:rPr>
              <a:t>。这个字第二画的名称是</a:t>
            </a:r>
            <a:r>
              <a:rPr lang="zh-CN" altLang="en-US" sz="1800" b="1" u="sng" dirty="0">
                <a:latin typeface="+mn-ea"/>
              </a:rPr>
              <a:t>撇</a:t>
            </a:r>
            <a:r>
              <a:rPr lang="zh-CN" altLang="en-US" sz="1800" b="1" dirty="0">
                <a:latin typeface="+mn-ea"/>
              </a:rPr>
              <a:t>。在“喜气盈门”中，“盈”应理解为</a:t>
            </a:r>
            <a:r>
              <a:rPr lang="zh-CN" altLang="en-US" sz="1800" b="1" u="sng" dirty="0">
                <a:latin typeface="+mn-ea"/>
              </a:rPr>
              <a:t>充满</a:t>
            </a:r>
            <a:r>
              <a:rPr lang="zh-CN" altLang="en-US" sz="1800" b="1" dirty="0">
                <a:latin typeface="+mn-ea"/>
              </a:rPr>
              <a:t>。</a:t>
            </a:r>
          </a:p>
          <a:p>
            <a:pPr>
              <a:lnSpc>
                <a:spcPct val="170000"/>
              </a:lnSpc>
            </a:pPr>
            <a:r>
              <a:rPr lang="zh-CN" altLang="en-US" sz="1800" b="1" dirty="0">
                <a:latin typeface="+mn-ea"/>
              </a:rPr>
              <a:t>二、按正确顺序排列下列句子，序号写在括号里。</a:t>
            </a:r>
          </a:p>
          <a:p>
            <a:pPr>
              <a:lnSpc>
                <a:spcPct val="170000"/>
              </a:lnSpc>
            </a:pPr>
            <a:r>
              <a:rPr lang="zh-CN" altLang="en-US" sz="1800" b="1" dirty="0">
                <a:latin typeface="+mn-ea"/>
              </a:rPr>
              <a:t>　（  2  ）过了一会儿，那里出现了太阳的小半边脸，红是红得很，却没有亮光。</a:t>
            </a:r>
          </a:p>
          <a:p>
            <a:pPr>
              <a:lnSpc>
                <a:spcPct val="170000"/>
              </a:lnSpc>
            </a:pPr>
            <a:r>
              <a:rPr lang="zh-CN" altLang="en-US" sz="1800" b="1" dirty="0">
                <a:latin typeface="+mn-ea"/>
              </a:rPr>
              <a:t>　（  3  ）后来太阳慢慢透出重围，出现在天空，把一片片云染成了紫色或红色了。</a:t>
            </a:r>
          </a:p>
          <a:p>
            <a:pPr>
              <a:lnSpc>
                <a:spcPct val="170000"/>
              </a:lnSpc>
            </a:pPr>
            <a:r>
              <a:rPr lang="zh-CN" altLang="en-US" sz="1800" b="1" dirty="0">
                <a:latin typeface="+mn-ea"/>
              </a:rPr>
              <a:t>　（  4  ）一刹那间，这深红的圆东西发出夺目的亮光，射得人眼睛发痛。</a:t>
            </a:r>
          </a:p>
          <a:p>
            <a:pPr>
              <a:lnSpc>
                <a:spcPct val="170000"/>
              </a:lnSpc>
            </a:pPr>
            <a:r>
              <a:rPr lang="zh-CN" altLang="en-US" sz="1800" b="1" dirty="0">
                <a:latin typeface="+mn-ea"/>
              </a:rPr>
              <a:t>　（  1  ）转眼间，天水相接的地方出现了一道彩霞。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课时作业</a:t>
            </a:r>
          </a:p>
        </p:txBody>
      </p:sp>
      <p:pic>
        <p:nvPicPr>
          <p:cNvPr id="33" name="图片 32" descr="71bOOOPIC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220" y="4040505"/>
            <a:ext cx="1485900" cy="110871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53378" y="1101567"/>
            <a:ext cx="8385334" cy="3336608"/>
          </a:xfrm>
          <a:prstGeom prst="rect">
            <a:avLst/>
          </a:prstGeom>
          <a:solidFill>
            <a:schemeClr val="accent6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520195" y="1117998"/>
            <a:ext cx="8145433" cy="27284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40000"/>
              </a:lnSpc>
            </a:pPr>
            <a:r>
              <a:rPr lang="zh-CN" altLang="en-US" sz="2400" b="1" dirty="0">
                <a:latin typeface="+mn-ea"/>
              </a:rPr>
              <a:t>三、在括号里填上恰当的词。</a:t>
            </a:r>
          </a:p>
          <a:p>
            <a:pPr>
              <a:lnSpc>
                <a:spcPct val="240000"/>
              </a:lnSpc>
            </a:pPr>
            <a:r>
              <a:rPr lang="zh-CN" altLang="en-US" sz="2400" b="1" dirty="0">
                <a:latin typeface="+mn-ea"/>
              </a:rPr>
              <a:t>　　红通通的（ 苹果 　）　　金灿灿的（　稻穗 ）</a:t>
            </a:r>
          </a:p>
          <a:p>
            <a:pPr>
              <a:lnSpc>
                <a:spcPct val="240000"/>
              </a:lnSpc>
            </a:pPr>
            <a:r>
              <a:rPr lang="zh-CN" altLang="en-US" sz="2400" b="1" dirty="0">
                <a:latin typeface="+mn-ea"/>
              </a:rPr>
              <a:t>　　弯弯的（ 月亮 　）　　  绿油油的（  麦苗 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4-1511110949340-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614" y="3694273"/>
            <a:ext cx="2210276" cy="1457801"/>
          </a:xfrm>
          <a:prstGeom prst="rect">
            <a:avLst/>
          </a:prstGeom>
        </p:spPr>
      </p:pic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教学目标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94410" y="1070188"/>
            <a:ext cx="8802610" cy="33255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30000"/>
              </a:lnSpc>
            </a:pPr>
            <a:r>
              <a:rPr sz="2300" b="1" dirty="0">
                <a:latin typeface="楷体_GB2312" pitchFamily="49" charset="-122"/>
                <a:ea typeface="楷体_GB2312" pitchFamily="49" charset="-122"/>
                <a:cs typeface="+mn-ea"/>
              </a:rPr>
              <a:t>1.会认7个生字，会写1</a:t>
            </a:r>
            <a:r>
              <a:rPr lang="en-US" sz="2300" b="1" dirty="0">
                <a:latin typeface="楷体_GB2312" pitchFamily="49" charset="-122"/>
                <a:ea typeface="楷体_GB2312" pitchFamily="49" charset="-122"/>
                <a:cs typeface="+mn-ea"/>
              </a:rPr>
              <a:t>1</a:t>
            </a:r>
            <a:r>
              <a:rPr sz="2300" b="1" dirty="0">
                <a:latin typeface="楷体_GB2312" pitchFamily="49" charset="-122"/>
                <a:ea typeface="楷体_GB2312" pitchFamily="49" charset="-122"/>
                <a:cs typeface="+mn-ea"/>
              </a:rPr>
              <a:t>个生字。</a:t>
            </a:r>
            <a:r>
              <a:rPr lang="zh-CN" altLang="en-US" sz="23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ea"/>
                <a:sym typeface="+mn-ea"/>
              </a:rPr>
              <a:t>（重点）</a:t>
            </a:r>
            <a:endParaRPr sz="2300" b="1" dirty="0">
              <a:latin typeface="楷体_GB2312" pitchFamily="49" charset="-122"/>
              <a:ea typeface="楷体_GB2312" pitchFamily="49" charset="-122"/>
              <a:cs typeface="+mn-ea"/>
            </a:endParaRPr>
          </a:p>
          <a:p>
            <a:pPr>
              <a:lnSpc>
                <a:spcPct val="230000"/>
              </a:lnSpc>
            </a:pPr>
            <a:r>
              <a:rPr sz="2300" b="1" dirty="0">
                <a:latin typeface="楷体_GB2312" pitchFamily="49" charset="-122"/>
                <a:ea typeface="楷体_GB2312" pitchFamily="49" charset="-122"/>
                <a:cs typeface="+mn-ea"/>
              </a:rPr>
              <a:t>2.能正确、流利、有感情地朗读课文，背诵第3-6自然段。</a:t>
            </a:r>
            <a:r>
              <a:rPr lang="zh-CN" altLang="en-US" sz="23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ea"/>
                <a:sym typeface="+mn-ea"/>
              </a:rPr>
              <a:t>（重点）</a:t>
            </a:r>
            <a:endParaRPr sz="2300" b="1" dirty="0">
              <a:latin typeface="楷体_GB2312" pitchFamily="49" charset="-122"/>
              <a:ea typeface="楷体_GB2312" pitchFamily="49" charset="-122"/>
              <a:cs typeface="+mn-ea"/>
            </a:endParaRPr>
          </a:p>
          <a:p>
            <a:pPr>
              <a:lnSpc>
                <a:spcPct val="230000"/>
              </a:lnSpc>
            </a:pPr>
            <a:r>
              <a:rPr sz="2300" b="1" dirty="0">
                <a:latin typeface="楷体_GB2312" pitchFamily="49" charset="-122"/>
                <a:ea typeface="楷体_GB2312" pitchFamily="49" charset="-122"/>
                <a:cs typeface="+mn-ea"/>
              </a:rPr>
              <a:t>3.了解火烧云的绚丽多彩和美妙奇异，激发学生热爱自然，观察自然的兴趣。</a:t>
            </a:r>
            <a:r>
              <a:rPr lang="zh-CN" altLang="en-US" sz="2300" b="1" dirty="0">
                <a:latin typeface="楷体_GB2312" pitchFamily="49" charset="-122"/>
                <a:ea typeface="楷体_GB2312" pitchFamily="49" charset="-122"/>
                <a:cs typeface="+mn-ea"/>
              </a:rPr>
              <a:t> </a:t>
            </a:r>
            <a:r>
              <a:rPr lang="zh-CN" altLang="en-US" sz="23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ea"/>
                <a:sym typeface="+mn-ea"/>
              </a:rPr>
              <a:t>（难点）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28255-131223141I05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105" y="432912"/>
            <a:ext cx="7463790" cy="427815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965960" y="2457451"/>
            <a:ext cx="3943350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今天的你们很棒哦！明天继续加油！！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863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4-1511110949340-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614" y="3694273"/>
            <a:ext cx="2210276" cy="1457801"/>
          </a:xfrm>
          <a:prstGeom prst="rect">
            <a:avLst/>
          </a:prstGeom>
        </p:spPr>
      </p:pic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课时目标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10114" y="1101090"/>
            <a:ext cx="7323296" cy="26453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310000"/>
              </a:lnSpc>
            </a:pPr>
            <a:r>
              <a:rPr sz="2700" b="1" dirty="0">
                <a:latin typeface="楷体_GB2312" pitchFamily="49" charset="-122"/>
                <a:ea typeface="楷体_GB2312" pitchFamily="49" charset="-122"/>
                <a:cs typeface="+mn-ea"/>
              </a:rPr>
              <a:t>1. 会认7个生字，会写11个生字。</a:t>
            </a:r>
            <a:r>
              <a:rPr lang="zh-CN" altLang="en-US" sz="27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ea"/>
                <a:sym typeface="+mn-ea"/>
              </a:rPr>
              <a:t>（重点）</a:t>
            </a:r>
            <a:endParaRPr sz="2700" b="1" dirty="0">
              <a:latin typeface="楷体_GB2312" pitchFamily="49" charset="-122"/>
              <a:ea typeface="楷体_GB2312" pitchFamily="49" charset="-122"/>
              <a:cs typeface="+mn-ea"/>
            </a:endParaRPr>
          </a:p>
          <a:p>
            <a:pPr>
              <a:lnSpc>
                <a:spcPct val="310000"/>
              </a:lnSpc>
            </a:pPr>
            <a:r>
              <a:rPr sz="2700" b="1" dirty="0">
                <a:latin typeface="楷体_GB2312" pitchFamily="49" charset="-122"/>
                <a:ea typeface="楷体_GB2312" pitchFamily="49" charset="-122"/>
                <a:cs typeface="+mn-ea"/>
              </a:rPr>
              <a:t>2. 能正确、流利、有感情地朗读课文。</a:t>
            </a:r>
            <a:r>
              <a:rPr lang="zh-CN" altLang="en-US" sz="27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+mn-ea"/>
                <a:sym typeface="+mn-ea"/>
              </a:rPr>
              <a:t>（重点）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091439" y="287001"/>
            <a:ext cx="2442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情境导入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2885" y="3351849"/>
            <a:ext cx="8738235" cy="149117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342900" indent="-342900">
              <a:lnSpc>
                <a:spcPct val="220000"/>
              </a:lnSpc>
              <a:buFont typeface="Arial" panose="020B0604020202020204" pitchFamily="34" charset="0"/>
              <a:buChar char="•"/>
            </a:pPr>
            <a:r>
              <a:rPr lang="zh-CN" altLang="en-US" sz="2100" b="1" dirty="0"/>
              <a:t>自由轻声读课文，边读边找出描写投影片上情景的一句话。再想想看：作者是按照什么顺序写火烧云的？（划出表示描写顺序的词语）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3030" y="617221"/>
            <a:ext cx="3403759" cy="24731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3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必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</a:t>
            </a:r>
            <a:r>
              <a:rPr lang="en-US" altLang="zh-CN" sz="3600" b="1" dirty="0" err="1"/>
              <a:t>zhāo</a:t>
            </a:r>
            <a:endParaRPr lang="en-US" altLang="zh-CN" sz="36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8477" y="3804763"/>
            <a:ext cx="5160645" cy="12711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3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胡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</a:t>
            </a:r>
            <a:r>
              <a:rPr lang="en-US" altLang="zh-CN" sz="3600" b="1" dirty="0" err="1"/>
              <a:t>zhāo</a:t>
            </a:r>
            <a:endParaRPr lang="en-US" altLang="zh-CN" sz="36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1789" y="3494246"/>
            <a:ext cx="6145054" cy="16344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3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灿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</a:t>
            </a:r>
            <a:r>
              <a:rPr lang="en-US" altLang="zh-CN" sz="3600" b="1" dirty="0" err="1"/>
              <a:t>zhāo</a:t>
            </a:r>
            <a:endParaRPr lang="en-US" altLang="zh-CN" sz="36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500" y="3715226"/>
            <a:ext cx="6267450" cy="13011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3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骑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</a:t>
            </a:r>
            <a:r>
              <a:rPr lang="en-US" altLang="zh-CN" sz="3600" b="1" dirty="0" err="1"/>
              <a:t>zhāo</a:t>
            </a:r>
            <a:endParaRPr lang="en-US" altLang="zh-CN" sz="36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6082" y="3484723"/>
            <a:ext cx="6186488" cy="16435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学习生字</a:t>
            </a:r>
          </a:p>
        </p:txBody>
      </p:sp>
      <p:pic>
        <p:nvPicPr>
          <p:cNvPr id="2" name="图片 1" descr="86958PICiE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04" y="3804761"/>
            <a:ext cx="1403509" cy="1323975"/>
          </a:xfrm>
          <a:prstGeom prst="rect">
            <a:avLst/>
          </a:prstGeom>
        </p:spPr>
      </p:pic>
      <p:grpSp>
        <p:nvGrpSpPr>
          <p:cNvPr id="3" name="组合 9"/>
          <p:cNvGrpSpPr/>
          <p:nvPr/>
        </p:nvGrpSpPr>
        <p:grpSpPr>
          <a:xfrm>
            <a:off x="3997883" y="1659256"/>
            <a:ext cx="1415653" cy="1478519"/>
            <a:chOff x="-955824" y="1613560"/>
            <a:chExt cx="1887537" cy="1971358"/>
          </a:xfrm>
        </p:grpSpPr>
        <p:pic>
          <p:nvPicPr>
            <p:cNvPr id="12298" name="图片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55824" y="1697380"/>
              <a:ext cx="1887537" cy="188753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TextBox 4"/>
            <p:cNvSpPr txBox="1"/>
            <p:nvPr/>
          </p:nvSpPr>
          <p:spPr>
            <a:xfrm>
              <a:off x="-931463" y="1613560"/>
              <a:ext cx="1838325" cy="19697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1">
              <a:spAutoFit/>
            </a:bodyPr>
            <a:lstStyle/>
            <a:p>
              <a:pPr lvl="0" eaLnBrk="1" hangingPunct="1"/>
              <a:r>
                <a:rPr lang="zh-CN" altLang="en-US" sz="9000" b="1" dirty="0">
                  <a:latin typeface="楷体_GB2312" pitchFamily="49" charset="-122"/>
                  <a:ea typeface="楷体_GB2312" pitchFamily="49" charset="-122"/>
                </a:rPr>
                <a:t>秒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016218" y="1037273"/>
            <a:ext cx="1886903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600" b="1" dirty="0"/>
              <a:t>  </a:t>
            </a:r>
            <a:r>
              <a:rPr lang="en-US" altLang="zh-CN" sz="3600" b="1" dirty="0" err="1"/>
              <a:t>zhāo</a:t>
            </a:r>
            <a:endParaRPr lang="en-US" altLang="zh-CN" sz="3600" b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1644492" y="4158139"/>
            <a:ext cx="1393984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/>
              <a:t>笔顺</a:t>
            </a:r>
            <a:r>
              <a:rPr lang="zh-CN" altLang="en-US" sz="3600" dirty="0"/>
              <a:t>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1790" y="3415189"/>
            <a:ext cx="6177915" cy="17135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340</Words>
  <Application>Microsoft Office PowerPoint</Application>
  <PresentationFormat>全屏显示(16:9)</PresentationFormat>
  <Paragraphs>89</Paragraphs>
  <Slides>21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2016-12-11T09:55:00Z</dcterms:created>
  <dcterms:modified xsi:type="dcterms:W3CDTF">2021-08-24T05:44:10Z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2052-11.1.0.7989</vt:lpwstr>
  </property>
</Properties>
</file>