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0"/>
  </p:notesMasterIdLst>
  <p:sldIdLst>
    <p:sldId id="260" r:id="rId3"/>
    <p:sldId id="351" r:id="rId4"/>
    <p:sldId id="382" r:id="rId5"/>
    <p:sldId id="292" r:id="rId6"/>
    <p:sldId id="355" r:id="rId7"/>
    <p:sldId id="356" r:id="rId8"/>
    <p:sldId id="278" r:id="rId9"/>
    <p:sldId id="311" r:id="rId10"/>
    <p:sldId id="313" r:id="rId11"/>
    <p:sldId id="314" r:id="rId12"/>
    <p:sldId id="358" r:id="rId13"/>
    <p:sldId id="359" r:id="rId14"/>
    <p:sldId id="360" r:id="rId15"/>
    <p:sldId id="405" r:id="rId16"/>
    <p:sldId id="406" r:id="rId17"/>
    <p:sldId id="407" r:id="rId18"/>
    <p:sldId id="408" r:id="rId19"/>
    <p:sldId id="279" r:id="rId20"/>
    <p:sldId id="363" r:id="rId21"/>
    <p:sldId id="364" r:id="rId22"/>
    <p:sldId id="409" r:id="rId23"/>
    <p:sldId id="267" r:id="rId24"/>
    <p:sldId id="300" r:id="rId25"/>
    <p:sldId id="383" r:id="rId26"/>
    <p:sldId id="385" r:id="rId27"/>
    <p:sldId id="303" r:id="rId28"/>
    <p:sldId id="410" r:id="rId29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5">
          <p15:clr>
            <a:srgbClr val="A4A3A4"/>
          </p15:clr>
        </p15:guide>
        <p15:guide id="2" orient="horz" pos="144">
          <p15:clr>
            <a:srgbClr val="A4A3A4"/>
          </p15:clr>
        </p15:guide>
        <p15:guide id="3" orient="horz" pos="3063">
          <p15:clr>
            <a:srgbClr val="A4A3A4"/>
          </p15:clr>
        </p15:guide>
        <p15:guide id="4" pos="2832">
          <p15:clr>
            <a:srgbClr val="A4A3A4"/>
          </p15:clr>
        </p15:guide>
        <p15:guide id="5" pos="216">
          <p15:clr>
            <a:srgbClr val="A4A3A4"/>
          </p15:clr>
        </p15:guide>
        <p15:guide id="6" pos="55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CC"/>
    <a:srgbClr val="00642D"/>
    <a:srgbClr val="70C833"/>
    <a:srgbClr val="00A5E7"/>
    <a:srgbClr val="FFCC00"/>
    <a:srgbClr val="306A9B"/>
    <a:srgbClr val="A9C3DB"/>
    <a:srgbClr val="295175"/>
    <a:srgbClr val="FBAF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5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96" y="120"/>
      </p:cViewPr>
      <p:guideLst>
        <p:guide orient="horz" pos="1475"/>
        <p:guide orient="horz" pos="144"/>
        <p:guide orient="horz" pos="3063"/>
        <p:guide pos="2832"/>
        <p:guide pos="216"/>
        <p:guide pos="55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6521E-2FA7-4509-A93F-63A7766BFE86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2C148-F096-46B2-9DB2-D0624D38A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513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295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753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480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669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579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709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66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9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954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125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5959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8130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193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4132061" y="285786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2021/8/24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1625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521681" y="458029"/>
            <a:ext cx="399352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z="2400" dirty="0">
                <a:latin typeface="微软雅黑" panose="020B0503020204020204" pitchFamily="34" charset="-122"/>
              </a:rPr>
              <a:t>第</a:t>
            </a:r>
            <a:r>
              <a:rPr lang="en-US" altLang="zh-CN" sz="2400" dirty="0">
                <a:latin typeface="微软雅黑" panose="020B0503020204020204" pitchFamily="34" charset="-122"/>
              </a:rPr>
              <a:t>24</a:t>
            </a:r>
            <a:r>
              <a:rPr lang="zh-CN" altLang="en-US" sz="2400" dirty="0">
                <a:latin typeface="微软雅黑" panose="020B0503020204020204" pitchFamily="34" charset="-122"/>
              </a:rPr>
              <a:t>课</a:t>
            </a:r>
          </a:p>
        </p:txBody>
      </p:sp>
      <p:sp>
        <p:nvSpPr>
          <p:cNvPr id="5" name="文本框 3"/>
          <p:cNvSpPr txBox="1"/>
          <p:nvPr/>
        </p:nvSpPr>
        <p:spPr>
          <a:xfrm>
            <a:off x="4418512" y="2262420"/>
            <a:ext cx="4725488" cy="106952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5000" b="1" dirty="0">
                <a:solidFill>
                  <a:schemeClr val="bg2">
                    <a:lumMod val="50000"/>
                  </a:schemeClr>
                </a:solidFill>
              </a:rPr>
              <a:t>火烧云</a:t>
            </a:r>
            <a:r>
              <a:rPr lang="en-US" altLang="zh-CN" sz="3000" b="1" dirty="0">
                <a:solidFill>
                  <a:schemeClr val="bg2">
                    <a:lumMod val="50000"/>
                  </a:schemeClr>
                </a:solidFill>
              </a:rPr>
              <a:t>                    </a:t>
            </a:r>
            <a:endParaRPr lang="zh-CN" altLang="en-US" sz="3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" name="图片 1" descr="QQ图片2019030315194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841" y="1456509"/>
            <a:ext cx="3999671" cy="250379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678692" y="615013"/>
            <a:ext cx="2257945" cy="13003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cap="all" spc="450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楷体_GB2312" pitchFamily="49" charset="-122"/>
                <a:ea typeface="楷体_GB2312" pitchFamily="49" charset="-122"/>
              </a:rPr>
              <a:t>语文</a:t>
            </a:r>
            <a:endParaRPr lang="en-US" altLang="zh-CN" sz="3600" b="1" cap="all" spc="450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三年级</a:t>
            </a:r>
            <a:r>
              <a:rPr lang="en-US" altLang="zh-CN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下</a:t>
            </a:r>
            <a:endParaRPr lang="en-US" altLang="zh-CN" cap="all" dirty="0" smtClean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sz="1100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（配人教版）</a:t>
            </a:r>
          </a:p>
        </p:txBody>
      </p:sp>
      <p:sp>
        <p:nvSpPr>
          <p:cNvPr id="7" name="矩形 6"/>
          <p:cNvSpPr/>
          <p:nvPr/>
        </p:nvSpPr>
        <p:spPr>
          <a:xfrm>
            <a:off x="6380287" y="3744859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-834324" y="926081"/>
            <a:ext cx="3456603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qí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887031" y="2641915"/>
            <a:ext cx="4425046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组词：（骑马）（骑行）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造句：骑马是一项危险的运动。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pitchFamily="49" charset="-122"/>
                <a:ea typeface="楷体" panose="02010609060101010101" pitchFamily="49" charset="-122"/>
              </a:rPr>
              <a:t>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092994" y="879634"/>
            <a:ext cx="2275046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miǎo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39686" y="2641550"/>
            <a:ext cx="4425046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组词：（秒表）（秒钟）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造句：老师手拿秒表，站在百米的终点线上。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pitchFamily="49" charset="-122"/>
                <a:ea typeface="楷体" panose="02010609060101010101" pitchFamily="49" charset="-122"/>
              </a:rPr>
              <a:t>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750094" y="879634"/>
            <a:ext cx="2727008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 xiōng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47435" y="2598420"/>
            <a:ext cx="4904899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组词：（凶恶）（凶手）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造句：面对凶恶的敌人，我们的解放军战士毫不退缩。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pitchFamily="49" charset="-122"/>
                <a:ea typeface="楷体" panose="02010609060101010101" pitchFamily="49" charset="-122"/>
              </a:rPr>
              <a:t>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13398" y="879634"/>
            <a:ext cx="2777966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měng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76624" y="2598055"/>
            <a:ext cx="4425046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组词：（凶猛）（猛兽）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造句：狮子是一种凶猛的动物。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pitchFamily="49" charset="-122"/>
                <a:ea typeface="楷体" panose="02010609060101010101" pitchFamily="49" charset="-122"/>
              </a:rPr>
              <a:t>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13398" y="879634"/>
            <a:ext cx="2777966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miào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23921" y="2598055"/>
            <a:ext cx="4425046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组词：（寺庙）（宗庙）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造句：在我国各地有许多著名的寺庙。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pitchFamily="49" charset="-122"/>
                <a:ea typeface="楷体" panose="02010609060101010101" pitchFamily="49" charset="-122"/>
              </a:rPr>
              <a:t>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4316" y="909789"/>
            <a:ext cx="2777966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wēi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55451" y="2598055"/>
            <a:ext cx="4425046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组词：（威风）（威武）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造句：狐狸仗着老虎的威风吓走了百兽。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pitchFamily="49" charset="-122"/>
                <a:ea typeface="楷体" panose="02010609060101010101" pitchFamily="49" charset="-122"/>
              </a:rPr>
              <a:t>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13398" y="879634"/>
            <a:ext cx="2777966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wǔ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47569" y="2626310"/>
            <a:ext cx="4425046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组词：（武术）（武器）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造句：武术是我国的传统体育项目。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pitchFamily="49" charset="-122"/>
                <a:ea typeface="楷体" panose="02010609060101010101" pitchFamily="49" charset="-122"/>
              </a:rPr>
              <a:t>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513398" y="879634"/>
            <a:ext cx="2777966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zhèn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68742" y="2598055"/>
            <a:ext cx="4425046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组词：（镇压）（镇静）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造句：武警战士英勇地镇压了当地的黑恶势力。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pitchFamily="49" charset="-122"/>
                <a:ea typeface="楷体" panose="02010609060101010101" pitchFamily="49" charset="-122"/>
              </a:rPr>
              <a:t>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686896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45281" y="3835242"/>
            <a:ext cx="649605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algn="l"/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模</a:t>
            </a:r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139233"/>
            <a:ext cx="25087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700" dirty="0">
                <a:solidFill>
                  <a:schemeClr val="accent4"/>
                </a:solidFill>
                <a:latin typeface="+mj-ea"/>
                <a:ea typeface="+mj-ea"/>
              </a:rPr>
              <a:t>多音字辨识</a:t>
            </a:r>
            <a:endParaRPr lang="zh-CN" altLang="en-US" sz="27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6464" y="2903274"/>
            <a:ext cx="3273509" cy="205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表格 4"/>
          <p:cNvGraphicFramePr/>
          <p:nvPr/>
        </p:nvGraphicFramePr>
        <p:xfrm>
          <a:off x="686753" y="1761649"/>
          <a:ext cx="5619275" cy="1939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2425"/>
                <a:gridCol w="2380298"/>
                <a:gridCol w="721519"/>
                <a:gridCol w="2165033"/>
              </a:tblGrid>
              <a:tr h="1939290">
                <a:tc>
                  <a:txBody>
                    <a:bodyPr/>
                    <a:lstStyle/>
                    <a:p>
                      <a:pPr indent="0" algn="r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Left Brace 81"/>
          <p:cNvSpPr/>
          <p:nvPr/>
        </p:nvSpPr>
        <p:spPr bwMode="auto">
          <a:xfrm>
            <a:off x="918181" y="2285502"/>
            <a:ext cx="275618" cy="890941"/>
          </a:xfrm>
          <a:prstGeom prst="leftBrace">
            <a:avLst>
              <a:gd name="adj1" fmla="val 51761"/>
              <a:gd name="adj2" fmla="val 51732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endParaRPr lang="zh-CN" altLang="en-US" dirty="0">
              <a:solidFill>
                <a:schemeClr val="accent4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Left Brace 81"/>
          <p:cNvSpPr/>
          <p:nvPr/>
        </p:nvSpPr>
        <p:spPr bwMode="auto">
          <a:xfrm>
            <a:off x="941993" y="3700917"/>
            <a:ext cx="275618" cy="890941"/>
          </a:xfrm>
          <a:prstGeom prst="leftBrace">
            <a:avLst>
              <a:gd name="adj1" fmla="val 51761"/>
              <a:gd name="adj2" fmla="val 51732"/>
            </a:avLst>
          </a:prstGeom>
          <a:noFill/>
          <a:ln w="9525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endParaRPr lang="zh-CN" altLang="en-US" dirty="0">
              <a:solidFill>
                <a:schemeClr val="accent4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84923" y="3558064"/>
            <a:ext cx="2651760" cy="117633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mú（模样）</a:t>
            </a:r>
          </a:p>
          <a:p>
            <a:pPr algn="l"/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mó（模糊）</a:t>
            </a:r>
            <a:endParaRPr lang="en-US" altLang="en-US" sz="36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7663" y="2419826"/>
            <a:ext cx="594360" cy="6224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着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284923" y="2142649"/>
            <a:ext cx="2880360" cy="117633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zhe</a:t>
            </a:r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蹲着</a:t>
            </a:r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endParaRPr lang="en-US" sz="36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sz="3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zháo（着火）</a:t>
            </a:r>
            <a:endParaRPr lang="en-US" altLang="en-US" sz="36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116681" y="438151"/>
            <a:ext cx="2409825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词汇积累及运用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aphicFrame>
        <p:nvGraphicFramePr>
          <p:cNvPr id="5" name="表格 4"/>
          <p:cNvGraphicFramePr/>
          <p:nvPr/>
        </p:nvGraphicFramePr>
        <p:xfrm>
          <a:off x="686753" y="1761649"/>
          <a:ext cx="5619275" cy="1939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2425"/>
                <a:gridCol w="2380298"/>
                <a:gridCol w="721519"/>
                <a:gridCol w="2165033"/>
              </a:tblGrid>
              <a:tr h="1939290">
                <a:tc>
                  <a:txBody>
                    <a:bodyPr/>
                    <a:lstStyle/>
                    <a:p>
                      <a:pPr indent="0" algn="r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0" name="文本框 99"/>
          <p:cNvSpPr txBox="1"/>
          <p:nvPr/>
        </p:nvSpPr>
        <p:spPr>
          <a:xfrm>
            <a:off x="345281" y="1263158"/>
            <a:ext cx="8503115" cy="256224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紫檀色：像紫檀木一样的颜色，紫红色。</a:t>
            </a:r>
          </a:p>
          <a:p>
            <a:pPr indent="200025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笑盈盈：形容微笑的样子。</a:t>
            </a:r>
            <a:endParaRPr lang="en-US" altLang="zh-CN" sz="270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00025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恍恍惚惚：形容神志不清，精神不集中。文中指看得不真切，不清楚。</a:t>
            </a:r>
          </a:p>
          <a:p>
            <a:pPr indent="200025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镇静：情绪稳定或平静。</a:t>
            </a:r>
          </a:p>
          <a:p>
            <a:pPr indent="200025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威武：本文指力量强大的样子。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4904" y="417755"/>
            <a:ext cx="2729484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课文情景图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834309" y="3511560"/>
            <a:ext cx="3505200" cy="90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江南水乡</a:t>
            </a:r>
          </a:p>
        </p:txBody>
      </p:sp>
      <p:pic>
        <p:nvPicPr>
          <p:cNvPr id="3" name="图片 2" descr="QQ图片2019030315195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331" y="1014673"/>
            <a:ext cx="7630511" cy="3902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573881" y="348854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14300" y="112626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036363"/>
            <a:ext cx="25087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accent4"/>
                </a:solidFill>
                <a:latin typeface="+mj-ea"/>
                <a:ea typeface="+mj-ea"/>
              </a:rPr>
              <a:t>近反义词辨析</a:t>
            </a: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844408" y="1770017"/>
            <a:ext cx="8146256" cy="30239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978"/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近义词：镇静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镇定  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   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爱好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嗜好  </a:t>
            </a:r>
            <a:endParaRPr lang="en-US" altLang="zh-CN" sz="210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00978"/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               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威武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威严 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恍恍惚惚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迷迷糊糊</a:t>
            </a:r>
          </a:p>
          <a:p>
            <a:pPr indent="200978"/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辨析：镇静</a:t>
            </a:r>
            <a:r>
              <a:rPr lang="en-US" altLang="zh-CN" sz="21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镇定</a:t>
            </a:r>
          </a:p>
          <a:p>
            <a:pPr indent="200978"/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同：都有“遇事不慌乱”的意思。</a:t>
            </a:r>
          </a:p>
          <a:p>
            <a:pPr indent="200978"/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异：“镇定”着重指在紧急情况下不慌不乱，常形容神色、心情、眼光等。“镇静”着重指在动乱或受刺激的情况下，情绪平稳。语义比“镇定”轻，一般只形容言行、情绪、态度等。</a:t>
            </a:r>
          </a:p>
          <a:p>
            <a:pPr indent="200978"/>
            <a:r>
              <a:rPr lang="zh-CN" altLang="en-US" sz="2100" dirty="0">
                <a:solidFill>
                  <a:srgbClr val="000000"/>
                </a:solidFill>
                <a:ea typeface="宋体" panose="02010600030101010101" pitchFamily="2" charset="-122"/>
              </a:rPr>
              <a:t>例句：商场内乱作一团，可人们看到警察脸上镇定的表情时，情绪逐渐平稳，慢慢镇静下来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/>
          <p:nvPr/>
        </p:nvSpPr>
        <p:spPr bwMode="auto">
          <a:xfrm>
            <a:off x="573881" y="424535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词汇积累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14300" y="112626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036363"/>
            <a:ext cx="25087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accent4"/>
                </a:solidFill>
                <a:latin typeface="+mj-ea"/>
                <a:ea typeface="+mj-ea"/>
              </a:rPr>
              <a:t>近反义词辨析</a:t>
            </a: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781346" y="1770017"/>
            <a:ext cx="8146256" cy="228457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反义词： 凶猛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温柔 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   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 模糊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清晰 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辨析：模糊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清晰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模糊：不清楚，不分明。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清晰：清楚，明晰。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例句：父亲原本高大、清晰的背影，随着火车的远离变得越来越模糊。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句段导读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391" y="1018699"/>
            <a:ext cx="8197113" cy="15234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100" dirty="0">
                <a:latin typeface="+mj-ea"/>
                <a:ea typeface="+mj-ea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sz="2100" dirty="0">
                <a:latin typeface="+mj-ea"/>
                <a:ea typeface="+mj-ea"/>
              </a:rPr>
              <a:t>1.</a:t>
            </a:r>
            <a:r>
              <a:rPr sz="2100" dirty="0">
                <a:latin typeface="+mj-ea"/>
                <a:ea typeface="+mj-ea"/>
              </a:rPr>
              <a:t>天上的云从西边一直烧到东边，红彤彤的，好像是天空着了火。</a:t>
            </a:r>
          </a:p>
          <a:p>
            <a:pPr>
              <a:lnSpc>
                <a:spcPct val="150000"/>
              </a:lnSpc>
            </a:pPr>
            <a:endParaRPr lang="zh-CN" altLang="en-US" sz="2100" dirty="0"/>
          </a:p>
        </p:txBody>
      </p:sp>
      <p:sp>
        <p:nvSpPr>
          <p:cNvPr id="7" name="矩形 6"/>
          <p:cNvSpPr/>
          <p:nvPr/>
        </p:nvSpPr>
        <p:spPr>
          <a:xfrm>
            <a:off x="419932" y="2198922"/>
            <a:ext cx="8304897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endParaRPr lang="en-US" sz="21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sz="2100" dirty="0" err="1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一个“烧”字准确地写出了天空中火烧云的动态变化，与其名字极为相符</a:t>
            </a:r>
            <a:r>
              <a:rPr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</a:p>
          <a:p>
            <a:pPr lvl="0">
              <a:lnSpc>
                <a:spcPct val="150000"/>
              </a:lnSpc>
            </a:pP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句段导读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7649" y="1107282"/>
            <a:ext cx="8197113" cy="13149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dirty="0">
                <a:latin typeface="+mj-ea"/>
                <a:ea typeface="+mj-ea"/>
              </a:rPr>
              <a:t>2. 这地方的火烧云变化极多，一会儿红彤彤的，一会儿金灿灿的，一会儿半紫半黄，一会儿半灰半百合色。葡萄灰，梨黄，茄子紫，这些颜色天空都有</a:t>
            </a:r>
            <a:r>
              <a:rPr lang="zh-CN" altLang="en-US" dirty="0">
                <a:latin typeface="+mj-ea"/>
                <a:ea typeface="+mj-ea"/>
              </a:rPr>
              <a:t>。</a:t>
            </a:r>
            <a:r>
              <a:rPr dirty="0" err="1">
                <a:latin typeface="+mj-ea"/>
                <a:ea typeface="+mj-ea"/>
              </a:rPr>
              <a:t>还有些说也说不出来、见也没见过的颜色</a:t>
            </a:r>
            <a:r>
              <a:rPr dirty="0">
                <a:latin typeface="+mj-ea"/>
                <a:ea typeface="+mj-ea"/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495347" y="2685450"/>
            <a:ext cx="8099415" cy="103774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sz="21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四个“一会”构成了排比句式，从中让我们真切地感受到火烧云颜色变化得快，颜色变化得多的特点。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643785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拓展应用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230982" y="1104878"/>
            <a:ext cx="5983387" cy="209978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en-US" altLang="zh-CN" sz="3300" dirty="0">
                <a:ea typeface="宋体" panose="02010600030101010101" pitchFamily="2" charset="-122"/>
              </a:rPr>
              <a:t>1.</a:t>
            </a:r>
            <a:r>
              <a:rPr lang="zh-CN" altLang="en-US" sz="3300" dirty="0">
                <a:ea typeface="宋体" panose="02010600030101010101" pitchFamily="2" charset="-122"/>
              </a:rPr>
              <a:t>仿写词语。（至少写三个）  </a:t>
            </a:r>
          </a:p>
          <a:p>
            <a:pPr indent="200025"/>
            <a:r>
              <a:rPr lang="zh-CN" altLang="en-US" sz="3300" dirty="0">
                <a:ea typeface="宋体" panose="02010600030101010101" pitchFamily="2" charset="-122"/>
              </a:rPr>
              <a:t>（</a:t>
            </a:r>
            <a:r>
              <a:rPr lang="en-US" altLang="zh-CN" sz="3300" dirty="0">
                <a:ea typeface="宋体" panose="02010600030101010101" pitchFamily="2" charset="-122"/>
              </a:rPr>
              <a:t>1</a:t>
            </a:r>
            <a:r>
              <a:rPr lang="zh-CN" altLang="en-US" sz="3300" dirty="0">
                <a:ea typeface="宋体" panose="02010600030101010101" pitchFamily="2" charset="-122"/>
              </a:rPr>
              <a:t>）红彤彤  </a:t>
            </a:r>
            <a:r>
              <a:rPr lang="zh-CN" altLang="en-US" sz="3300" u="sng" dirty="0">
                <a:ea typeface="宋体" panose="02010600030101010101" pitchFamily="2" charset="-122"/>
              </a:rPr>
              <a:t>                            </a:t>
            </a:r>
          </a:p>
          <a:p>
            <a:pPr indent="200025"/>
            <a:r>
              <a:rPr lang="zh-CN" altLang="en-US" sz="3300" dirty="0">
                <a:ea typeface="宋体" panose="02010600030101010101" pitchFamily="2" charset="-122"/>
              </a:rPr>
              <a:t>（</a:t>
            </a:r>
            <a:r>
              <a:rPr lang="en-US" altLang="zh-CN" sz="3300" dirty="0">
                <a:ea typeface="宋体" panose="02010600030101010101" pitchFamily="2" charset="-122"/>
              </a:rPr>
              <a:t>2</a:t>
            </a:r>
            <a:r>
              <a:rPr lang="zh-CN" altLang="en-US" sz="3300" dirty="0">
                <a:ea typeface="宋体" panose="02010600030101010101" pitchFamily="2" charset="-122"/>
              </a:rPr>
              <a:t>）半紫半黄                              </a:t>
            </a:r>
          </a:p>
          <a:p>
            <a:pPr indent="200025"/>
            <a:r>
              <a:rPr lang="zh-CN" altLang="en-US" sz="3300" dirty="0">
                <a:ea typeface="宋体" panose="02010600030101010101" pitchFamily="2" charset="-122"/>
              </a:rPr>
              <a:t>（</a:t>
            </a:r>
            <a:r>
              <a:rPr lang="en-US" altLang="zh-CN" sz="3300" dirty="0">
                <a:ea typeface="宋体" panose="02010600030101010101" pitchFamily="2" charset="-122"/>
              </a:rPr>
              <a:t>3</a:t>
            </a:r>
            <a:r>
              <a:rPr lang="zh-CN" altLang="en-US" sz="3300" dirty="0">
                <a:ea typeface="宋体" panose="02010600030101010101" pitchFamily="2" charset="-122"/>
              </a:rPr>
              <a:t>）葡萄灰                            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59581" y="3511286"/>
            <a:ext cx="8263732" cy="68480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【</a:t>
            </a:r>
            <a:r>
              <a:rPr lang="zh-CN" altLang="en-US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参考答案</a:t>
            </a:r>
            <a:r>
              <a:rPr lang="en-US" altLang="zh-CN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】 </a:t>
            </a:r>
            <a:r>
              <a:rPr lang="zh-CN" altLang="en-US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（</a:t>
            </a:r>
            <a:r>
              <a:rPr lang="en-US" altLang="zh-CN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1</a:t>
            </a:r>
            <a:r>
              <a:rPr lang="zh-CN" altLang="en-US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）金灿灿 </a:t>
            </a:r>
            <a:r>
              <a:rPr lang="en-US" altLang="zh-CN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 </a:t>
            </a:r>
            <a:r>
              <a:rPr lang="zh-CN" altLang="en-US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白茫茫 </a:t>
            </a:r>
            <a:r>
              <a:rPr lang="en-US" altLang="zh-CN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 </a:t>
            </a:r>
            <a:r>
              <a:rPr lang="zh-CN" altLang="en-US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 绿油油  （</a:t>
            </a:r>
            <a:r>
              <a:rPr lang="en-US" altLang="zh-CN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2</a:t>
            </a:r>
            <a:r>
              <a:rPr lang="zh-CN" altLang="en-US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）白灰半红  半百半紫 </a:t>
            </a:r>
            <a:r>
              <a:rPr lang="en-US" altLang="zh-CN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 </a:t>
            </a:r>
            <a:r>
              <a:rPr lang="zh-CN" altLang="en-US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 半红半黄</a:t>
            </a:r>
            <a:r>
              <a:rPr lang="en-US" altLang="zh-CN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  </a:t>
            </a:r>
            <a:r>
              <a:rPr lang="zh-CN" altLang="en-US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（</a:t>
            </a:r>
            <a:r>
              <a:rPr lang="en-US" altLang="zh-CN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3</a:t>
            </a:r>
            <a:r>
              <a:rPr lang="zh-CN" altLang="en-US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）宝石蓝 </a:t>
            </a:r>
            <a:r>
              <a:rPr lang="en-US" altLang="zh-CN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 </a:t>
            </a:r>
            <a:r>
              <a:rPr lang="zh-CN" altLang="en-US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 西瓜红</a:t>
            </a:r>
            <a:r>
              <a:rPr lang="en-US" altLang="zh-CN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 </a:t>
            </a:r>
            <a:r>
              <a:rPr lang="zh-CN" altLang="en-US" sz="2000" b="1" dirty="0">
                <a:ln w="22225">
                  <a:noFill/>
                  <a:prstDash val="solid"/>
                </a:ln>
                <a:latin typeface="+mn-ea"/>
                <a:ea typeface="+mn-ea"/>
              </a:rPr>
              <a:t>  草绿（答案不唯一）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459581" y="460045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拓展应用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230982" y="1202531"/>
            <a:ext cx="8325666" cy="191590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en-US" altLang="zh-CN" sz="2400" dirty="0">
                <a:ea typeface="宋体" panose="02010600030101010101" pitchFamily="2" charset="-122"/>
              </a:rPr>
              <a:t>2.</a:t>
            </a:r>
            <a:r>
              <a:rPr lang="zh-CN" altLang="en-US" sz="2400" dirty="0">
                <a:ea typeface="宋体" panose="02010600030101010101" pitchFamily="2" charset="-122"/>
              </a:rPr>
              <a:t>分别写出下列词语的近义词和反义词。</a:t>
            </a:r>
            <a:endParaRPr lang="en-US" altLang="zh-CN" sz="2400" dirty="0">
              <a:ea typeface="宋体" panose="02010600030101010101" pitchFamily="2" charset="-122"/>
            </a:endParaRPr>
          </a:p>
          <a:p>
            <a:pPr indent="200025"/>
            <a:endParaRPr lang="zh-CN" altLang="en-US" sz="2400" dirty="0">
              <a:ea typeface="宋体" panose="02010600030101010101" pitchFamily="2" charset="-122"/>
            </a:endParaRPr>
          </a:p>
          <a:p>
            <a:pPr indent="200025"/>
            <a:r>
              <a:rPr lang="zh-CN" altLang="en-US" sz="2400" dirty="0">
                <a:ea typeface="宋体" panose="02010600030101010101" pitchFamily="2" charset="-122"/>
              </a:rPr>
              <a:t>美丽</a:t>
            </a:r>
            <a:r>
              <a:rPr lang="en-US" altLang="zh-CN" sz="2400" dirty="0"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ea typeface="宋体" panose="02010600030101010101" pitchFamily="2" charset="-122"/>
              </a:rPr>
              <a:t>（ </a:t>
            </a:r>
            <a:r>
              <a:rPr lang="en-US" altLang="zh-CN" sz="2400" dirty="0">
                <a:ea typeface="宋体" panose="02010600030101010101" pitchFamily="2" charset="-122"/>
              </a:rPr>
              <a:t> </a:t>
            </a:r>
            <a:r>
              <a:rPr lang="zh-CN" altLang="en-US" sz="2400" dirty="0">
                <a:ea typeface="宋体" panose="02010600030101010101" pitchFamily="2" charset="-122"/>
              </a:rPr>
              <a:t>   ）（ </a:t>
            </a:r>
            <a:r>
              <a:rPr lang="en-US" altLang="zh-CN" sz="2400" dirty="0">
                <a:ea typeface="宋体" panose="02010600030101010101" pitchFamily="2" charset="-122"/>
              </a:rPr>
              <a:t> </a:t>
            </a:r>
            <a:r>
              <a:rPr lang="zh-CN" altLang="en-US" sz="2400" dirty="0">
                <a:ea typeface="宋体" panose="02010600030101010101" pitchFamily="2" charset="-122"/>
              </a:rPr>
              <a:t>   ）  </a:t>
            </a:r>
            <a:r>
              <a:rPr lang="zh-CN" altLang="en-US" sz="2400" dirty="0" smtClean="0">
                <a:ea typeface="宋体" panose="02010600030101010101" pitchFamily="2" charset="-122"/>
              </a:rPr>
              <a:t>模</a:t>
            </a:r>
            <a:r>
              <a:rPr lang="zh-CN" altLang="en-US" sz="2400" dirty="0">
                <a:ea typeface="宋体" panose="02010600030101010101" pitchFamily="2" charset="-122"/>
              </a:rPr>
              <a:t>糊</a:t>
            </a:r>
            <a:r>
              <a:rPr lang="en-US" altLang="zh-CN" sz="2400" dirty="0"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ea typeface="宋体" panose="02010600030101010101" pitchFamily="2" charset="-122"/>
              </a:rPr>
              <a:t>（   </a:t>
            </a:r>
            <a:r>
              <a:rPr lang="en-US" altLang="zh-CN" sz="2400" dirty="0">
                <a:ea typeface="宋体" panose="02010600030101010101" pitchFamily="2" charset="-122"/>
              </a:rPr>
              <a:t>  </a:t>
            </a:r>
            <a:r>
              <a:rPr lang="zh-CN" altLang="en-US" sz="2400" dirty="0">
                <a:ea typeface="宋体" panose="02010600030101010101" pitchFamily="2" charset="-122"/>
              </a:rPr>
              <a:t> ）（   </a:t>
            </a:r>
            <a:r>
              <a:rPr lang="en-US" altLang="zh-CN" sz="2400" dirty="0">
                <a:ea typeface="宋体" panose="02010600030101010101" pitchFamily="2" charset="-122"/>
              </a:rPr>
              <a:t> </a:t>
            </a:r>
            <a:r>
              <a:rPr lang="zh-CN" altLang="en-US" sz="2400" dirty="0">
                <a:ea typeface="宋体" panose="02010600030101010101" pitchFamily="2" charset="-122"/>
              </a:rPr>
              <a:t> ）</a:t>
            </a:r>
            <a:endParaRPr lang="en-US" altLang="zh-CN" sz="2400" dirty="0">
              <a:ea typeface="宋体" panose="02010600030101010101" pitchFamily="2" charset="-122"/>
            </a:endParaRPr>
          </a:p>
          <a:p>
            <a:pPr indent="200025"/>
            <a:endParaRPr lang="zh-CN" altLang="en-US" sz="2400" dirty="0">
              <a:ea typeface="宋体" panose="02010600030101010101" pitchFamily="2" charset="-122"/>
            </a:endParaRPr>
          </a:p>
          <a:p>
            <a:pPr indent="200025"/>
            <a:r>
              <a:rPr lang="zh-CN" altLang="en-US" sz="2400" dirty="0">
                <a:ea typeface="宋体" panose="02010600030101010101" pitchFamily="2" charset="-122"/>
              </a:rPr>
              <a:t>镇静</a:t>
            </a:r>
            <a:r>
              <a:rPr lang="en-US" altLang="zh-CN" sz="2400" dirty="0"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ea typeface="宋体" panose="02010600030101010101" pitchFamily="2" charset="-122"/>
              </a:rPr>
              <a:t>（  </a:t>
            </a:r>
            <a:r>
              <a:rPr lang="en-US" altLang="zh-CN" sz="2400" dirty="0">
                <a:ea typeface="宋体" panose="02010600030101010101" pitchFamily="2" charset="-122"/>
              </a:rPr>
              <a:t> </a:t>
            </a:r>
            <a:r>
              <a:rPr lang="zh-CN" altLang="en-US" sz="2400" dirty="0">
                <a:ea typeface="宋体" panose="02010600030101010101" pitchFamily="2" charset="-122"/>
              </a:rPr>
              <a:t>  ）（  </a:t>
            </a:r>
            <a:r>
              <a:rPr lang="en-US" altLang="zh-CN" sz="2400" dirty="0">
                <a:ea typeface="宋体" panose="02010600030101010101" pitchFamily="2" charset="-122"/>
              </a:rPr>
              <a:t> </a:t>
            </a:r>
            <a:r>
              <a:rPr lang="zh-CN" altLang="en-US" sz="2400" dirty="0">
                <a:ea typeface="宋体" panose="02010600030101010101" pitchFamily="2" charset="-122"/>
              </a:rPr>
              <a:t>  ）  </a:t>
            </a:r>
            <a:r>
              <a:rPr lang="zh-CN" altLang="en-US" sz="2400" dirty="0" smtClean="0">
                <a:ea typeface="宋体" panose="02010600030101010101" pitchFamily="2" charset="-122"/>
              </a:rPr>
              <a:t>恍</a:t>
            </a:r>
            <a:r>
              <a:rPr lang="zh-CN" altLang="en-US" sz="2400" dirty="0">
                <a:ea typeface="宋体" panose="02010600030101010101" pitchFamily="2" charset="-122"/>
              </a:rPr>
              <a:t>恍惚惚</a:t>
            </a:r>
            <a:r>
              <a:rPr lang="en-US" altLang="zh-CN" sz="2400" dirty="0"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ea typeface="宋体" panose="02010600030101010101" pitchFamily="2" charset="-122"/>
              </a:rPr>
              <a:t>（  </a:t>
            </a:r>
            <a:r>
              <a:rPr lang="en-US" altLang="zh-CN" sz="2400" dirty="0">
                <a:ea typeface="宋体" panose="02010600030101010101" pitchFamily="2" charset="-122"/>
              </a:rPr>
              <a:t> </a:t>
            </a:r>
            <a:r>
              <a:rPr lang="zh-CN" altLang="en-US" sz="2400" dirty="0">
                <a:ea typeface="宋体" panose="02010600030101010101" pitchFamily="2" charset="-122"/>
              </a:rPr>
              <a:t> </a:t>
            </a:r>
            <a:r>
              <a:rPr lang="en-US" altLang="zh-CN" sz="2400" dirty="0">
                <a:ea typeface="宋体" panose="02010600030101010101" pitchFamily="2" charset="-122"/>
              </a:rPr>
              <a:t>  </a:t>
            </a:r>
            <a:r>
              <a:rPr lang="zh-CN" altLang="en-US" sz="2400" dirty="0">
                <a:ea typeface="宋体" panose="02010600030101010101" pitchFamily="2" charset="-122"/>
              </a:rPr>
              <a:t> ）（ </a:t>
            </a:r>
            <a:r>
              <a:rPr lang="en-US" altLang="zh-CN" sz="2400" dirty="0">
                <a:ea typeface="宋体" panose="02010600030101010101" pitchFamily="2" charset="-122"/>
              </a:rPr>
              <a:t>    </a:t>
            </a:r>
            <a:r>
              <a:rPr lang="zh-CN" altLang="en-US" sz="2400" dirty="0">
                <a:ea typeface="宋体" panose="02010600030101010101" pitchFamily="2" charset="-122"/>
              </a:rPr>
              <a:t>  </a:t>
            </a:r>
            <a:r>
              <a:rPr lang="zh-CN" altLang="en-US" sz="2400" dirty="0" smtClean="0">
                <a:ea typeface="宋体" panose="02010600030101010101" pitchFamily="2" charset="-122"/>
              </a:rPr>
              <a:t>）</a:t>
            </a:r>
            <a:endParaRPr lang="zh-CN" altLang="en-US" sz="2400" dirty="0"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9581" y="3663003"/>
            <a:ext cx="8613474" cy="3770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000" b="1" dirty="0">
                <a:ln w="22225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【</a:t>
            </a:r>
            <a:r>
              <a:rPr lang="zh-CN" altLang="en-US" sz="2000" b="1" dirty="0">
                <a:ln w="22225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参考答案</a:t>
            </a:r>
            <a:r>
              <a:rPr lang="en-US" altLang="zh-CN" sz="2000" b="1" dirty="0">
                <a:ln w="22225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】 </a:t>
            </a:r>
            <a:r>
              <a:rPr lang="zh-CN" altLang="en-US" sz="2000" b="1" dirty="0">
                <a:ln w="22225">
                  <a:noFill/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漂亮  丑陋；迷糊  清晰；镇定  慌乱；迷迷糊糊  清清楚楚  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59" y="438151"/>
            <a:ext cx="1729978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发散思维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3730" y="969510"/>
            <a:ext cx="8341695" cy="265457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+mn-ea"/>
                <a:ea typeface="+mn-ea"/>
              </a:rPr>
              <a:t>3.</a:t>
            </a:r>
            <a:r>
              <a:rPr sz="1600" dirty="0">
                <a:latin typeface="+mn-ea"/>
                <a:ea typeface="+mn-ea"/>
              </a:rPr>
              <a:t>课内阅读。</a:t>
            </a:r>
          </a:p>
          <a:p>
            <a:pPr>
              <a:lnSpc>
                <a:spcPct val="150000"/>
              </a:lnSpc>
            </a:pPr>
            <a:r>
              <a:rPr sz="16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一会儿</a:t>
            </a:r>
            <a:r>
              <a:rPr sz="1600" dirty="0">
                <a:latin typeface="楷体" panose="02010609060101010101" pitchFamily="49" charset="-122"/>
                <a:ea typeface="楷体" panose="02010609060101010101" pitchFamily="49" charset="-122"/>
              </a:rPr>
              <a:t>，天空出现一匹马，马头向南，马尾向西。马是跪着的，像等人骑上它的背，它才站起来似的。过了两三秒钟，那匹马大起来了，腿伸开了，脖子也长了，尾巴可不见了。看的人正在寻找马尾巴，那马变模糊了。</a:t>
            </a:r>
          </a:p>
          <a:p>
            <a:pPr>
              <a:lnSpc>
                <a:spcPct val="150000"/>
              </a:lnSpc>
            </a:pPr>
            <a:r>
              <a:rPr sz="1600" dirty="0" smtClean="0">
                <a:latin typeface="+mj-ea"/>
                <a:ea typeface="+mj-ea"/>
              </a:rPr>
              <a:t>（</a:t>
            </a:r>
            <a:r>
              <a:rPr sz="1600" dirty="0">
                <a:latin typeface="+mj-ea"/>
                <a:ea typeface="+mj-ea"/>
              </a:rPr>
              <a:t>1）火烧云变成哪种形状？用横线画出描写火烧云形状的句子。</a:t>
            </a:r>
          </a:p>
          <a:p>
            <a:pPr>
              <a:lnSpc>
                <a:spcPct val="150000"/>
              </a:lnSpc>
            </a:pPr>
            <a:r>
              <a:rPr sz="1600" dirty="0" smtClean="0">
                <a:latin typeface="+mj-ea"/>
                <a:ea typeface="+mj-ea"/>
              </a:rPr>
              <a:t>（</a:t>
            </a:r>
            <a:r>
              <a:rPr sz="1600" dirty="0">
                <a:latin typeface="+mj-ea"/>
                <a:ea typeface="+mj-ea"/>
              </a:rPr>
              <a:t>2）用波浪线画出描写火烧云形状变化快的词语。</a:t>
            </a:r>
          </a:p>
          <a:p>
            <a:pPr>
              <a:lnSpc>
                <a:spcPct val="150000"/>
              </a:lnSpc>
            </a:pPr>
            <a:r>
              <a:rPr sz="1600" dirty="0" smtClean="0">
                <a:latin typeface="+mj-ea"/>
                <a:ea typeface="+mj-ea"/>
              </a:rPr>
              <a:t>（</a:t>
            </a:r>
            <a:r>
              <a:rPr sz="1600" dirty="0">
                <a:latin typeface="+mj-ea"/>
                <a:ea typeface="+mj-ea"/>
              </a:rPr>
              <a:t>3）这段话既突出了火烧云形状</a:t>
            </a:r>
            <a:r>
              <a:rPr sz="1600" u="sng" dirty="0">
                <a:latin typeface="+mj-ea"/>
                <a:ea typeface="+mj-ea"/>
              </a:rPr>
              <a:t>    </a:t>
            </a:r>
            <a:r>
              <a:rPr lang="en-US" sz="1600" u="sng" dirty="0">
                <a:latin typeface="+mj-ea"/>
                <a:ea typeface="+mj-ea"/>
              </a:rPr>
              <a:t>        </a:t>
            </a:r>
            <a:r>
              <a:rPr sz="1600" u="sng" dirty="0">
                <a:latin typeface="+mj-ea"/>
                <a:ea typeface="+mj-ea"/>
              </a:rPr>
              <a:t>     </a:t>
            </a:r>
            <a:r>
              <a:rPr sz="1600" dirty="0">
                <a:latin typeface="+mj-ea"/>
                <a:ea typeface="+mj-ea"/>
              </a:rPr>
              <a:t> </a:t>
            </a:r>
            <a:r>
              <a:rPr sz="1600" dirty="0" err="1">
                <a:latin typeface="+mj-ea"/>
                <a:ea typeface="+mj-ea"/>
              </a:rPr>
              <a:t>的特点，又突出了火烧云形状</a:t>
            </a:r>
            <a:r>
              <a:rPr sz="1600" u="sng" dirty="0">
                <a:latin typeface="+mj-ea"/>
                <a:ea typeface="+mj-ea"/>
              </a:rPr>
              <a:t>   </a:t>
            </a:r>
            <a:r>
              <a:rPr lang="en-US" sz="1600" u="sng" dirty="0">
                <a:latin typeface="+mj-ea"/>
                <a:ea typeface="+mj-ea"/>
              </a:rPr>
              <a:t>    </a:t>
            </a:r>
            <a:r>
              <a:rPr sz="1600" u="sng" dirty="0">
                <a:latin typeface="+mj-ea"/>
                <a:ea typeface="+mj-ea"/>
              </a:rPr>
              <a:t>   </a:t>
            </a:r>
            <a:r>
              <a:rPr sz="1600" dirty="0">
                <a:latin typeface="+mj-ea"/>
                <a:ea typeface="+mj-ea"/>
              </a:rPr>
              <a:t>的特点。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553731" y="4044283"/>
            <a:ext cx="8196131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1500" b="1" dirty="0">
                <a:solidFill>
                  <a:srgbClr val="000000"/>
                </a:solidFill>
                <a:ea typeface="宋体" panose="02010600030101010101" pitchFamily="2" charset="-122"/>
              </a:rPr>
              <a:t>参考答案</a:t>
            </a:r>
            <a:r>
              <a:rPr lang="en-US" altLang="zh-CN" sz="1500" b="1" dirty="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1500" dirty="0">
                <a:solidFill>
                  <a:srgbClr val="000000"/>
                </a:solidFill>
                <a:ea typeface="宋体" panose="02010600030101010101" pitchFamily="2" charset="-122"/>
              </a:rPr>
              <a:t>（</a:t>
            </a:r>
            <a:r>
              <a:rPr lang="en-US" altLang="zh-CN" sz="1500" dirty="0">
                <a:solidFill>
                  <a:srgbClr val="000000"/>
                </a:solidFill>
                <a:ea typeface="宋体" panose="02010600030101010101" pitchFamily="2" charset="-122"/>
              </a:rPr>
              <a:t>1</a:t>
            </a:r>
            <a:r>
              <a:rPr lang="zh-CN" altLang="en-US" sz="1500" dirty="0">
                <a:solidFill>
                  <a:srgbClr val="000000"/>
                </a:solidFill>
                <a:ea typeface="宋体" panose="02010600030101010101" pitchFamily="2" charset="-122"/>
              </a:rPr>
              <a:t>）一会儿，天空出现一匹马，马头向南，马尾向西</a:t>
            </a:r>
            <a:r>
              <a:rPr lang="zh-CN" altLang="en-US" sz="1500" dirty="0" smtClean="0">
                <a:solidFill>
                  <a:srgbClr val="000000"/>
                </a:solidFill>
                <a:ea typeface="宋体" panose="02010600030101010101" pitchFamily="2" charset="-122"/>
              </a:rPr>
              <a:t>。（</a:t>
            </a:r>
            <a:r>
              <a:rPr lang="en-US" altLang="zh-CN" sz="1500" dirty="0">
                <a:solidFill>
                  <a:srgbClr val="000000"/>
                </a:solidFill>
                <a:ea typeface="宋体" panose="02010600030101010101" pitchFamily="2" charset="-122"/>
              </a:rPr>
              <a:t>2</a:t>
            </a:r>
            <a:r>
              <a:rPr lang="zh-CN" altLang="en-US" sz="1500" dirty="0">
                <a:solidFill>
                  <a:srgbClr val="000000"/>
                </a:solidFill>
                <a:ea typeface="宋体" panose="02010600030101010101" pitchFamily="2" charset="-122"/>
              </a:rPr>
              <a:t>）一会儿  过了两三秒钟  （</a:t>
            </a:r>
            <a:r>
              <a:rPr lang="en-US" altLang="zh-CN" sz="1500" dirty="0">
                <a:solidFill>
                  <a:srgbClr val="000000"/>
                </a:solidFill>
                <a:ea typeface="宋体" panose="02010600030101010101" pitchFamily="2" charset="-122"/>
              </a:rPr>
              <a:t>3</a:t>
            </a:r>
            <a:r>
              <a:rPr lang="zh-CN" altLang="en-US" sz="1500" dirty="0">
                <a:solidFill>
                  <a:srgbClr val="000000"/>
                </a:solidFill>
                <a:ea typeface="宋体" panose="02010600030101010101" pitchFamily="2" charset="-122"/>
              </a:rPr>
              <a:t>）变化多端  </a:t>
            </a:r>
            <a:r>
              <a:rPr lang="en-US" altLang="zh-CN" sz="1500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zh-CN" altLang="en-US" sz="1500" dirty="0">
                <a:solidFill>
                  <a:srgbClr val="000000"/>
                </a:solidFill>
                <a:ea typeface="宋体" panose="02010600030101010101" pitchFamily="2" charset="-122"/>
              </a:rPr>
              <a:t>变化快</a:t>
            </a:r>
            <a:endParaRPr lang="zh-CN" altLang="en-US" sz="15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968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2705" y="559007"/>
            <a:ext cx="1889473" cy="56169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eaLnBrk="1" hangingPunct="1"/>
            <a:r>
              <a:rPr lang="zh-CN" altLang="en-US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初读全文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3731173" y="1692113"/>
            <a:ext cx="4782512" cy="8991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ea typeface="宋体" panose="02010600030101010101" pitchFamily="2" charset="-122"/>
              </a:rPr>
              <a:t>在音乐声中，</a:t>
            </a:r>
          </a:p>
          <a:p>
            <a:r>
              <a:rPr lang="zh-CN" altLang="en-US" sz="2700" dirty="0">
                <a:ea typeface="宋体" panose="02010600030101010101" pitchFamily="2" charset="-122"/>
              </a:rPr>
              <a:t>学生自由读课文。</a:t>
            </a:r>
            <a:endParaRPr lang="zh-CN" altLang="en-US" sz="270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706" y="1969836"/>
            <a:ext cx="2085975" cy="1571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纯音乐 - 舒缓音乐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33512" y="2938463"/>
            <a:ext cx="464344" cy="464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466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4904" y="417755"/>
            <a:ext cx="272948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句中认读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374809" y="1001554"/>
            <a:ext cx="8216741" cy="12858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40000"/>
                <a:lumOff val="60000"/>
              </a:schemeClr>
            </a:solidFill>
          </a:ln>
          <a:effectLst>
            <a:softEdge rad="330200"/>
          </a:effectLst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10000"/>
              </a:lnSpc>
            </a:pPr>
            <a:r>
              <a:rPr lang="zh-CN" altLang="en-US" sz="2400" b="1" dirty="0">
                <a:ea typeface="宋体" panose="02010600030101010101" pitchFamily="2" charset="-122"/>
              </a:rPr>
              <a:t>自学提示：</a:t>
            </a:r>
          </a:p>
          <a:p>
            <a:pPr indent="200025">
              <a:lnSpc>
                <a:spcPct val="110000"/>
              </a:lnSpc>
            </a:pPr>
            <a:r>
              <a:rPr lang="zh-CN" altLang="en-US" sz="2400" b="1" dirty="0">
                <a:ea typeface="宋体" panose="02010600030101010101" pitchFamily="2" charset="-122"/>
              </a:rPr>
              <a:t>1.请同学们自由轻声读课文，要求读准字音，读通句子。</a:t>
            </a:r>
          </a:p>
          <a:p>
            <a:pPr indent="200025">
              <a:lnSpc>
                <a:spcPct val="110000"/>
              </a:lnSpc>
            </a:pPr>
            <a:r>
              <a:rPr lang="zh-CN" altLang="en-US" sz="2400" b="1" dirty="0">
                <a:ea typeface="宋体" panose="02010600030101010101" pitchFamily="2" charset="-122"/>
              </a:rPr>
              <a:t>2.利用工具书，解决自己遇到的字词障碍。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3682" y="2662633"/>
            <a:ext cx="7679184" cy="80791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请同学们再来仔细图文，边读边想一想：作者是按照什么顺序写火烧云的？画出表示描写顺序的词语。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084764" y="307025"/>
            <a:ext cx="2849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4904" y="417755"/>
            <a:ext cx="272948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走进课文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4809" y="972979"/>
            <a:ext cx="8662659" cy="339323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sz="2400" dirty="0">
                <a:sym typeface="+mn-ea"/>
              </a:rPr>
              <a:t>第一组 ：</a:t>
            </a:r>
            <a:r>
              <a:rPr sz="2400" dirty="0" err="1">
                <a:sym typeface="+mn-ea"/>
              </a:rPr>
              <a:t>红彤彤、金灿灿</a:t>
            </a:r>
            <a:r>
              <a:rPr sz="2400" dirty="0">
                <a:sym typeface="+mn-ea"/>
              </a:rPr>
              <a:t>    </a:t>
            </a:r>
            <a:r>
              <a:rPr sz="2400" dirty="0" err="1" smtClean="0">
                <a:sym typeface="+mn-ea"/>
              </a:rPr>
              <a:t>你发现这两个词都是</a:t>
            </a:r>
            <a:r>
              <a:rPr sz="2400" dirty="0">
                <a:sym typeface="+mn-ea"/>
              </a:rPr>
              <a:t>——ABB式。 </a:t>
            </a:r>
          </a:p>
          <a:p>
            <a:pPr>
              <a:lnSpc>
                <a:spcPct val="150000"/>
              </a:lnSpc>
            </a:pPr>
            <a:r>
              <a:rPr sz="2400" dirty="0">
                <a:sym typeface="+mn-ea"/>
              </a:rPr>
              <a:t>第二组：半紫半黄、半灰半百合色 （两个词都有两个“半”，</a:t>
            </a:r>
            <a:r>
              <a:rPr sz="2400" dirty="0" err="1">
                <a:sym typeface="+mn-ea"/>
              </a:rPr>
              <a:t>这是并列式</a:t>
            </a:r>
            <a:r>
              <a:rPr lang="zh-CN" altLang="en-US" sz="2400" dirty="0">
                <a:sym typeface="+mn-ea"/>
              </a:rPr>
              <a:t>。</a:t>
            </a:r>
            <a:endParaRPr sz="2400" dirty="0">
              <a:sym typeface="+mn-ea"/>
            </a:endParaRPr>
          </a:p>
          <a:p>
            <a:pPr>
              <a:lnSpc>
                <a:spcPct val="150000"/>
              </a:lnSpc>
            </a:pPr>
            <a:r>
              <a:rPr sz="2400" dirty="0">
                <a:sym typeface="+mn-ea"/>
              </a:rPr>
              <a:t>第三组：葡萄灰、梨黄、茄子紫 （ 就是像_____一样的_____色，前面说的是一样事物，</a:t>
            </a:r>
          </a:p>
          <a:p>
            <a:pPr>
              <a:lnSpc>
                <a:spcPct val="150000"/>
              </a:lnSpc>
            </a:pPr>
            <a:r>
              <a:rPr sz="2400" dirty="0">
                <a:sym typeface="+mn-ea"/>
              </a:rPr>
              <a:t>后面是这种事物的颜色。这叫比喻式。）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74904" y="417755"/>
            <a:ext cx="272948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zh-CN" sz="2400" b="1" dirty="0">
                <a:latin typeface="微软雅黑" panose="020B0503020204020204" pitchFamily="34" charset="-122"/>
              </a:rPr>
              <a:t>走进课文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3100" y="1319820"/>
            <a:ext cx="8313896" cy="283845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运用颜色的词改写片段。  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这地方的火烧云变化极多，一会儿（黄灿灿 ）的，一会儿（     ）的，一会儿（半蓝半灰 ）， 一会儿（      ）。（ 玫瑰红 ），（      ），（          ），这些颜色天空都有，还有些说也说不出来、见也没见过的颜色。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4089748" y="2641915"/>
            <a:ext cx="4920245" cy="145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：（必须）（必定）</a:t>
            </a:r>
            <a:endParaRPr lang="en-US" sz="3000" b="1" dirty="0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造句：我们必须遵守社会公德。</a:t>
            </a: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-81915" y="902018"/>
            <a:ext cx="2702243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</a:rPr>
              <a:t>bì</a:t>
            </a:r>
          </a:p>
        </p:txBody>
      </p:sp>
      <p:grpSp>
        <p:nvGrpSpPr>
          <p:cNvPr id="133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026319" y="2124075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pitchFamily="49" charset="-122"/>
                <a:ea typeface="楷体" panose="02010609060101010101" pitchFamily="49" charset="-122"/>
              </a:rPr>
              <a:t>必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 autoUpdateAnimBg="0"/>
      <p:bldP spid="8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-75723" y="827893"/>
            <a:ext cx="2890361" cy="2099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  <a:ea typeface="楷体_GB2312" pitchFamily="49" charset="-122"/>
              </a:rPr>
              <a:t>hú</a:t>
            </a:r>
          </a:p>
          <a:p>
            <a:pPr algn="r" eaLnBrk="1" hangingPunct="1"/>
            <a:r>
              <a:rPr lang="en-US" altLang="zh-CN" sz="6600" b="1" dirty="0"/>
              <a:t> 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60894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53730" y="166014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812850" y="2587943"/>
            <a:ext cx="5221881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sym typeface="Wingdings" panose="05000000000000000000" pitchFamily="2" charset="2"/>
              </a:rPr>
              <a:t>：</a:t>
            </a:r>
            <a:r>
              <a:rPr lang="zh-CN" altLang="en-US" sz="3000" b="1" dirty="0">
                <a:solidFill>
                  <a:schemeClr val="tx2"/>
                </a:solidFill>
              </a:rPr>
              <a:t>（胡同）（胡琴）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造句：我家住在这条胡同的尽头。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952024" y="1901190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pitchFamily="49" charset="-122"/>
                <a:ea typeface="楷体" panose="02010609060101010101" pitchFamily="49" charset="-122"/>
              </a:rPr>
              <a:t>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513160" y="438151"/>
            <a:ext cx="1524000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会写的字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255655" y="900881"/>
            <a:ext cx="1728788" cy="2099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</a:rPr>
              <a:t>càn</a:t>
            </a:r>
          </a:p>
          <a:p>
            <a:pPr algn="r" eaLnBrk="1" hangingPunct="1"/>
            <a:r>
              <a:rPr lang="en-US" altLang="zh-CN" sz="6600" b="1" dirty="0"/>
              <a:t> 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60894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53730" y="166014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51307" y="2598055"/>
            <a:ext cx="5256371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组词：（灿烂）（金灿灿）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造句：她的脸上始终洋溢着灿烂的笑容。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pitchFamily="49" charset="-122"/>
                <a:ea typeface="楷体" panose="02010609060101010101" pitchFamily="49" charset="-122"/>
              </a:rPr>
              <a:t>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1086</Words>
  <Application>Microsoft Office PowerPoint</Application>
  <PresentationFormat>全屏显示(16:9)</PresentationFormat>
  <Paragraphs>170</Paragraphs>
  <Slides>27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Meiryo</vt:lpstr>
      <vt:lpstr>华文楷体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第24课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493</cp:revision>
  <dcterms:created xsi:type="dcterms:W3CDTF">2014-11-28T08:03:00Z</dcterms:created>
  <dcterms:modified xsi:type="dcterms:W3CDTF">2021-08-24T05:32:06Z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