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7" r:id="rId1"/>
    <p:sldMasterId id="2147483673" r:id="rId2"/>
  </p:sldMasterIdLst>
  <p:notesMasterIdLst>
    <p:notesMasterId r:id="rId56"/>
  </p:notesMasterIdLst>
  <p:handoutMasterIdLst>
    <p:handoutMasterId r:id="rId57"/>
  </p:handoutMasterIdLst>
  <p:sldIdLst>
    <p:sldId id="523" r:id="rId3"/>
    <p:sldId id="1163" r:id="rId4"/>
    <p:sldId id="1089" r:id="rId5"/>
    <p:sldId id="1087" r:id="rId6"/>
    <p:sldId id="634" r:id="rId7"/>
    <p:sldId id="1001" r:id="rId8"/>
    <p:sldId id="1077" r:id="rId9"/>
    <p:sldId id="748" r:id="rId10"/>
    <p:sldId id="1091" r:id="rId11"/>
    <p:sldId id="996" r:id="rId12"/>
    <p:sldId id="1006" r:id="rId13"/>
    <p:sldId id="991" r:id="rId14"/>
    <p:sldId id="1080" r:id="rId15"/>
    <p:sldId id="1018" r:id="rId16"/>
    <p:sldId id="1165" r:id="rId17"/>
    <p:sldId id="1166" r:id="rId18"/>
    <p:sldId id="941" r:id="rId19"/>
    <p:sldId id="928" r:id="rId20"/>
    <p:sldId id="1160" r:id="rId21"/>
    <p:sldId id="1159" r:id="rId22"/>
    <p:sldId id="1168" r:id="rId23"/>
    <p:sldId id="1093" r:id="rId24"/>
    <p:sldId id="1094" r:id="rId25"/>
    <p:sldId id="1096" r:id="rId26"/>
    <p:sldId id="1097" r:id="rId27"/>
    <p:sldId id="1114" r:id="rId28"/>
    <p:sldId id="1100" r:id="rId29"/>
    <p:sldId id="1099" r:id="rId30"/>
    <p:sldId id="1101" r:id="rId31"/>
    <p:sldId id="1102" r:id="rId32"/>
    <p:sldId id="1169" r:id="rId33"/>
    <p:sldId id="1105" r:id="rId34"/>
    <p:sldId id="1143" r:id="rId35"/>
    <p:sldId id="1170" r:id="rId36"/>
    <p:sldId id="1106" r:id="rId37"/>
    <p:sldId id="1108" r:id="rId38"/>
    <p:sldId id="1164" r:id="rId39"/>
    <p:sldId id="1172" r:id="rId40"/>
    <p:sldId id="1216" r:id="rId41"/>
    <p:sldId id="1109" r:id="rId42"/>
    <p:sldId id="1110" r:id="rId43"/>
    <p:sldId id="1142" r:id="rId44"/>
    <p:sldId id="1111" r:id="rId45"/>
    <p:sldId id="1112" r:id="rId46"/>
    <p:sldId id="1171" r:id="rId47"/>
    <p:sldId id="936" r:id="rId48"/>
    <p:sldId id="937" r:id="rId49"/>
    <p:sldId id="1115" r:id="rId50"/>
    <p:sldId id="1117" r:id="rId51"/>
    <p:sldId id="939" r:id="rId52"/>
    <p:sldId id="940" r:id="rId53"/>
    <p:sldId id="1118" r:id="rId54"/>
    <p:sldId id="1217" r:id="rId55"/>
  </p:sldIdLst>
  <p:sldSz cx="12192000" cy="6858000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2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AD8"/>
    <a:srgbClr val="FF0000"/>
    <a:srgbClr val="0000FF"/>
    <a:srgbClr val="FFFFFF"/>
    <a:srgbClr val="00B050"/>
    <a:srgbClr val="0066FF"/>
    <a:srgbClr val="FF6600"/>
    <a:srgbClr val="A38302"/>
    <a:srgbClr val="FEFCDE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80" y="114"/>
      </p:cViewPr>
      <p:guideLst>
        <p:guide orient="horz" pos="4160"/>
        <p:guide pos="76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19"/>
        <p:guide pos="22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333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2021/8/24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29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441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345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664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343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543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495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73DB010-6C3B-48E5-8F6F-03BF7E14DB61}" type="slidenum">
              <a:rPr lang="zh-CN" altLang="en-US"/>
              <a:pPr/>
              <a:t>48</a:t>
            </a:fld>
            <a:endParaRPr lang="en-US" altLang="zh-CN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441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99CE4F6-9875-4B2D-8E78-D343BE06CB42}" type="slidenum">
              <a:rPr lang="zh-CN" altLang="en-US"/>
              <a:pPr/>
              <a:t>49</a:t>
            </a:fld>
            <a:endParaRPr lang="en-US" altLang="zh-CN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366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9528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KSO_BC1"/>
          <p:cNvSpPr>
            <a:spLocks noGrp="1" noChangeArrowheads="1"/>
          </p:cNvSpPr>
          <p:nvPr>
            <p:ph type="subTitle" idx="1"/>
          </p:nvPr>
        </p:nvSpPr>
        <p:spPr>
          <a:xfrm>
            <a:off x="463551" y="3500438"/>
            <a:ext cx="6985000" cy="436562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 sz="1800">
                <a:solidFill>
                  <a:srgbClr val="6D6D6D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3079" name="KSO_BT1"/>
          <p:cNvSpPr>
            <a:spLocks noGrp="1" noChangeArrowheads="1"/>
          </p:cNvSpPr>
          <p:nvPr>
            <p:ph type="ctrTitle"/>
          </p:nvPr>
        </p:nvSpPr>
        <p:spPr>
          <a:xfrm>
            <a:off x="480485" y="2727328"/>
            <a:ext cx="6957483" cy="73501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10CED7-7C73-4763-8A44-381476BE1FF2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24967-BE48-4F64-8FFE-7A4F05CA259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2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3038-C6C7-4291-8613-6B5E1B204816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5E21E-6FFA-44FC-9358-6320E726219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0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53501" y="214316"/>
            <a:ext cx="2736851" cy="61420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36602" y="214316"/>
            <a:ext cx="8013700" cy="61420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4A2D7-D49F-49FE-9E48-B57635562A81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5ED4D-D04A-484E-9B0B-408C2E14562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73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6D540-2FE0-48CA-87AD-C37C44A43816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5D33C-EC26-4C5D-A413-B62E728BE37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28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900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801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584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504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738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66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373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57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635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3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E2893-9A03-42C1-89AC-33BE01F99DF8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71E1C-1942-474C-9FDE-619428E5F92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904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80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36602" y="1152528"/>
            <a:ext cx="5374217" cy="520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14019" y="1152528"/>
            <a:ext cx="5376333" cy="520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3CBFC-A914-4092-BF4B-22A77AE39E9F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DF2D1-1FC4-432E-93C3-F10517AE339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35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863BE-B853-4731-8939-731ABC3A426D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8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94481-8A64-48F6-8568-A50DCC0E48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1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236E6-7770-4D65-8F60-6B2212E36B2D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4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57FC1-2D27-4C8E-A2CC-87EF5956047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B83A0-1E0E-479A-8C28-726E9EBD28EA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3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34794-BD54-4C79-A027-04CD85D9F05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3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78E8E-4B3A-4D09-A35F-6B173FE3976A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3DF7F-2EFC-43D1-9BE2-2C09DF854D6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72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103E8-4ED2-4E87-BB3A-657FFB8EAAD2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DCDA2-78EC-4BFD-900C-DE62E56070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3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0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KSO_F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3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fld id="{DD4B9198-2ECA-430D-BA81-90A768A7E4F0}" type="datetime1">
              <a:rPr lang="zh-CN" altLang="en-US"/>
              <a:pPr>
                <a:defRPr/>
              </a:pPr>
              <a:t>2021/8/24</a:t>
            </a:fld>
            <a:endParaRPr lang="en-US"/>
          </a:p>
        </p:txBody>
      </p:sp>
      <p:sp>
        <p:nvSpPr>
          <p:cNvPr id="2052" name="KSO_F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3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KSO_FN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3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fld id="{1DC73168-E04D-4918-A0FB-2C89928E1D3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2" y="1152528"/>
            <a:ext cx="10953751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</p:txBody>
      </p:sp>
      <p:sp>
        <p:nvSpPr>
          <p:cNvPr id="2055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736602" y="214316"/>
            <a:ext cx="10953751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49" r:id="rId16"/>
    <p:sldLayoutId id="2147483652" r:id="rId17"/>
    <p:sldLayoutId id="2147483654" r:id="rId18"/>
    <p:sldLayoutId id="2147483655" r:id="rId1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幼圆" pitchFamily="49" charset="-122"/>
          <a:ea typeface="幼圆" pitchFamily="49" charset="-122"/>
        </a:defRPr>
      </a:lvl9pPr>
    </p:titleStyle>
    <p:bodyStyle>
      <a:lvl1pPr marL="361950" indent="-361950" algn="just" defTabSz="685800" rtl="0" eaLnBrk="1" fontAlgn="base" hangingPunct="1">
        <a:lnSpc>
          <a:spcPct val="110000"/>
        </a:lnSpc>
        <a:spcBef>
          <a:spcPts val="1200"/>
        </a:spcBef>
        <a:spcAft>
          <a:spcPct val="0"/>
        </a:spcAft>
        <a:buClr>
          <a:schemeClr val="accent1"/>
        </a:buClr>
        <a:buSzPct val="50000"/>
        <a:buFont typeface="Wingdings 2" pitchFamily="18" charset="2"/>
        <a:buChar char=""/>
        <a:defRPr sz="2400">
          <a:solidFill>
            <a:srgbClr val="8C8F3F"/>
          </a:solidFill>
          <a:latin typeface="+mn-lt"/>
          <a:ea typeface="+mn-ea"/>
          <a:cs typeface="+mn-cs"/>
        </a:defRPr>
      </a:lvl1pPr>
      <a:lvl2pPr marL="361950" indent="-361950" algn="just" defTabSz="685800" rtl="0" eaLnBrk="1" fontAlgn="base" hangingPunct="1">
        <a:lnSpc>
          <a:spcPct val="120000"/>
        </a:lnSpc>
        <a:spcBef>
          <a:spcPct val="0"/>
        </a:spcBef>
        <a:spcAft>
          <a:spcPts val="1200"/>
        </a:spcAft>
        <a:buClr>
          <a:srgbClr val="D2D49D"/>
        </a:buClr>
        <a:buFont typeface="幼圆" pitchFamily="49" charset="-122"/>
        <a:buChar char=" "/>
        <a:defRPr sz="1600">
          <a:solidFill>
            <a:schemeClr val="tx1"/>
          </a:solidFill>
          <a:latin typeface="+mn-lt"/>
          <a:ea typeface="+mn-ea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Calibri" pitchFamily="34" charset="0"/>
          <a:ea typeface="+mn-ea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Calibri" pitchFamily="34" charset="0"/>
          <a:ea typeface="+mn-ea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Calibri" pitchFamily="34" charset="0"/>
          <a:ea typeface="+mn-ea"/>
        </a:defRPr>
      </a:lvl5pPr>
      <a:lvl6pPr marL="2000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Calibri" pitchFamily="34" charset="0"/>
          <a:ea typeface="+mn-ea"/>
        </a:defRPr>
      </a:lvl6pPr>
      <a:lvl7pPr marL="24574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Calibri" pitchFamily="34" charset="0"/>
          <a:ea typeface="+mn-ea"/>
        </a:defRPr>
      </a:lvl7pPr>
      <a:lvl8pPr marL="29146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Calibri" pitchFamily="34" charset="0"/>
          <a:ea typeface="+mn-ea"/>
        </a:defRPr>
      </a:lvl8pPr>
      <a:lvl9pPr marL="33718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Calibri" pitchFamily="34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524000" y="198884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23 </a:t>
            </a:r>
            <a:r>
              <a:rPr lang="zh-CN" altLang="en-US" sz="7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海底世界</a:t>
            </a:r>
          </a:p>
        </p:txBody>
      </p:sp>
      <p:sp>
        <p:nvSpPr>
          <p:cNvPr id="13" name="矩形 12"/>
          <p:cNvSpPr/>
          <p:nvPr/>
        </p:nvSpPr>
        <p:spPr>
          <a:xfrm>
            <a:off x="5420177" y="5661249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2406216" y="855879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</a:p>
        </p:txBody>
      </p:sp>
      <p:sp>
        <p:nvSpPr>
          <p:cNvPr id="9" name="矩形 8"/>
          <p:cNvSpPr/>
          <p:nvPr/>
        </p:nvSpPr>
        <p:spPr>
          <a:xfrm>
            <a:off x="4151784" y="1014336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15326" y="1010533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85353" y="1619913"/>
            <a:ext cx="31465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波涛澎湃：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波涛奔腾冲击。形容声势浩大。</a:t>
            </a:r>
            <a:endParaRPr lang="zh-CN" altLang="en-US" sz="24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pic>
        <p:nvPicPr>
          <p:cNvPr id="12" name="Picture 2" descr="https://timgsa.baidu.com/timg?image&amp;quality=80&amp;size=b9999_10000&amp;sec=1534064896190&amp;di=77f67eb93945201da9b9a9040fa753d9&amp;imgtype=0&amp;src=http%3A%2F%2Fdimg09.c-ctrip.com%2Fimages%2Ftg%2F871%2F531%2F601%2F28f384802a38439c866a2e7c95568e82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941" y="1331093"/>
            <a:ext cx="4931925" cy="405693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085340" y="3408683"/>
            <a:ext cx="3519170" cy="1200329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海面上</a:t>
            </a:r>
            <a:r>
              <a:rPr lang="zh-CN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波涛澎湃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的时候，海底依然很宁静的。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49784" y="1304717"/>
            <a:ext cx="38500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窃窃私语：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背地里小声说话。</a:t>
            </a:r>
          </a:p>
        </p:txBody>
      </p:sp>
      <p:sp>
        <p:nvSpPr>
          <p:cNvPr id="8" name="矩形 7"/>
          <p:cNvSpPr/>
          <p:nvPr/>
        </p:nvSpPr>
        <p:spPr>
          <a:xfrm>
            <a:off x="2158527" y="3046640"/>
            <a:ext cx="3061318" cy="1200329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宁静的夜晚，只有那天上的星星在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窃窃私语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0418" name="Picture 2" descr="http://a4.att.hudong.com/45/69/20300542522789139995694941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2028" y="644691"/>
            <a:ext cx="3456381" cy="5080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2148264" y="932716"/>
            <a:ext cx="319390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单细胞：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生物可以根据构成的细胞数目分为单细胞生物和多细胞生物。单细胞生物只由单个细胞组成。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2" name="文本框 2"/>
          <p:cNvSpPr txBox="1"/>
          <p:nvPr/>
        </p:nvSpPr>
        <p:spPr>
          <a:xfrm>
            <a:off x="2245995" y="4446697"/>
            <a:ext cx="309626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差异：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区别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不同。</a:t>
            </a:r>
          </a:p>
        </p:txBody>
      </p:sp>
      <p:sp>
        <p:nvSpPr>
          <p:cNvPr id="4" name="右箭头 3"/>
          <p:cNvSpPr/>
          <p:nvPr/>
        </p:nvSpPr>
        <p:spPr>
          <a:xfrm>
            <a:off x="5519936" y="2180861"/>
            <a:ext cx="792088" cy="576064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5591944" y="4485117"/>
            <a:ext cx="792088" cy="576064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59396" name="Picture 4" descr="http://p5.so.qhimgs1.com/bdr/200_200_/t011427c3a78ae0b2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4112" y="932723"/>
            <a:ext cx="2376264" cy="2174744"/>
          </a:xfrm>
          <a:prstGeom prst="rect">
            <a:avLst/>
          </a:prstGeom>
          <a:noFill/>
        </p:spPr>
      </p:pic>
      <p:pic>
        <p:nvPicPr>
          <p:cNvPr id="59398" name="Picture 6" descr="http://img1.gtimg.com/edu/pics/hv1/4/207/1296/843251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0096" y="3332993"/>
            <a:ext cx="2736304" cy="2667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2" grpId="0"/>
      <p:bldP spid="4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2231780" y="1679688"/>
            <a:ext cx="8213805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自由朗读课文，用文中的一句话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说一说：大海深处是什么样的？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2060936" y="581544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490" y="651783"/>
            <a:ext cx="366860" cy="60845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2423596" y="3525014"/>
            <a:ext cx="7600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海底真是个景色奇异，物产丰富的世界。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2999657" y="2780928"/>
            <a:ext cx="5764720" cy="1569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窃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q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ì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qiè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shī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sī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警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jǐn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jǐnɡ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肌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jī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jǐ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 </a:t>
            </a:r>
          </a:p>
        </p:txBody>
      </p:sp>
      <p:sp>
        <p:nvSpPr>
          <p:cNvPr id="4" name="矩形 20"/>
          <p:cNvSpPr/>
          <p:nvPr/>
        </p:nvSpPr>
        <p:spPr>
          <a:xfrm>
            <a:off x="2115484" y="1317340"/>
            <a:ext cx="8455025" cy="12511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en-US" altLang="zh-CN" sz="3200" dirty="0">
                <a:ea typeface="黑体" panose="02010609060101010101" pitchFamily="49" charset="-122"/>
              </a:rPr>
              <a:t> </a:t>
            </a:r>
            <a:r>
              <a:rPr lang="zh-CN" altLang="en-US" sz="3200" dirty="0">
                <a:ea typeface="黑体" panose="02010609060101010101" pitchFamily="49" charset="-122"/>
              </a:rPr>
              <a:t>在</a:t>
            </a:r>
            <a:r>
              <a:rPr lang="zh-CN" altLang="zh-CN" sz="3200" dirty="0">
                <a:ea typeface="黑体" panose="02010609060101010101" pitchFamily="49" charset="-122"/>
              </a:rPr>
              <a:t>正确读音下面画上横线。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Songti SC" panose="02010600040101010101" pitchFamily="2" charset="-122"/>
                <a:ea typeface="Songti SC" panose="02010600040101010101" pitchFamily="2" charset="-122"/>
              </a:rPr>
              <a:t>　　</a:t>
            </a:r>
          </a:p>
        </p:txBody>
      </p:sp>
      <p:sp>
        <p:nvSpPr>
          <p:cNvPr id="17" name="文本框 14"/>
          <p:cNvSpPr txBox="1"/>
          <p:nvPr/>
        </p:nvSpPr>
        <p:spPr>
          <a:xfrm>
            <a:off x="2148428" y="54868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8620" y="618915"/>
            <a:ext cx="366860" cy="608452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6801609" y="4389107"/>
            <a:ext cx="5040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799856" y="4389107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716123" y="3140968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511824" y="3140968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7" grpId="0" bldLvl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1847532" y="1922395"/>
            <a:ext cx="8455025" cy="24329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波涛澎湃”的 “湃”读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pài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，不读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bài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                            （　　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迅速”的“迅 ”读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ù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，不读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xùn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（　　）</a:t>
            </a:r>
          </a:p>
        </p:txBody>
      </p:sp>
      <p:sp>
        <p:nvSpPr>
          <p:cNvPr id="3" name="矩形 2"/>
          <p:cNvSpPr/>
          <p:nvPr/>
        </p:nvSpPr>
        <p:spPr>
          <a:xfrm>
            <a:off x="9248410" y="2814503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</a:p>
        </p:txBody>
      </p:sp>
      <p:sp>
        <p:nvSpPr>
          <p:cNvPr id="4" name="矩形 3"/>
          <p:cNvSpPr/>
          <p:nvPr/>
        </p:nvSpPr>
        <p:spPr>
          <a:xfrm>
            <a:off x="9248450" y="4389111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47532" y="836716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二、判断对错。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2023504" y="836715"/>
            <a:ext cx="7600888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三、将下列搭配恰当的词语用线连起来。</a:t>
            </a:r>
          </a:p>
        </p:txBody>
      </p:sp>
      <p:sp>
        <p:nvSpPr>
          <p:cNvPr id="3" name="矩形 20"/>
          <p:cNvSpPr/>
          <p:nvPr/>
        </p:nvSpPr>
        <p:spPr>
          <a:xfrm>
            <a:off x="3215680" y="1988843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Kaiti SC" panose="02010600040101010101" pitchFamily="2" charset="-122"/>
                <a:ea typeface="Kaiti SC" panose="02010600040101010101" pitchFamily="2" charset="-122"/>
              </a:rPr>
              <a:t>波涛</a:t>
            </a:r>
          </a:p>
        </p:txBody>
      </p:sp>
      <p:sp>
        <p:nvSpPr>
          <p:cNvPr id="4" name="矩形 20"/>
          <p:cNvSpPr/>
          <p:nvPr/>
        </p:nvSpPr>
        <p:spPr>
          <a:xfrm>
            <a:off x="3215680" y="2917538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Kaiti SC" panose="02010600040101010101" pitchFamily="2" charset="-122"/>
                <a:ea typeface="Kaiti SC" panose="02010600040101010101" pitchFamily="2" charset="-122"/>
              </a:rPr>
              <a:t>物产</a:t>
            </a:r>
          </a:p>
        </p:txBody>
      </p:sp>
      <p:sp>
        <p:nvSpPr>
          <p:cNvPr id="5" name="矩形 20"/>
          <p:cNvSpPr/>
          <p:nvPr/>
        </p:nvSpPr>
        <p:spPr>
          <a:xfrm>
            <a:off x="3215680" y="3846231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Kaiti SC" panose="02010600040101010101" pitchFamily="2" charset="-122"/>
                <a:ea typeface="Kaiti SC" panose="02010600040101010101" pitchFamily="2" charset="-122"/>
              </a:rPr>
              <a:t>景色</a:t>
            </a:r>
          </a:p>
        </p:txBody>
      </p:sp>
      <p:sp>
        <p:nvSpPr>
          <p:cNvPr id="6" name="矩形 20"/>
          <p:cNvSpPr/>
          <p:nvPr/>
        </p:nvSpPr>
        <p:spPr>
          <a:xfrm>
            <a:off x="6718841" y="1988843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Kaiti SC" panose="02010600040101010101" pitchFamily="2" charset="-122"/>
                <a:ea typeface="Kaiti SC" panose="02010600040101010101" pitchFamily="2" charset="-122"/>
              </a:rPr>
              <a:t>奇异</a:t>
            </a:r>
          </a:p>
        </p:txBody>
      </p:sp>
      <p:sp>
        <p:nvSpPr>
          <p:cNvPr id="7" name="矩形 20"/>
          <p:cNvSpPr/>
          <p:nvPr/>
        </p:nvSpPr>
        <p:spPr>
          <a:xfrm>
            <a:off x="6718841" y="2917538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Kaiti SC" panose="02010600040101010101" pitchFamily="2" charset="-122"/>
                <a:ea typeface="Kaiti SC" panose="02010600040101010101" pitchFamily="2" charset="-122"/>
              </a:rPr>
              <a:t>澎湃</a:t>
            </a:r>
          </a:p>
        </p:txBody>
      </p:sp>
      <p:sp>
        <p:nvSpPr>
          <p:cNvPr id="8" name="矩形 20"/>
          <p:cNvSpPr/>
          <p:nvPr/>
        </p:nvSpPr>
        <p:spPr>
          <a:xfrm>
            <a:off x="6718841" y="3846231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Kaiti SC" panose="02010600040101010101" pitchFamily="2" charset="-122"/>
                <a:ea typeface="Kaiti SC" panose="02010600040101010101" pitchFamily="2" charset="-122"/>
              </a:rPr>
              <a:t>丰富</a:t>
            </a:r>
          </a:p>
        </p:txBody>
      </p:sp>
      <p:cxnSp>
        <p:nvCxnSpPr>
          <p:cNvPr id="9" name="直接连接符 8"/>
          <p:cNvCxnSpPr>
            <a:endCxn id="6" idx="1"/>
          </p:cNvCxnSpPr>
          <p:nvPr/>
        </p:nvCxnSpPr>
        <p:spPr>
          <a:xfrm flipV="1">
            <a:off x="4558601" y="2318931"/>
            <a:ext cx="2160240" cy="1967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558601" y="3422161"/>
            <a:ext cx="2160240" cy="9955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540259" y="2417468"/>
            <a:ext cx="2250590" cy="9773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66259" y="2255646"/>
            <a:ext cx="7632849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这节课，我们接着往下学，看看海底究竟有些什么呢？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081" y="729287"/>
            <a:ext cx="1629583" cy="50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1857190" y="714969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第二课时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3325024" y="1880846"/>
            <a:ext cx="6768752" cy="15327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朗读第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自然段：说说这一用了什么句式，有什么作用。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40" y="2773008"/>
            <a:ext cx="1104039" cy="2109555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2148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198" y="618915"/>
            <a:ext cx="366861" cy="6084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32764" y="1825417"/>
            <a:ext cx="6341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你可知道，大海深处是怎样的吗？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4079780" y="3429003"/>
            <a:ext cx="4191585" cy="1002261"/>
          </a:xfrm>
          <a:prstGeom prst="roundRect">
            <a:avLst/>
          </a:prstGeom>
          <a:solidFill>
            <a:srgbClr val="00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以提问的形式引出主题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683514" y="1329270"/>
            <a:ext cx="6825615" cy="45423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15" y="2098044"/>
            <a:ext cx="3007360" cy="266276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324604" y="2210648"/>
            <a:ext cx="25025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海参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一种生活在海底的动物，吃鱼、乌贼、贝类等。种类很多。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0831" y="589759"/>
            <a:ext cx="1629583" cy="50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文本框 15">
            <a:hlinkClick r:id="rId4" action="ppaction://hlinksldjump"/>
          </p:cNvPr>
          <p:cNvSpPr txBox="1"/>
          <p:nvPr/>
        </p:nvSpPr>
        <p:spPr>
          <a:xfrm>
            <a:off x="1660738" y="589756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第一课时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3469169" y="1807184"/>
            <a:ext cx="6768752" cy="1212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自由朗读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2-5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自然段：说说课文是从哪几个方面介绍海底世界景色奇异的。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552" y="2413504"/>
            <a:ext cx="1680716" cy="2936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C:\Users\Administrator\Desktop\01800201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044" y="4406903"/>
            <a:ext cx="2155825" cy="1639147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1703512" y="1196755"/>
            <a:ext cx="87484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海面上波涛澎湃的时候，海底依然很宁静。最大的风浪，也只能影响到海面以下几十米深。阳光很难射进深海，水越深光线越暗，五百米以下就全黑了。在这一片黑暗的深海里，却有许多光点像闪烁的星星，那是有发光器官的深水鱼在游动。</a:t>
            </a:r>
          </a:p>
        </p:txBody>
      </p:sp>
      <p:sp>
        <p:nvSpPr>
          <p:cNvPr id="5" name="右箭头 4"/>
          <p:cNvSpPr/>
          <p:nvPr/>
        </p:nvSpPr>
        <p:spPr>
          <a:xfrm>
            <a:off x="5645789" y="885616"/>
            <a:ext cx="648335" cy="287867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38040" y="722210"/>
            <a:ext cx="93599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环境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456045" y="722210"/>
            <a:ext cx="93599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宁静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7388656" y="3813043"/>
            <a:ext cx="2523768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775460" y="4292600"/>
            <a:ext cx="460883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9"/>
          <p:cNvSpPr/>
          <p:nvPr/>
        </p:nvSpPr>
        <p:spPr bwMode="gray">
          <a:xfrm rot="19329879">
            <a:off x="9143779" y="3743783"/>
            <a:ext cx="265016" cy="102917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792086" y="4406905"/>
            <a:ext cx="1347470" cy="1312333"/>
            <a:chOff x="8166786" y="2065862"/>
            <a:chExt cx="1043608" cy="549508"/>
          </a:xfrm>
        </p:grpSpPr>
        <p:sp>
          <p:nvSpPr>
            <p:cNvPr id="14" name="云形 13"/>
            <p:cNvSpPr/>
            <p:nvPr/>
          </p:nvSpPr>
          <p:spPr>
            <a:xfrm>
              <a:off x="8166786" y="2065862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221376" y="2160518"/>
              <a:ext cx="989018" cy="270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比喻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2138684" y="644317"/>
            <a:ext cx="1473835" cy="613833"/>
          </a:xfrm>
          <a:prstGeom prst="rect">
            <a:avLst/>
          </a:prstGeom>
          <a:solidFill>
            <a:srgbClr val="0000FF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景色奇异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7244715" y="2007450"/>
            <a:ext cx="1405890" cy="455507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19609" y="463977"/>
            <a:ext cx="1473835" cy="613833"/>
          </a:xfrm>
          <a:prstGeom prst="rect">
            <a:avLst/>
          </a:prstGeom>
          <a:solidFill>
            <a:srgbClr val="0000FF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景色奇异</a:t>
            </a:r>
          </a:p>
        </p:txBody>
      </p:sp>
      <p:sp>
        <p:nvSpPr>
          <p:cNvPr id="5" name="右箭头 4"/>
          <p:cNvSpPr/>
          <p:nvPr/>
        </p:nvSpPr>
        <p:spPr>
          <a:xfrm>
            <a:off x="5614039" y="626536"/>
            <a:ext cx="648335" cy="287867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606290" y="463130"/>
            <a:ext cx="93599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声音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6424299" y="463130"/>
            <a:ext cx="1604645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各种各样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016888" y="3532297"/>
            <a:ext cx="1797685" cy="2119207"/>
            <a:chOff x="3091" y="4057"/>
            <a:chExt cx="2831" cy="250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091" y="4057"/>
              <a:ext cx="2503" cy="2503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739" y="4960"/>
              <a:ext cx="2183" cy="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拟人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86253" y="3201673"/>
            <a:ext cx="3124835" cy="2775373"/>
            <a:chOff x="-1877" y="3562"/>
            <a:chExt cx="4921" cy="3278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877" y="3562"/>
              <a:ext cx="4921" cy="3278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655" y="4718"/>
              <a:ext cx="1336" cy="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生动形象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3173878" y="1484784"/>
            <a:ext cx="575246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不是的。海底的动物常常在</a:t>
            </a:r>
            <a:r>
              <a:rPr lang="zh-CN" altLang="zh-CN" sz="2800" dirty="0"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窃窃私语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。你用水中听音器一听，就能听见各种声音。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58260" y="1335193"/>
            <a:ext cx="467307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海底是否没有一点儿声音呢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</a:t>
            </a:r>
            <a:endParaRPr lang="zh-CN" altLang="en-US"/>
          </a:p>
        </p:txBody>
      </p:sp>
      <p:sp>
        <p:nvSpPr>
          <p:cNvPr id="10" name="流程图: 可选过程 9"/>
          <p:cNvSpPr/>
          <p:nvPr/>
        </p:nvSpPr>
        <p:spPr>
          <a:xfrm>
            <a:off x="8854207" y="1335071"/>
            <a:ext cx="1656184" cy="672075"/>
          </a:xfrm>
          <a:prstGeom prst="flowChartAlternateProcess">
            <a:avLst/>
          </a:prstGeom>
          <a:solidFill>
            <a:srgbClr val="00B050">
              <a:alpha val="58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292 0.027284 L 0.463819 0.027284 " pathEditMode="relative" ptsTypes="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5" grpId="0" animBg="1"/>
      <p:bldP spid="7" grpId="0" animBg="1"/>
      <p:bldP spid="11" grpId="0" animBg="1"/>
      <p:bldP spid="4" grpId="0"/>
      <p:bldP spid="2" grpId="0"/>
      <p:bldP spid="2" grpId="1"/>
      <p:bldP spid="10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999909" y="1335055"/>
            <a:ext cx="6984776" cy="31683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有的像</a:t>
            </a:r>
            <a:r>
              <a:rPr lang="zh-CN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蜜蜂一样嗡嗡，</a:t>
            </a:r>
            <a:r>
              <a:rPr lang="zh-CN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有的像</a:t>
            </a:r>
            <a:r>
              <a:rPr lang="zh-CN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小鸟一样啾啾，</a:t>
            </a:r>
            <a:r>
              <a:rPr lang="zh-CN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有的像</a:t>
            </a:r>
            <a:r>
              <a:rPr lang="zh-CN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小狗一样汪汪，</a:t>
            </a:r>
            <a:r>
              <a:rPr lang="zh-CN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有的还好像</a:t>
            </a:r>
            <a:r>
              <a:rPr lang="zh-CN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在打鼾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994" y="508003"/>
            <a:ext cx="2693035" cy="723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9"/>
          <p:cNvSpPr txBox="1"/>
          <p:nvPr/>
        </p:nvSpPr>
        <p:spPr>
          <a:xfrm>
            <a:off x="2421255" y="729827"/>
            <a:ext cx="354711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排比和比喻同时使用</a:t>
            </a:r>
          </a:p>
        </p:txBody>
      </p:sp>
      <p:sp>
        <p:nvSpPr>
          <p:cNvPr id="6" name="横卷形 5"/>
          <p:cNvSpPr/>
          <p:nvPr/>
        </p:nvSpPr>
        <p:spPr>
          <a:xfrm>
            <a:off x="2999656" y="5061181"/>
            <a:ext cx="6984776" cy="864096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200" dirty="0">
                <a:solidFill>
                  <a:srgbClr val="FF0000"/>
                </a:solidFill>
                <a:ea typeface="黑体" panose="02010609060101010101" pitchFamily="49" charset="-122"/>
              </a:rPr>
              <a:t>各种各样的声音，反映出海底的奇异。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Freeform 24"/>
          <p:cNvSpPr/>
          <p:nvPr/>
        </p:nvSpPr>
        <p:spPr bwMode="gray">
          <a:xfrm rot="11495698">
            <a:off x="5416815" y="4276123"/>
            <a:ext cx="647608" cy="75873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22604" y="762004"/>
            <a:ext cx="6416675" cy="954107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仿照这种写法，以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天上的云彩千变万化，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为开头，写一段话。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29026" name="Picture 2" descr="http://image.tupian114.com/20140923/17020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1534" y="2854116"/>
            <a:ext cx="2701925" cy="3020907"/>
          </a:xfrm>
          <a:prstGeom prst="ellipse">
            <a:avLst/>
          </a:prstGeom>
          <a:noFill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1069" y="3242737"/>
            <a:ext cx="2757805" cy="3003127"/>
          </a:xfrm>
          <a:prstGeom prst="ellipse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6994" y="2366436"/>
            <a:ext cx="1937385" cy="2904067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67309" y="1192110"/>
            <a:ext cx="6823075" cy="259672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天上的云彩千变万化，有的像骏马在奔驰，有的像狗在摆头摇尾，有的像鸡在找食，有的又像大象在喝水。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999656" y="4101075"/>
            <a:ext cx="3024336" cy="864096"/>
          </a:xfrm>
          <a:prstGeom prst="round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6699" y="4101257"/>
            <a:ext cx="1983105" cy="1761913"/>
          </a:xfrm>
          <a:prstGeom prst="snip2Diag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696" y="1508787"/>
            <a:ext cx="5368428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文本框 6"/>
          <p:cNvSpPr txBox="1"/>
          <p:nvPr/>
        </p:nvSpPr>
        <p:spPr>
          <a:xfrm>
            <a:off x="3791744" y="1796819"/>
            <a:ext cx="6696744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嗡嗡  啾啾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汪汪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哗哗  咚咚  砰砰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1"/>
          <p:cNvSpPr txBox="1"/>
          <p:nvPr/>
        </p:nvSpPr>
        <p:spPr>
          <a:xfrm>
            <a:off x="2806711" y="651546"/>
            <a:ext cx="4266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词语积累（</a:t>
            </a:r>
            <a:r>
              <a:rPr lang="zh-CN" altLang="en-US" sz="26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表示声音的词语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202" y="620237"/>
            <a:ext cx="447979" cy="71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1"/>
          <p:cNvSpPr>
            <a:spLocks noChangeArrowheads="1"/>
          </p:cNvSpPr>
          <p:nvPr/>
        </p:nvSpPr>
        <p:spPr bwMode="auto">
          <a:xfrm>
            <a:off x="2567489" y="1766085"/>
            <a:ext cx="7056784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海参</a:t>
            </a:r>
            <a:r>
              <a:rPr lang="zh-CN" altLang="en-US" sz="2400" b="1" dirty="0"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靠肌肉伸缩爬行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，每小时只能前进四米。有一种鱼身体像梭子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,</a:t>
            </a:r>
            <a:r>
              <a:rPr lang="zh-CN" altLang="en-US" sz="2400" b="1" dirty="0"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每小时能游几十千米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，攻击其他动物的时候，比普通的火车还快。乌贼和章鱼</a:t>
            </a:r>
            <a:r>
              <a:rPr lang="zh-CN" altLang="en-US" sz="2400" b="1" dirty="0"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能突然向前方喷水，利用水的反推力迅速后退。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还有些贝类自己不动，但能</a:t>
            </a:r>
            <a:r>
              <a:rPr lang="zh-CN" altLang="en-US" sz="2400" b="1" dirty="0"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巴在轮船底下做免费的长途旅行。</a:t>
            </a:r>
            <a:endParaRPr lang="zh-CN" altLang="en-US" sz="2400" dirty="0">
              <a:uFill>
                <a:solidFill>
                  <a:srgbClr val="FF0000"/>
                </a:solidFill>
              </a:u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/>
        </p:nvSpPr>
        <p:spPr>
          <a:xfrm>
            <a:off x="2807737" y="4793704"/>
            <a:ext cx="1656184" cy="672075"/>
          </a:xfrm>
          <a:prstGeom prst="flowChartAlternateProcess">
            <a:avLst/>
          </a:prstGeom>
          <a:solidFill>
            <a:srgbClr val="00B050">
              <a:alpha val="58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</a:p>
        </p:txBody>
      </p:sp>
      <p:sp>
        <p:nvSpPr>
          <p:cNvPr id="6" name="矩形 5"/>
          <p:cNvSpPr/>
          <p:nvPr/>
        </p:nvSpPr>
        <p:spPr>
          <a:xfrm>
            <a:off x="2017399" y="625690"/>
            <a:ext cx="1473835" cy="613833"/>
          </a:xfrm>
          <a:prstGeom prst="rect">
            <a:avLst/>
          </a:prstGeom>
          <a:solidFill>
            <a:srgbClr val="0000FF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景色奇异</a:t>
            </a:r>
          </a:p>
        </p:txBody>
      </p:sp>
      <p:sp>
        <p:nvSpPr>
          <p:cNvPr id="2" name="右箭头 1"/>
          <p:cNvSpPr/>
          <p:nvPr/>
        </p:nvSpPr>
        <p:spPr>
          <a:xfrm>
            <a:off x="4892044" y="789096"/>
            <a:ext cx="648335" cy="287867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84295" y="625690"/>
            <a:ext cx="93599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动物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5702304" y="625690"/>
            <a:ext cx="3005455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各种各样的活动方法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04640" y="1382611"/>
            <a:ext cx="4671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海里的动物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各有各的活动方法。</a:t>
            </a:r>
            <a:endParaRPr lang="zh-CN" altLang="en-US" sz="2400" b="1" dirty="0">
              <a:uFill>
                <a:solidFill>
                  <a:srgbClr val="FF0000"/>
                </a:solidFill>
              </a:u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5850259" y="4247730"/>
            <a:ext cx="3321685" cy="2076027"/>
          </a:xfrm>
          <a:prstGeom prst="cloud">
            <a:avLst/>
          </a:prstGeom>
          <a:solidFill>
            <a:srgbClr val="00B0F0"/>
          </a:solidFill>
          <a:ln>
            <a:solidFill>
              <a:srgbClr val="FEFCDE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方正舒体" panose="02010601030101010101" charset="-122"/>
                <a:ea typeface="方正舒体" panose="02010601030101010101" charset="-122"/>
              </a:rPr>
              <a:t>说一说：这些动物各用什么方法</a:t>
            </a:r>
            <a:r>
              <a:rPr lang="zh-CN" altLang="en-US" sz="2400">
                <a:latin typeface="方正舒体" panose="02010601030101010101" charset="-122"/>
                <a:ea typeface="方正舒体" panose="02010601030101010101" charset="-122"/>
                <a:sym typeface="+mn-ea"/>
              </a:rPr>
              <a:t>活动</a:t>
            </a:r>
            <a:r>
              <a:rPr lang="zh-CN" altLang="en-US" sz="2400">
                <a:latin typeface="方正舒体" panose="02010601030101010101" charset="-122"/>
                <a:ea typeface="方正舒体" panose="02010601030101010101" charset="-122"/>
              </a:rPr>
              <a:t>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animBg="1"/>
      <p:bldP spid="7" grpId="0" animBg="1"/>
      <p:bldP spid="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010535" y="5447454"/>
            <a:ext cx="64643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海参靠肌肉伸缩爬行，每小时只能前进四米。</a:t>
            </a:r>
          </a:p>
        </p:txBody>
      </p:sp>
      <p:sp>
        <p:nvSpPr>
          <p:cNvPr id="5" name="Freeform 9"/>
          <p:cNvSpPr/>
          <p:nvPr/>
        </p:nvSpPr>
        <p:spPr bwMode="gray">
          <a:xfrm rot="19329879">
            <a:off x="9143779" y="3743783"/>
            <a:ext cx="265016" cy="102917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976318" y="4581128"/>
            <a:ext cx="1348124" cy="1152128"/>
            <a:chOff x="8100392" y="1962696"/>
            <a:chExt cx="1043608" cy="549508"/>
          </a:xfrm>
        </p:grpSpPr>
        <p:sp>
          <p:nvSpPr>
            <p:cNvPr id="7" name="云形 6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21480" y="1995686"/>
              <a:ext cx="861443" cy="220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列数字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1225123df7ce5bb4623e8e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147"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2675259" y="679030"/>
            <a:ext cx="75469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有一种鱼身体像梭子</a:t>
            </a:r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每小时能游几十千米，攻击其他动物的时候，比普通的火车还快。</a:t>
            </a:r>
          </a:p>
        </p:txBody>
      </p:sp>
      <p:sp>
        <p:nvSpPr>
          <p:cNvPr id="5" name="Freeform 9"/>
          <p:cNvSpPr/>
          <p:nvPr/>
        </p:nvSpPr>
        <p:spPr bwMode="gray">
          <a:xfrm rot="19329879">
            <a:off x="9329212" y="1220950"/>
            <a:ext cx="265016" cy="102917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608173" y="2180861"/>
            <a:ext cx="2795037" cy="1152128"/>
            <a:chOff x="8100392" y="1962696"/>
            <a:chExt cx="1043608" cy="549508"/>
          </a:xfrm>
        </p:grpSpPr>
        <p:sp>
          <p:nvSpPr>
            <p:cNvPr id="7" name="云形 6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72400" y="2054281"/>
              <a:ext cx="877561" cy="220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作比较、列数字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1703516" y="1892829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</a:p>
        </p:txBody>
      </p:sp>
      <p:sp>
        <p:nvSpPr>
          <p:cNvPr id="6" name="矩形 5"/>
          <p:cNvSpPr/>
          <p:nvPr/>
        </p:nvSpPr>
        <p:spPr>
          <a:xfrm>
            <a:off x="2999660" y="2180862"/>
            <a:ext cx="6326379" cy="230832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>
            <a:spAutoFit/>
          </a:bodyPr>
          <a:lstStyle/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窃窃私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语</a:t>
            </a:r>
            <a:r>
              <a:rPr lang="zh-CN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警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报</a:t>
            </a:r>
            <a:r>
              <a:rPr lang="zh-CN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肌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肉</a:t>
            </a:r>
            <a:r>
              <a:rPr lang="zh-CN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章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鱼</a:t>
            </a:r>
            <a:r>
              <a:rPr lang="zh-CN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lang="en-US" altLang="zh-CN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细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胞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海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藻 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长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达 储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量 金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属</a:t>
            </a:r>
          </a:p>
        </p:txBody>
      </p:sp>
      <p:sp>
        <p:nvSpPr>
          <p:cNvPr id="7" name="矩形 6"/>
          <p:cNvSpPr/>
          <p:nvPr/>
        </p:nvSpPr>
        <p:spPr>
          <a:xfrm>
            <a:off x="4778266" y="2300069"/>
            <a:ext cx="43204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51984" y="2276875"/>
            <a:ext cx="432048" cy="672075"/>
          </a:xfrm>
          <a:prstGeom prst="rect">
            <a:avLst/>
          </a:prstGeom>
          <a:grp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46904" y="2276363"/>
            <a:ext cx="43204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20136" y="2243343"/>
            <a:ext cx="43204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72264" y="2372883"/>
            <a:ext cx="504056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72264" y="2324623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359696" y="4581128"/>
            <a:ext cx="504056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38800" y="2819400"/>
            <a:ext cx="914400" cy="1219200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3359696" y="4484611"/>
            <a:ext cx="482352" cy="701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83832" y="4485121"/>
            <a:ext cx="432048" cy="768085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83832" y="4532868"/>
            <a:ext cx="43204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64205" y="4484608"/>
            <a:ext cx="43204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320136" y="4485120"/>
            <a:ext cx="504056" cy="672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968208" y="4485121"/>
            <a:ext cx="504056" cy="7680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59129" y="1604433"/>
            <a:ext cx="198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qiè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qiè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sī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47928" y="1604797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jǐn</a:t>
            </a:r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ɡ</a:t>
            </a:r>
            <a:endParaRPr lang="en-US" altLang="zh-CN" sz="2800" b="1" dirty="0" err="1"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16080" y="170080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jī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968208" y="170080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zhān</a:t>
            </a:r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ɡ</a:t>
            </a:r>
            <a:endParaRPr lang="en-US" altLang="zh-CN" sz="2800" b="1" dirty="0" err="1"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99798" y="3429000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bāo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78137" y="3909391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zǎo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96000" y="40050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dá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16080" y="390905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chǔ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400256" y="400506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shǔ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4" grpId="0" bldLvl="0" animBg="1"/>
      <p:bldP spid="15" grpId="0" bldLvl="0" animBg="1"/>
      <p:bldP spid="17" grpId="0" bldLvl="0" animBg="1"/>
      <p:bldP spid="20" grpId="0" bldLvl="0" animBg="1"/>
      <p:bldP spid="22" grpId="0" bldLvl="0" animBg="1"/>
      <p:bldP spid="23" grpId="0" bldLvl="0" animBg="1"/>
      <p:bldP spid="24" grpId="0" animBg="1"/>
      <p:bldP spid="25" grpId="0" animBg="1"/>
      <p:bldP spid="26" grpId="0"/>
      <p:bldP spid="26" grpId="1"/>
      <p:bldP spid="27" grpId="0"/>
      <p:bldP spid="27" grpId="1"/>
      <p:bldP spid="28" grpId="2"/>
      <p:bldP spid="28" grpId="3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0"/>
            <a:ext cx="12192000" cy="687493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22860"/>
            <a:ext cx="12192000" cy="68749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63925" y="5416126"/>
            <a:ext cx="5616575" cy="1076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乌贼和章鱼能突然向前方喷水，利用水的反推力迅速后退。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http://04.imgmini.eastday.com/mobile/20171201/20171201101845_2d7541c87d0915bf86efd0f9e37c2718_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639616" y="824227"/>
            <a:ext cx="6696744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还有些贝类自己不动，但能巴在轮船底下做免费的长途旅行。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>
            <a:spLocks noChangeArrowheads="1"/>
          </p:cNvSpPr>
          <p:nvPr/>
        </p:nvSpPr>
        <p:spPr bwMode="auto">
          <a:xfrm>
            <a:off x="2567355" y="2170509"/>
            <a:ext cx="5544616" cy="22467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它们的</a:t>
            </a:r>
            <a:r>
              <a:rPr lang="zh-CN" altLang="en-US" sz="2800" b="1" dirty="0"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色彩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多种多样，有</a:t>
            </a:r>
            <a:r>
              <a:rPr lang="zh-CN" altLang="en-US" sz="2800" b="1" dirty="0"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褐色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的，有</a:t>
            </a:r>
            <a:r>
              <a:rPr lang="zh-CN" altLang="en-US" sz="2800" b="1" dirty="0"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紫色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的，还有</a:t>
            </a:r>
            <a:r>
              <a:rPr lang="zh-CN" altLang="en-US" sz="2800" b="1" dirty="0"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红色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的。</a:t>
            </a:r>
            <a:r>
              <a:rPr lang="zh-CN" altLang="en-US" sz="2800" b="1" dirty="0"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最小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的单细胞海藻，要用显微镜才能看清楚。</a:t>
            </a:r>
            <a:r>
              <a:rPr lang="zh-CN" altLang="en-US" sz="2800" b="1" dirty="0"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最大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的海藻长达二三百米，是地球上最长的生物。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39904" y="548644"/>
            <a:ext cx="1473835" cy="613833"/>
          </a:xfrm>
          <a:prstGeom prst="rect">
            <a:avLst/>
          </a:prstGeom>
          <a:solidFill>
            <a:srgbClr val="0000FF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景色奇异</a:t>
            </a:r>
          </a:p>
        </p:txBody>
      </p:sp>
      <p:sp>
        <p:nvSpPr>
          <p:cNvPr id="2" name="右箭头 1"/>
          <p:cNvSpPr/>
          <p:nvPr/>
        </p:nvSpPr>
        <p:spPr>
          <a:xfrm>
            <a:off x="4892044" y="789096"/>
            <a:ext cx="648335" cy="287867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84295" y="625690"/>
            <a:ext cx="93599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植物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702300" y="625690"/>
            <a:ext cx="192786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差异很大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58494" y="1509607"/>
            <a:ext cx="4152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海底的植物差异也很大。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3052212" y="5311864"/>
            <a:ext cx="1656184" cy="672075"/>
          </a:xfrm>
          <a:prstGeom prst="flowChartAlternateProcess">
            <a:avLst/>
          </a:prstGeom>
          <a:solidFill>
            <a:srgbClr val="00B050">
              <a:alpha val="58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</a:p>
        </p:txBody>
      </p:sp>
      <p:sp>
        <p:nvSpPr>
          <p:cNvPr id="14" name="云形 13"/>
          <p:cNvSpPr/>
          <p:nvPr/>
        </p:nvSpPr>
        <p:spPr>
          <a:xfrm>
            <a:off x="7033899" y="3420536"/>
            <a:ext cx="3321685" cy="2076027"/>
          </a:xfrm>
          <a:prstGeom prst="cloud">
            <a:avLst/>
          </a:prstGeom>
          <a:solidFill>
            <a:srgbClr val="00B0F0"/>
          </a:solidFill>
          <a:ln>
            <a:solidFill>
              <a:srgbClr val="FEFCDE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方正舒体" panose="02010601030101010101" charset="-122"/>
                <a:ea typeface="方正舒体" panose="02010601030101010101" charset="-122"/>
              </a:rPr>
              <a:t>说一说：这些</a:t>
            </a:r>
            <a:r>
              <a:rPr lang="en-US" altLang="zh-CN" sz="2400">
                <a:latin typeface="方正舒体" panose="02010601030101010101" charset="-122"/>
                <a:ea typeface="方正舒体" panose="02010601030101010101" charset="-122"/>
              </a:rPr>
              <a:t>z</a:t>
            </a:r>
            <a:r>
              <a:rPr lang="zh-CN" altLang="en-US" sz="2400">
                <a:latin typeface="方正舒体" panose="02010601030101010101" charset="-122"/>
                <a:ea typeface="方正舒体" panose="02010601030101010101" charset="-122"/>
              </a:rPr>
              <a:t>植物的差异体现在哪里？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3" grpId="0" animBg="1"/>
      <p:bldP spid="2" grpId="0" animBg="1"/>
      <p:bldP spid="7" grpId="0" animBg="1"/>
      <p:bldP spid="8" grpId="0" animBg="1"/>
      <p:bldP spid="9" grpId="0"/>
      <p:bldP spid="9" grpId="1"/>
      <p:bldP spid="10" grpId="0" bldLvl="0" animBg="1"/>
      <p:bldP spid="14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5.hexunimg.cn/2012-08-12/1446535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7608171" y="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色彩多样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58pic.ooopic.com/58pic/19/10/60/56790753162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7464155" y="260651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形态各异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9536" y="404667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植物色彩多种多样，有（       ），有（       ），还有（      ），它们的形态各不相同，小的要借助 （                    ），大的有几百米。</a:t>
            </a:r>
          </a:p>
        </p:txBody>
      </p:sp>
      <p:pic>
        <p:nvPicPr>
          <p:cNvPr id="3" name="Picture 3" descr="18162_1277523411SO2v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5" y="4677139"/>
            <a:ext cx="2483767" cy="181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7E915C2FECC333031039F86073A8DB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720" y="2468897"/>
            <a:ext cx="2483768" cy="211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4" name="Picture 6" descr="http://img3.3lian.com/2013/c2/54/d/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944" y="4773152"/>
            <a:ext cx="2867472" cy="2084851"/>
          </a:xfrm>
          <a:prstGeom prst="rect">
            <a:avLst/>
          </a:prstGeom>
          <a:noFill/>
        </p:spPr>
      </p:pic>
      <p:pic>
        <p:nvPicPr>
          <p:cNvPr id="140296" name="Picture 8" descr="http://p4.so.qhmsg.com/t01b4e8f2a7cd140bb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558" y="2564907"/>
            <a:ext cx="2894906" cy="220824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95600" y="170080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显微镜才能看清楚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99656" y="112474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红色的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16280" y="54868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紫色的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51984" y="644691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褐色的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757" y="4206240"/>
            <a:ext cx="3366247" cy="2651760"/>
          </a:xfrm>
          <a:prstGeom prst="rect">
            <a:avLst/>
          </a:prstGeom>
        </p:spPr>
      </p:pic>
      <p:pic>
        <p:nvPicPr>
          <p:cNvPr id="65539" name="Picture 3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"/>
            <a:ext cx="4114800" cy="3052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Picture 4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609600"/>
            <a:ext cx="2819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5" descr="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114800"/>
            <a:ext cx="3048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6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2514603"/>
            <a:ext cx="2971800" cy="222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7" descr="NOKOGIR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269879"/>
            <a:ext cx="25908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8" descr="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4876800"/>
            <a:ext cx="26670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2193930" y="3297243"/>
            <a:ext cx="2454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40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1524000" y="3200401"/>
            <a:ext cx="373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五 </a:t>
            </a:r>
            <a:r>
              <a:rPr lang="zh-CN" altLang="en-US" sz="40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颜</a:t>
            </a:r>
            <a:r>
              <a:rPr lang="zh-CN" altLang="en-US" sz="4000" b="1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 六 </a:t>
            </a:r>
            <a:r>
              <a:rPr lang="zh-CN" altLang="en-US" sz="4000" b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色</a:t>
            </a:r>
            <a:r>
              <a:rPr lang="zh-CN" altLang="en-US" sz="40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华文新魏" panose="02010800040101010101" pitchFamily="2" charset="-122"/>
              </a:rPr>
              <a:t>的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7772400" y="3200401"/>
            <a:ext cx="2895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 海 底 植 物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2594614" y="1028701"/>
            <a:ext cx="6567805" cy="1424940"/>
          </a:xfrm>
          <a:prstGeom prst="round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想一想：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课文第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3-5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自然段，在结构上有什么特点？</a:t>
            </a:r>
          </a:p>
        </p:txBody>
      </p:sp>
      <p:sp>
        <p:nvSpPr>
          <p:cNvPr id="3" name="Freeform 9"/>
          <p:cNvSpPr/>
          <p:nvPr/>
        </p:nvSpPr>
        <p:spPr bwMode="gray">
          <a:xfrm rot="19329879">
            <a:off x="6403220" y="2497175"/>
            <a:ext cx="479228" cy="144880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548860" y="3344807"/>
            <a:ext cx="1887155" cy="1621892"/>
            <a:chOff x="8100392" y="1962696"/>
            <a:chExt cx="1043608" cy="549508"/>
          </a:xfrm>
        </p:grpSpPr>
        <p:sp>
          <p:nvSpPr>
            <p:cNvPr id="5" name="云形 4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19855" y="2089326"/>
              <a:ext cx="672122" cy="198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总</a:t>
              </a:r>
              <a:r>
                <a:rPr lang="en-US" altLang="zh-CN" sz="32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42299" y="566288"/>
            <a:ext cx="2099196" cy="727280"/>
            <a:chOff x="755576" y="411510"/>
            <a:chExt cx="2099196" cy="545460"/>
          </a:xfrm>
        </p:grpSpPr>
        <p:sp>
          <p:nvSpPr>
            <p:cNvPr id="3" name="文本框 9"/>
            <p:cNvSpPr txBox="1"/>
            <p:nvPr/>
          </p:nvSpPr>
          <p:spPr>
            <a:xfrm>
              <a:off x="1331640" y="411510"/>
              <a:ext cx="1523132" cy="42126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2711039" y="2239133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请你介绍一种事物，用上总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分的结构。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42299" y="566288"/>
            <a:ext cx="2099196" cy="727280"/>
            <a:chOff x="755576" y="411510"/>
            <a:chExt cx="2099196" cy="545460"/>
          </a:xfrm>
        </p:grpSpPr>
        <p:sp>
          <p:nvSpPr>
            <p:cNvPr id="3" name="文本框 9"/>
            <p:cNvSpPr txBox="1"/>
            <p:nvPr/>
          </p:nvSpPr>
          <p:spPr>
            <a:xfrm>
              <a:off x="1331640" y="411510"/>
              <a:ext cx="1523132" cy="42126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2545383" y="1684552"/>
            <a:ext cx="74888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大自然的景色不胜美丽。春天，万物复苏，迎春花向我们吹响春天的号角，带给我们希望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夏天，百花齐放，垂柳向我们展示百媚千娇的柔情，带给我们心醉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秋天，天高云淡，大雁向我们传递无言的信念，带给我们力量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冬天，银装素裹，松柏向我们宣告百折不挠的精神，带给我们坚强。</a:t>
            </a:r>
          </a:p>
        </p:txBody>
      </p:sp>
      <p:sp>
        <p:nvSpPr>
          <p:cNvPr id="7" name="云形 6"/>
          <p:cNvSpPr/>
          <p:nvPr/>
        </p:nvSpPr>
        <p:spPr>
          <a:xfrm>
            <a:off x="5532755" y="701890"/>
            <a:ext cx="1480820" cy="809413"/>
          </a:xfrm>
          <a:prstGeom prst="cloud">
            <a:avLst/>
          </a:prstGeom>
          <a:solidFill>
            <a:srgbClr val="00B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063552" y="2276875"/>
            <a:ext cx="973272" cy="1662163"/>
            <a:chOff x="933096" y="1201103"/>
            <a:chExt cx="605263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1002504" y="1309302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参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6816084" y="3621021"/>
            <a:ext cx="959237" cy="5616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参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加</a:t>
            </a:r>
          </a:p>
        </p:txBody>
      </p:sp>
      <p:sp>
        <p:nvSpPr>
          <p:cNvPr id="6" name="矩形 5"/>
          <p:cNvSpPr/>
          <p:nvPr/>
        </p:nvSpPr>
        <p:spPr>
          <a:xfrm>
            <a:off x="6816204" y="2954031"/>
            <a:ext cx="681918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cān</a:t>
            </a:r>
          </a:p>
        </p:txBody>
      </p:sp>
      <p:sp>
        <p:nvSpPr>
          <p:cNvPr id="9" name="矩形 8"/>
          <p:cNvSpPr/>
          <p:nvPr/>
        </p:nvSpPr>
        <p:spPr>
          <a:xfrm>
            <a:off x="3336333" y="2063595"/>
            <a:ext cx="3846246" cy="5616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海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靠肌肉伸缩爬行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76866" y="701679"/>
            <a:ext cx="410581" cy="503555"/>
            <a:chOff x="631825" y="5181600"/>
            <a:chExt cx="1554163" cy="15525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686971" y="575945"/>
            <a:ext cx="1564685" cy="55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19740" y="1412779"/>
            <a:ext cx="936103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shēn</a:t>
            </a:r>
          </a:p>
        </p:txBody>
      </p:sp>
      <p:sp>
        <p:nvSpPr>
          <p:cNvPr id="23" name="矩形 22"/>
          <p:cNvSpPr/>
          <p:nvPr/>
        </p:nvSpPr>
        <p:spPr>
          <a:xfrm>
            <a:off x="3371802" y="3595277"/>
            <a:ext cx="1932110" cy="5616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参差不齐</a:t>
            </a:r>
          </a:p>
        </p:txBody>
      </p:sp>
      <p:sp>
        <p:nvSpPr>
          <p:cNvPr id="32" name="矩形 31"/>
          <p:cNvSpPr/>
          <p:nvPr/>
        </p:nvSpPr>
        <p:spPr>
          <a:xfrm>
            <a:off x="3359697" y="2948947"/>
            <a:ext cx="720080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7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cēn</a:t>
            </a:r>
            <a:endParaRPr lang="en-US" altLang="en-US" sz="2700" b="1" dirty="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3432" y="404664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BEAD8"/>
                </a:solidFill>
              </a:rPr>
              <a:t>https://www.ypppt.com/</a:t>
            </a:r>
            <a:endParaRPr lang="zh-CN" altLang="en-US" dirty="0">
              <a:solidFill>
                <a:srgbClr val="FBEAD8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9" grpId="0" bldLvl="0" animBg="1"/>
      <p:bldP spid="8" grpId="0"/>
      <p:bldP spid="23" grpId="0" bldLvl="0" animBg="1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92674" y="1401766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刚才我们一起领略了海底世界的奇异。海底世界还是一个资源丰富的地方，有哪些资源呢？听老师来读一下第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自然段，请同学们把海底世界的资源用笔画下来。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555" y="2309707"/>
            <a:ext cx="1917700" cy="3665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1"/>
          <p:cNvSpPr>
            <a:spLocks noChangeArrowheads="1"/>
          </p:cNvSpPr>
          <p:nvPr/>
        </p:nvSpPr>
        <p:spPr bwMode="auto">
          <a:xfrm>
            <a:off x="3206754" y="1992236"/>
            <a:ext cx="5777865" cy="1569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海底蕴藏着丰富的煤、铁、石油和天然气，还有陆地上储量很少的稀有金属。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95504" y="505461"/>
            <a:ext cx="1473835" cy="500380"/>
          </a:xfrm>
          <a:prstGeom prst="rect">
            <a:avLst/>
          </a:prstGeom>
          <a:solidFill>
            <a:srgbClr val="0000FF">
              <a:alpha val="22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物产丰富</a:t>
            </a:r>
          </a:p>
        </p:txBody>
      </p:sp>
      <p:sp>
        <p:nvSpPr>
          <p:cNvPr id="3" name="右箭头 2"/>
          <p:cNvSpPr/>
          <p:nvPr/>
        </p:nvSpPr>
        <p:spPr>
          <a:xfrm>
            <a:off x="5229863" y="524936"/>
            <a:ext cx="648335" cy="287867"/>
          </a:xfrm>
          <a:prstGeom prst="rightArrow">
            <a:avLst/>
          </a:prstGeom>
          <a:grpFill/>
          <a:ln>
            <a:gradFill>
              <a:gsLst>
                <a:gs pos="34000">
                  <a:srgbClr val="0000FF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22115" y="361530"/>
            <a:ext cx="93599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矿物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040120" y="361530"/>
            <a:ext cx="1927860" cy="5757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丰富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7387590" y="2443480"/>
            <a:ext cx="431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204835" y="2443480"/>
            <a:ext cx="431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359785" y="3044613"/>
            <a:ext cx="6477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571365" y="3044613"/>
            <a:ext cx="1092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943475" y="3716867"/>
            <a:ext cx="15125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hlb102_01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61490" y="1519783"/>
            <a:ext cx="5868144" cy="438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9870" y="762850"/>
            <a:ext cx="6181090" cy="46346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46765" y="1264613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除此之外，你还知道海底有哪些资源吗？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6433" name="Rectangle 1"/>
          <p:cNvSpPr>
            <a:spLocks noChangeArrowheads="1"/>
          </p:cNvSpPr>
          <p:nvPr/>
        </p:nvSpPr>
        <p:spPr bwMode="auto">
          <a:xfrm>
            <a:off x="3287688" y="2694017"/>
            <a:ext cx="2880320" cy="313932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大海深处有深海锰结核，可以成为铜、镍、钴等金属的新来源。</a:t>
            </a:r>
          </a:p>
          <a:p>
            <a:pPr indent="3048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/>
            </a:r>
            <a:b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</a:b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3314" name="Picture 2" descr="http://a1.att.hudong.com/72/10/01300542039848144774108287710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6040" y="2468897"/>
            <a:ext cx="3744416" cy="336037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643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1624" y="740702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自由读文章结尾，想一想：文章结尾与开头有什么关系？这样写有什么好处？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940" y="1413087"/>
            <a:ext cx="1567180" cy="2994660"/>
          </a:xfrm>
          <a:prstGeom prst="rect">
            <a:avLst/>
          </a:prstGeom>
        </p:spPr>
      </p:pic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3083352" y="2994554"/>
            <a:ext cx="745232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海底真是个</a:t>
            </a:r>
            <a:r>
              <a:rPr lang="zh-CN" altLang="en-US" sz="3200" b="1" u="heavy" dirty="0">
                <a:uFill>
                  <a:solidFill>
                    <a:srgbClr val="0000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景色奇异、物产丰富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的世界。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横卷形 7"/>
          <p:cNvSpPr/>
          <p:nvPr/>
        </p:nvSpPr>
        <p:spPr>
          <a:xfrm rot="10800000" flipV="1">
            <a:off x="4721989" y="4407407"/>
            <a:ext cx="4176464" cy="768085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和课文开头前后照应。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7" grpId="0" bldLvl="0" animBg="1"/>
      <p:bldP spid="8" grpId="0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744" y="1534673"/>
            <a:ext cx="778033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961" y="577755"/>
            <a:ext cx="850943" cy="9294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27648" y="2187827"/>
            <a:ext cx="6048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在朗读问句的时候，要注意读出疑问语气，有停顿，给读者思考的时间。朗读使用了举例子，列数字等说明方法的句子时，要注意重读。读最后一自然段要读出感叹句的语气来，还要读出喜悦、赞美的语气。</a:t>
            </a:r>
            <a:endParaRPr lang="zh-CN" altLang="en-US" sz="2400" dirty="0">
              <a:ea typeface="黑体" panose="02010609060101010101" pitchFamily="49" charset="-122"/>
            </a:endParaRPr>
          </a:p>
        </p:txBody>
      </p:sp>
      <p:sp>
        <p:nvSpPr>
          <p:cNvPr id="5" name="文本框 10"/>
          <p:cNvSpPr txBox="1"/>
          <p:nvPr/>
        </p:nvSpPr>
        <p:spPr>
          <a:xfrm>
            <a:off x="2923878" y="819577"/>
            <a:ext cx="35788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朗读指导（</a:t>
            </a:r>
            <a:r>
              <a:rPr lang="zh-CN" altLang="en-US" sz="26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课后第一题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1524000" y="810158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2148428" y="54868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083" y="638774"/>
            <a:ext cx="366860" cy="608451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2497896" y="1440545"/>
            <a:ext cx="7073283" cy="3978236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99656" y="2372883"/>
            <a:ext cx="553998" cy="1454244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海底世界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79776" y="1796819"/>
            <a:ext cx="2562240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声音：各种各样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79776" y="2564904"/>
            <a:ext cx="3947234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动物：各有各的活动方法</a:t>
            </a:r>
          </a:p>
        </p:txBody>
      </p:sp>
      <p:sp>
        <p:nvSpPr>
          <p:cNvPr id="14" name="左大括号 13"/>
          <p:cNvSpPr/>
          <p:nvPr/>
        </p:nvSpPr>
        <p:spPr>
          <a:xfrm>
            <a:off x="3575720" y="2276872"/>
            <a:ext cx="504056" cy="2304256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9780" y="3332989"/>
            <a:ext cx="4293483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植物：颜色不同、形态各异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51788" y="4005064"/>
            <a:ext cx="1869743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矿物：丰富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14" grpId="0" animBg="1"/>
      <p:bldP spid="13" grpId="0"/>
      <p:bldP spid="1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05773" y="2014350"/>
            <a:ext cx="6614564" cy="19389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这篇课文写出了海底（         ）和（       ）特点，表达了作者对大自然的（        ）。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783632" y="2660915"/>
            <a:ext cx="1584176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物产丰富</a:t>
            </a:r>
          </a:p>
        </p:txBody>
      </p:sp>
      <p:sp>
        <p:nvSpPr>
          <p:cNvPr id="13" name="矩形 12"/>
          <p:cNvSpPr/>
          <p:nvPr/>
        </p:nvSpPr>
        <p:spPr>
          <a:xfrm>
            <a:off x="6744072" y="2084851"/>
            <a:ext cx="165618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景色奇异</a:t>
            </a:r>
          </a:p>
        </p:txBody>
      </p:sp>
      <p:sp>
        <p:nvSpPr>
          <p:cNvPr id="15" name="矩形 14"/>
          <p:cNvSpPr/>
          <p:nvPr/>
        </p:nvSpPr>
        <p:spPr>
          <a:xfrm>
            <a:off x="3143672" y="3429000"/>
            <a:ext cx="93610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热爱</a:t>
            </a:r>
          </a:p>
        </p:txBody>
      </p:sp>
      <p:sp>
        <p:nvSpPr>
          <p:cNvPr id="16" name="文本框 14"/>
          <p:cNvSpPr txBox="1"/>
          <p:nvPr/>
        </p:nvSpPr>
        <p:spPr>
          <a:xfrm>
            <a:off x="2148431" y="54868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618919"/>
            <a:ext cx="366860" cy="6084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3" y="941388"/>
            <a:ext cx="3603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>
                <a:ea typeface="华康海报体W12(P)" pitchFamily="82" charset="-122"/>
              </a:rPr>
              <a:t>海洋仿生学</a:t>
            </a:r>
          </a:p>
        </p:txBody>
      </p:sp>
      <p:pic>
        <p:nvPicPr>
          <p:cNvPr id="51203" name="Picture 3" descr="海豚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0" y="1852617"/>
            <a:ext cx="39243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潜艇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46563" y="1630790"/>
            <a:ext cx="3887787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5608003" y="3080813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2148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618919"/>
            <a:ext cx="366860" cy="60845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47950" y="5052061"/>
            <a:ext cx="737997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模仿海豚的体形、皮肤结构等特点，设计的鱼雷、潜艇和船只的水下部分，减少阻力能够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达到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20—50％。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bldLvl="0" animBg="1"/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鲨鱼皮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96200" y="1412779"/>
            <a:ext cx="25273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2" name="Picture 4" descr="鲨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1413087"/>
            <a:ext cx="4284662" cy="321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6268777" y="2142067"/>
            <a:ext cx="1339395" cy="834668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18690" y="4832777"/>
            <a:ext cx="767842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生物学家发现，鲨鱼皮肤表面粗糙的V形皱褶可以大大减少水流的摩擦力，使身体周围的水流更高效地流过，鲨鱼得以快速游动。仿照鲨鱼皮设计的泳衣，可以提升游泳的速度。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5264657" y="439872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2292" name="文本框 64"/>
          <p:cNvSpPr txBox="1"/>
          <p:nvPr/>
        </p:nvSpPr>
        <p:spPr>
          <a:xfrm>
            <a:off x="2567612" y="1819375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宁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3863756" y="1819375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</a:p>
        </p:txBody>
      </p:sp>
      <p:sp>
        <p:nvSpPr>
          <p:cNvPr id="12296" name="文本框 64"/>
          <p:cNvSpPr txBox="1"/>
          <p:nvPr/>
        </p:nvSpPr>
        <p:spPr>
          <a:xfrm>
            <a:off x="5159900" y="1819375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汪</a:t>
            </a:r>
          </a:p>
        </p:txBody>
      </p:sp>
      <p:sp>
        <p:nvSpPr>
          <p:cNvPr id="12298" name="文本框 64"/>
          <p:cNvSpPr txBox="1"/>
          <p:nvPr/>
        </p:nvSpPr>
        <p:spPr>
          <a:xfrm>
            <a:off x="6384036" y="1819375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险</a:t>
            </a:r>
          </a:p>
        </p:txBody>
      </p:sp>
      <p:sp>
        <p:nvSpPr>
          <p:cNvPr id="12300" name="文本框 64"/>
          <p:cNvSpPr txBox="1"/>
          <p:nvPr/>
        </p:nvSpPr>
        <p:spPr>
          <a:xfrm>
            <a:off x="7608172" y="1819375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</a:p>
        </p:txBody>
      </p:sp>
      <p:sp>
        <p:nvSpPr>
          <p:cNvPr id="12302" name="文本框 64"/>
          <p:cNvSpPr txBox="1"/>
          <p:nvPr/>
        </p:nvSpPr>
        <p:spPr>
          <a:xfrm>
            <a:off x="8832304" y="1819375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攻</a:t>
            </a:r>
          </a:p>
        </p:txBody>
      </p:sp>
      <p:sp>
        <p:nvSpPr>
          <p:cNvPr id="12304" name="文本框 64"/>
          <p:cNvSpPr txBox="1"/>
          <p:nvPr/>
        </p:nvSpPr>
        <p:spPr>
          <a:xfrm>
            <a:off x="3940510" y="3938991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</a:t>
            </a:r>
          </a:p>
        </p:txBody>
      </p:sp>
      <p:sp>
        <p:nvSpPr>
          <p:cNvPr id="12306" name="文本框 64"/>
          <p:cNvSpPr txBox="1"/>
          <p:nvPr/>
        </p:nvSpPr>
        <p:spPr>
          <a:xfrm>
            <a:off x="5164646" y="3938991"/>
            <a:ext cx="56681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迅</a:t>
            </a:r>
          </a:p>
        </p:txBody>
      </p:sp>
      <p:sp>
        <p:nvSpPr>
          <p:cNvPr id="12308" name="文本框 64"/>
          <p:cNvSpPr txBox="1"/>
          <p:nvPr/>
        </p:nvSpPr>
        <p:spPr>
          <a:xfrm>
            <a:off x="6500370" y="3938991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</a:t>
            </a:r>
          </a:p>
        </p:txBody>
      </p:sp>
      <p:sp>
        <p:nvSpPr>
          <p:cNvPr id="12310" name="文本框 64"/>
          <p:cNvSpPr txBox="1"/>
          <p:nvPr/>
        </p:nvSpPr>
        <p:spPr>
          <a:xfrm>
            <a:off x="7612917" y="3938991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退</a:t>
            </a:r>
          </a:p>
        </p:txBody>
      </p:sp>
      <p:sp>
        <p:nvSpPr>
          <p:cNvPr id="12312" name="文本框 64"/>
          <p:cNvSpPr txBox="1"/>
          <p:nvPr/>
        </p:nvSpPr>
        <p:spPr>
          <a:xfrm>
            <a:off x="8909062" y="3938991"/>
            <a:ext cx="85429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</a:t>
            </a:r>
          </a:p>
        </p:txBody>
      </p:sp>
      <p:grpSp>
        <p:nvGrpSpPr>
          <p:cNvPr id="19" name="组合 7"/>
          <p:cNvGrpSpPr/>
          <p:nvPr/>
        </p:nvGrpSpPr>
        <p:grpSpPr>
          <a:xfrm>
            <a:off x="8832308" y="1819378"/>
            <a:ext cx="1029163" cy="1447541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1" name="组合 7"/>
          <p:cNvGrpSpPr/>
          <p:nvPr/>
        </p:nvGrpSpPr>
        <p:grpSpPr>
          <a:xfrm>
            <a:off x="3868502" y="3938002"/>
            <a:ext cx="1029163" cy="1447541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5" name="组合 7"/>
          <p:cNvGrpSpPr/>
          <p:nvPr/>
        </p:nvGrpSpPr>
        <p:grpSpPr>
          <a:xfrm>
            <a:off x="5092638" y="3938002"/>
            <a:ext cx="1029163" cy="1447541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9" name="组合 7"/>
          <p:cNvGrpSpPr/>
          <p:nvPr/>
        </p:nvGrpSpPr>
        <p:grpSpPr>
          <a:xfrm>
            <a:off x="6388782" y="3938002"/>
            <a:ext cx="1029163" cy="1447541"/>
            <a:chOff x="2437" y="2032"/>
            <a:chExt cx="1244" cy="1264"/>
          </a:xfrm>
        </p:grpSpPr>
        <p:sp>
          <p:nvSpPr>
            <p:cNvPr id="8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3" name="组合 7"/>
          <p:cNvGrpSpPr/>
          <p:nvPr/>
        </p:nvGrpSpPr>
        <p:grpSpPr>
          <a:xfrm>
            <a:off x="7612918" y="3938002"/>
            <a:ext cx="1029163" cy="1447541"/>
            <a:chOff x="2437" y="2032"/>
            <a:chExt cx="1244" cy="1264"/>
          </a:xfrm>
        </p:grpSpPr>
        <p:sp>
          <p:nvSpPr>
            <p:cNvPr id="8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7" name="组合 7"/>
          <p:cNvGrpSpPr/>
          <p:nvPr/>
        </p:nvGrpSpPr>
        <p:grpSpPr>
          <a:xfrm>
            <a:off x="8837054" y="3938002"/>
            <a:ext cx="1029163" cy="1447541"/>
            <a:chOff x="2437" y="2032"/>
            <a:chExt cx="1244" cy="1264"/>
          </a:xfrm>
        </p:grpSpPr>
        <p:sp>
          <p:nvSpPr>
            <p:cNvPr id="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7608172" y="1796822"/>
            <a:ext cx="1029163" cy="1447541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6384036" y="1796822"/>
            <a:ext cx="1029163" cy="1447541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5087892" y="1811997"/>
            <a:ext cx="1029163" cy="1447541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3863756" y="1811997"/>
            <a:ext cx="1029163" cy="1447541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2567612" y="1818386"/>
            <a:ext cx="1029163" cy="1447541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/>
          <p:cNvSpPr txBox="1">
            <a:spLocks noChangeArrowheads="1"/>
          </p:cNvSpPr>
          <p:nvPr/>
        </p:nvSpPr>
        <p:spPr bwMode="auto">
          <a:xfrm>
            <a:off x="1991548" y="698068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</a:p>
        </p:txBody>
      </p:sp>
      <p:sp>
        <p:nvSpPr>
          <p:cNvPr id="69" name="矩形 68"/>
          <p:cNvSpPr/>
          <p:nvPr/>
        </p:nvSpPr>
        <p:spPr>
          <a:xfrm>
            <a:off x="3028535" y="788755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011913" y="822667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  <p:bldP spid="12296" grpId="0"/>
      <p:bldP spid="12298" grpId="0"/>
      <p:bldP spid="12300" grpId="0"/>
      <p:bldP spid="12302" grpId="0"/>
      <p:bldP spid="12304" grpId="0"/>
      <p:bldP spid="12306" grpId="0"/>
      <p:bldP spid="12308" grpId="0"/>
      <p:bldP spid="12310" grpId="0"/>
      <p:bldP spid="123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2683435" y="3538820"/>
            <a:ext cx="7019697" cy="715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　　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67407" y="3429538"/>
            <a:ext cx="1368152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偷窃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39415" y="4096388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窍门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012023" y="4096388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拥抱</a:t>
            </a:r>
          </a:p>
        </p:txBody>
      </p:sp>
      <p:sp>
        <p:nvSpPr>
          <p:cNvPr id="10" name="文本框 14"/>
          <p:cNvSpPr txBox="1"/>
          <p:nvPr/>
        </p:nvSpPr>
        <p:spPr>
          <a:xfrm>
            <a:off x="2148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618915"/>
            <a:ext cx="366860" cy="608452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03512" y="1546241"/>
            <a:ext cx="7920880" cy="3416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一、比一比，组成词语。</a:t>
            </a:r>
          </a:p>
          <a:p>
            <a:pPr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3048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窃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私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肌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胞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</a:t>
            </a:r>
          </a:p>
          <a:p>
            <a:pPr indent="3048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窍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饥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抱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) 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8012023" y="3424313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细胞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211823" y="4096388"/>
            <a:ext cx="1152128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饥饿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6211823" y="3424313"/>
            <a:ext cx="1080120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肌肉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411623" y="4096388"/>
            <a:ext cx="1152128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和气</a:t>
            </a: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4339615" y="3424313"/>
            <a:ext cx="1152128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72619" y="711915"/>
            <a:ext cx="13875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读读下面的句子，用加点词语造句。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12645" y="1837664"/>
            <a:ext cx="7884368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它们的色彩多种多样，有褐色的，有紫色的，还有红色的。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02369" y="3452538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天空中的烟花越来越多，形态各异。有像撑开的伞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，有像含苞欲放的花朵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，还有像银蛇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，扭动着升上天空。</a:t>
            </a:r>
          </a:p>
        </p:txBody>
      </p:sp>
      <p:sp>
        <p:nvSpPr>
          <p:cNvPr id="3" name="椭圆 2"/>
          <p:cNvSpPr/>
          <p:nvPr/>
        </p:nvSpPr>
        <p:spPr>
          <a:xfrm>
            <a:off x="6623054" y="2175937"/>
            <a:ext cx="75565" cy="100753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423914" y="2175937"/>
            <a:ext cx="75565" cy="100753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352044" y="2808397"/>
            <a:ext cx="75565" cy="100753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769239" y="2808397"/>
            <a:ext cx="75565" cy="100753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97" grpId="0" bldLvl="0" animBg="1"/>
      <p:bldP spid="6" grpId="0"/>
      <p:bldP spid="3" grpId="0" animBg="1"/>
      <p:bldP spid="4" grpId="0" animBg="1"/>
      <p:bldP spid="5" grpId="0" animBg="1"/>
      <p:bldP spid="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83637" y="1552817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三、从书籍、电影、电视、光碟、网络中搜寻关于海洋的知识，做一张手抄报。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74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746" y="1812288"/>
            <a:ext cx="2996726" cy="3340289"/>
          </a:xfrm>
          <a:prstGeom prst="rect">
            <a:avLst/>
          </a:prstGeom>
        </p:spPr>
      </p:pic>
      <p:cxnSp>
        <p:nvCxnSpPr>
          <p:cNvPr id="84" name="直线连接符 75"/>
          <p:cNvCxnSpPr/>
          <p:nvPr/>
        </p:nvCxnSpPr>
        <p:spPr>
          <a:xfrm>
            <a:off x="7727725" y="3049312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图片 8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690" y="1892832"/>
            <a:ext cx="2206044" cy="2365243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1812288"/>
            <a:ext cx="3115462" cy="3340289"/>
          </a:xfrm>
          <a:prstGeom prst="rect">
            <a:avLst/>
          </a:prstGeom>
        </p:spPr>
      </p:pic>
      <p:sp>
        <p:nvSpPr>
          <p:cNvPr id="87" name="文本框 64"/>
          <p:cNvSpPr txBox="1"/>
          <p:nvPr/>
        </p:nvSpPr>
        <p:spPr>
          <a:xfrm>
            <a:off x="2441923" y="2468894"/>
            <a:ext cx="180020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</a:p>
        </p:txBody>
      </p:sp>
      <p:sp>
        <p:nvSpPr>
          <p:cNvPr id="88" name="文本框 64"/>
          <p:cNvSpPr txBox="1"/>
          <p:nvPr/>
        </p:nvSpPr>
        <p:spPr>
          <a:xfrm>
            <a:off x="3759323" y="323709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攻</a:t>
            </a:r>
          </a:p>
        </p:txBody>
      </p:sp>
      <p:sp>
        <p:nvSpPr>
          <p:cNvPr id="89" name="文本框 64"/>
          <p:cNvSpPr txBox="1"/>
          <p:nvPr/>
        </p:nvSpPr>
        <p:spPr>
          <a:xfrm>
            <a:off x="2207568" y="3236980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汪</a:t>
            </a:r>
          </a:p>
        </p:txBody>
      </p:sp>
      <p:sp>
        <p:nvSpPr>
          <p:cNvPr id="90" name="文本框 64"/>
          <p:cNvSpPr txBox="1"/>
          <p:nvPr/>
        </p:nvSpPr>
        <p:spPr>
          <a:xfrm>
            <a:off x="2207572" y="4101076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推</a:t>
            </a:r>
          </a:p>
        </p:txBody>
      </p:sp>
      <p:sp>
        <p:nvSpPr>
          <p:cNvPr id="91" name="文本框 64"/>
          <p:cNvSpPr txBox="1"/>
          <p:nvPr/>
        </p:nvSpPr>
        <p:spPr>
          <a:xfrm>
            <a:off x="3015454" y="323716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险</a:t>
            </a:r>
          </a:p>
        </p:txBody>
      </p:sp>
      <p:sp>
        <p:nvSpPr>
          <p:cNvPr id="93" name="文本框 64"/>
          <p:cNvSpPr txBox="1"/>
          <p:nvPr/>
        </p:nvSpPr>
        <p:spPr>
          <a:xfrm>
            <a:off x="3015458" y="4101076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铁</a:t>
            </a:r>
          </a:p>
        </p:txBody>
      </p:sp>
      <p:sp>
        <p:nvSpPr>
          <p:cNvPr id="94" name="文本框 64"/>
          <p:cNvSpPr txBox="1"/>
          <p:nvPr/>
        </p:nvSpPr>
        <p:spPr>
          <a:xfrm>
            <a:off x="5227633" y="2468893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</a:t>
            </a:r>
          </a:p>
        </p:txBody>
      </p:sp>
      <p:sp>
        <p:nvSpPr>
          <p:cNvPr id="95" name="文本框 64"/>
          <p:cNvSpPr txBox="1"/>
          <p:nvPr/>
        </p:nvSpPr>
        <p:spPr>
          <a:xfrm>
            <a:off x="5303912" y="3140968"/>
            <a:ext cx="576064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迅</a:t>
            </a:r>
          </a:p>
        </p:txBody>
      </p:sp>
      <p:sp>
        <p:nvSpPr>
          <p:cNvPr id="96" name="文本框 64"/>
          <p:cNvSpPr txBox="1"/>
          <p:nvPr/>
        </p:nvSpPr>
        <p:spPr>
          <a:xfrm>
            <a:off x="7968208" y="2468894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</a:p>
        </p:txBody>
      </p:sp>
      <p:sp>
        <p:nvSpPr>
          <p:cNvPr id="97" name="文本框 64"/>
          <p:cNvSpPr txBox="1"/>
          <p:nvPr/>
        </p:nvSpPr>
        <p:spPr>
          <a:xfrm>
            <a:off x="9087915" y="323709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  <a:endParaRPr lang="en-US" altLang="zh-CN" sz="36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文本框 64"/>
          <p:cNvSpPr txBox="1"/>
          <p:nvPr/>
        </p:nvSpPr>
        <p:spPr>
          <a:xfrm>
            <a:off x="7885509" y="4101076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</a:p>
        </p:txBody>
      </p:sp>
      <p:sp>
        <p:nvSpPr>
          <p:cNvPr id="99" name="文本框 64"/>
          <p:cNvSpPr txBox="1"/>
          <p:nvPr/>
        </p:nvSpPr>
        <p:spPr>
          <a:xfrm>
            <a:off x="7885513" y="323709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宁</a:t>
            </a: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5433321" y="740864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4943876" y="836712"/>
            <a:ext cx="456833" cy="608488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  <p:cxnSp>
        <p:nvCxnSpPr>
          <p:cNvPr id="135" name="直线连接符 5"/>
          <p:cNvCxnSpPr/>
          <p:nvPr/>
        </p:nvCxnSpPr>
        <p:spPr>
          <a:xfrm>
            <a:off x="2193478" y="3049312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73"/>
          <p:cNvCxnSpPr/>
          <p:nvPr/>
        </p:nvCxnSpPr>
        <p:spPr>
          <a:xfrm flipV="1">
            <a:off x="5149621" y="3044960"/>
            <a:ext cx="1806204" cy="435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879976" y="3143293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速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456040" y="314097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3" grpId="0"/>
      <p:bldP spid="95" grpId="0"/>
      <p:bldP spid="97" grpId="0"/>
      <p:bldP spid="98" grpId="0"/>
      <p:bldP spid="99" grpId="0"/>
      <p:bldP spid="57" grpId="1"/>
      <p:bldP spid="5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5433321" y="740864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4943876" y="836712"/>
            <a:ext cx="456833" cy="608488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991544" y="1700812"/>
            <a:ext cx="4104456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包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胞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几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肌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56689" y="3791848"/>
            <a:ext cx="176305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字理识字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5735960" y="2076043"/>
            <a:ext cx="403244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形近字比较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： 铁一秩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65575" y="3838790"/>
            <a:ext cx="90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9154" name="Picture 2" descr="http://www.vividict.com/UserFiles/Image/==CF--wuli==/--CF6--qi(zu)--new%20new/013guan/%5b1%5djia(1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3912" y="3813046"/>
            <a:ext cx="504056" cy="768085"/>
          </a:xfrm>
          <a:prstGeom prst="rect">
            <a:avLst/>
          </a:prstGeom>
          <a:noFill/>
        </p:spPr>
      </p:pic>
      <p:pic>
        <p:nvPicPr>
          <p:cNvPr id="49156" name="Picture 4" descr="http://www.vividict.com/UserFiles/Image/==CF--wuli==/--CF6--qi(zu)--new%20new/013guan/%5b2%5djin(1)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8048" y="3813046"/>
            <a:ext cx="432048" cy="700023"/>
          </a:xfrm>
          <a:prstGeom prst="rect">
            <a:avLst/>
          </a:prstGeom>
          <a:noFill/>
        </p:spPr>
      </p:pic>
      <p:pic>
        <p:nvPicPr>
          <p:cNvPr id="49158" name="Picture 6" descr="http://www.vividict.com/UserFiles/Image/==CF--wuli==/--CF6--qi(zu)--new%20new/013guan/%5b4%5dzhuan(1)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8168" y="3813046"/>
            <a:ext cx="504056" cy="768085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4871864" y="477314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甲骨文  金文   小篆</a:t>
            </a:r>
          </a:p>
        </p:txBody>
      </p:sp>
      <p:sp>
        <p:nvSpPr>
          <p:cNvPr id="53" name="矩形 52"/>
          <p:cNvSpPr/>
          <p:nvPr/>
        </p:nvSpPr>
        <p:spPr>
          <a:xfrm>
            <a:off x="2217604" y="5376472"/>
            <a:ext cx="7007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会意字。表示生物体上有特定机能的部分。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69633" grpId="0" bldLvl="0" animBg="1"/>
      <p:bldP spid="54" grpId="0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3611400" y="2947718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3649239" y="2816102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攻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3521848" y="1638420"/>
            <a:ext cx="1638048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ɡ</a:t>
            </a:r>
            <a:r>
              <a:rPr lang="en-US" sz="5000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ōn</a:t>
            </a:r>
            <a:r>
              <a:rPr lang="en-US" altLang="zh-CN" sz="50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ɡ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07968" y="3040893"/>
            <a:ext cx="4104456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sz="2800" dirty="0"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攻字写法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：横、竖、提、撇、横、撇、捺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91747" y="3621022"/>
            <a:ext cx="432049" cy="1056116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6191889" y="1744134"/>
            <a:ext cx="3099435" cy="129794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0926"/>
              <a:gd name="adj6" fmla="val -62261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的最后一笔是“㇀”</a:t>
            </a: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5649345" y="739349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159900" y="836712"/>
            <a:ext cx="456833" cy="608488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" grpId="0" animBg="1"/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http://www.pconline.com.cn/pcedu/photo/10306/pic/0625haidi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3" name="组合 2"/>
          <p:cNvGrpSpPr/>
          <p:nvPr/>
        </p:nvGrpSpPr>
        <p:grpSpPr>
          <a:xfrm>
            <a:off x="4857984" y="764685"/>
            <a:ext cx="456833" cy="608488"/>
            <a:chOff x="631825" y="5181600"/>
            <a:chExt cx="1554163" cy="1552575"/>
          </a:xfrm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36" name="TextBox 11"/>
          <p:cNvSpPr txBox="1">
            <a:spLocks noChangeArrowheads="1"/>
          </p:cNvSpPr>
          <p:nvPr/>
        </p:nvSpPr>
        <p:spPr bwMode="auto">
          <a:xfrm>
            <a:off x="5347429" y="668837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</a:p>
        </p:txBody>
      </p: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1775523" y="1268030"/>
            <a:ext cx="2244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小鱼游啊游</a:t>
            </a:r>
          </a:p>
        </p:txBody>
      </p:sp>
      <p:pic>
        <p:nvPicPr>
          <p:cNvPr id="142340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412776"/>
            <a:ext cx="3563888" cy="3251200"/>
          </a:xfrm>
          <a:prstGeom prst="rect">
            <a:avLst/>
          </a:prstGeom>
          <a:noFill/>
        </p:spPr>
      </p:pic>
      <p:pic>
        <p:nvPicPr>
          <p:cNvPr id="39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7888" y="3606800"/>
            <a:ext cx="3563888" cy="3251200"/>
          </a:xfrm>
          <a:prstGeom prst="rect">
            <a:avLst/>
          </a:prstGeom>
          <a:noFill/>
        </p:spPr>
      </p:pic>
      <p:pic>
        <p:nvPicPr>
          <p:cNvPr id="40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5680" y="3606800"/>
            <a:ext cx="3563888" cy="3251200"/>
          </a:xfrm>
          <a:prstGeom prst="rect">
            <a:avLst/>
          </a:prstGeom>
          <a:noFill/>
        </p:spPr>
      </p:pic>
      <p:pic>
        <p:nvPicPr>
          <p:cNvPr id="41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416" y="4485117"/>
            <a:ext cx="3563888" cy="3251200"/>
          </a:xfrm>
          <a:prstGeom prst="rect">
            <a:avLst/>
          </a:prstGeom>
          <a:noFill/>
        </p:spPr>
      </p:pic>
      <p:pic>
        <p:nvPicPr>
          <p:cNvPr id="42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1944" y="1220755"/>
            <a:ext cx="3563888" cy="3251200"/>
          </a:xfrm>
          <a:prstGeom prst="rect">
            <a:avLst/>
          </a:prstGeom>
          <a:noFill/>
        </p:spPr>
      </p:pic>
      <p:pic>
        <p:nvPicPr>
          <p:cNvPr id="43" name="Picture 4" descr="http://p1.so.qhmsg.com/t012c052701fe3ce2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7728" y="740701"/>
            <a:ext cx="3563888" cy="3251200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3071664" y="2660915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迅速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31904" y="198884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海藻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351584" y="573325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储量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99856" y="486916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金属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816080" y="486916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肌肉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176120" y="246889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细胞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-0.01296 L 0.27379 0.0012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23457E-6 L 0.37014 -0.1401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7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284E-6 L 0.40365 -0.13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46914E-6 L 0.24028 0.005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45679E-6 L 0.2619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46914E-6 L 0.2717 -0.1626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-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31701 -0.1509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46914E-6 L 0.35833 -0.0089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0.38785 -0.0111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-0.00864 L 0.23819 -0.008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17284E-7 L 0.26979 -0.0129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000120150601A13PWBG 1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869D59"/>
      </a:accent1>
      <a:accent2>
        <a:srgbClr val="B4B75C"/>
      </a:accent2>
      <a:accent3>
        <a:srgbClr val="FFFFFF"/>
      </a:accent3>
      <a:accent4>
        <a:srgbClr val="404040"/>
      </a:accent4>
      <a:accent5>
        <a:srgbClr val="C3CCB5"/>
      </a:accent5>
      <a:accent6>
        <a:srgbClr val="A3A653"/>
      </a:accent6>
      <a:hlink>
        <a:srgbClr val="0070C0"/>
      </a:hlink>
      <a:folHlink>
        <a:srgbClr val="7F7F7F"/>
      </a:folHlink>
    </a:clrScheme>
    <a:fontScheme name="A000120150601A13PWBG">
      <a:majorFont>
        <a:latin typeface="幼圆"/>
        <a:ea typeface="幼圆"/>
        <a:cs typeface=""/>
      </a:majorFont>
      <a:minorFont>
        <a:latin typeface="幼圆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50601A13PWBG 1">
        <a:dk1>
          <a:srgbClr val="4D4D4D"/>
        </a:dk1>
        <a:lt1>
          <a:srgbClr val="FFFFFF"/>
        </a:lt1>
        <a:dk2>
          <a:srgbClr val="4D4D4D"/>
        </a:dk2>
        <a:lt2>
          <a:srgbClr val="FFFFFF"/>
        </a:lt2>
        <a:accent1>
          <a:srgbClr val="869D59"/>
        </a:accent1>
        <a:accent2>
          <a:srgbClr val="B4B75C"/>
        </a:accent2>
        <a:accent3>
          <a:srgbClr val="FFFFFF"/>
        </a:accent3>
        <a:accent4>
          <a:srgbClr val="404040"/>
        </a:accent4>
        <a:accent5>
          <a:srgbClr val="C3CCB5"/>
        </a:accent5>
        <a:accent6>
          <a:srgbClr val="A3A653"/>
        </a:accent6>
        <a:hlink>
          <a:srgbClr val="0070C0"/>
        </a:hlink>
        <a:folHlink>
          <a:srgbClr val="7F7F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主题40</Template>
  <TotalTime>0</TotalTime>
  <Words>1778</Words>
  <Application>Microsoft Office PowerPoint</Application>
  <PresentationFormat>宽屏</PresentationFormat>
  <Paragraphs>245</Paragraphs>
  <Slides>53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53</vt:i4>
      </vt:variant>
    </vt:vector>
  </HeadingPairs>
  <TitlesOfParts>
    <vt:vector size="73" baseType="lpstr">
      <vt:lpstr>Kaiti SC</vt:lpstr>
      <vt:lpstr>Meiryo</vt:lpstr>
      <vt:lpstr>Songti SC</vt:lpstr>
      <vt:lpstr>方正舒体</vt:lpstr>
      <vt:lpstr>汉语拼音</vt:lpstr>
      <vt:lpstr>黑体</vt:lpstr>
      <vt:lpstr>华康海报体W12(P)</vt:lpstr>
      <vt:lpstr>华文楷体</vt:lpstr>
      <vt:lpstr>华文新魏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 2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海洋仿生学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cp:lastModifiedBy/>
  <cp:revision>120</cp:revision>
  <dcterms:created xsi:type="dcterms:W3CDTF">2017-03-17T02:28:00Z</dcterms:created>
  <dcterms:modified xsi:type="dcterms:W3CDTF">2021-08-24T05:12:25Z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2052-10.1.0.7616</vt:lpwstr>
  </property>
</Properties>
</file>