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  <Override PartName="/docProps/custom.xml" ContentType="application/vnd.openxmlformats-officedocument.custom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5" Type="http://schemas.openxmlformats.org/officeDocument/2006/relationships/custom-properties" Target="docProps/custom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>
  <p:sldMasterIdLst>
    <p:sldMasterId id="2147483648" r:id="rId1"/>
    <p:sldMasterId id="2147483659" r:id="rId2"/>
  </p:sldMasterIdLst>
  <p:notesMasterIdLst>
    <p:notesMasterId r:id="rId26"/>
  </p:notesMasterIdLst>
  <p:sldIdLst>
    <p:sldId id="259" r:id="rId3"/>
    <p:sldId id="258" r:id="rId4"/>
    <p:sldId id="260" r:id="rId5"/>
    <p:sldId id="261" r:id="rId6"/>
    <p:sldId id="262" r:id="rId7"/>
    <p:sldId id="272" r:id="rId8"/>
    <p:sldId id="274" r:id="rId9"/>
    <p:sldId id="273" r:id="rId10"/>
    <p:sldId id="263" r:id="rId11"/>
    <p:sldId id="264" r:id="rId12"/>
    <p:sldId id="265" r:id="rId13"/>
    <p:sldId id="266" r:id="rId14"/>
    <p:sldId id="275" r:id="rId15"/>
    <p:sldId id="276" r:id="rId16"/>
    <p:sldId id="267" r:id="rId17"/>
    <p:sldId id="277" r:id="rId18"/>
    <p:sldId id="278" r:id="rId19"/>
    <p:sldId id="279" r:id="rId20"/>
    <p:sldId id="280" r:id="rId21"/>
    <p:sldId id="268" r:id="rId22"/>
    <p:sldId id="269" r:id="rId23"/>
    <p:sldId id="271" r:id="rId24"/>
    <p:sldId id="281" r:id="rId25"/>
  </p:sldIdLst>
  <p:sldSz cx="9144000" cy="5143500" type="screen16x9"/>
  <p:notesSz cx="7104063" cy="10234613"/>
  <p:defaultTextStyle>
    <a:defPPr>
      <a:defRPr lang="zh-CN"/>
    </a:defPPr>
    <a:lvl1pPr marL="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1pPr>
    <a:lvl2pPr marL="3429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2pPr>
    <a:lvl3pPr marL="6858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3pPr>
    <a:lvl4pPr marL="10287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4pPr>
    <a:lvl5pPr marL="13716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5pPr>
    <a:lvl6pPr marL="17145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6pPr>
    <a:lvl7pPr marL="20574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7pPr>
    <a:lvl8pPr marL="24003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8pPr>
    <a:lvl9pPr marL="2743200" algn="l" defTabSz="685800" rtl="0" eaLnBrk="1" latinLnBrk="0" hangingPunct="1">
      <a:defRPr sz="14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162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FFFF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987" autoAdjust="0"/>
    <p:restoredTop sz="96314" autoAdjust="0"/>
  </p:normalViewPr>
  <p:slideViewPr>
    <p:cSldViewPr snapToGrid="0">
      <p:cViewPr varScale="1">
        <p:scale>
          <a:sx n="143" d="100"/>
          <a:sy n="143" d="100"/>
        </p:scale>
        <p:origin x="666" y="120"/>
      </p:cViewPr>
      <p:guideLst>
        <p:guide orient="horz" pos="162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sorterViewPr>
    <p:cViewPr>
      <p:scale>
        <a:sx n="168" d="100"/>
        <a:sy n="168" d="100"/>
      </p:scale>
      <p:origin x="0" y="0"/>
    </p:cViewPr>
  </p:sorter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6.xml"/><Relationship Id="rId13" Type="http://schemas.openxmlformats.org/officeDocument/2006/relationships/slide" Target="slides/slide11.xml"/><Relationship Id="rId18" Type="http://schemas.openxmlformats.org/officeDocument/2006/relationships/slide" Target="slides/slide16.xml"/><Relationship Id="rId26" Type="http://schemas.openxmlformats.org/officeDocument/2006/relationships/notesMaster" Target="notesMasters/notesMaster1.xml"/><Relationship Id="rId3" Type="http://schemas.openxmlformats.org/officeDocument/2006/relationships/slide" Target="slides/slide1.xml"/><Relationship Id="rId21" Type="http://schemas.openxmlformats.org/officeDocument/2006/relationships/slide" Target="slides/slide19.xml"/><Relationship Id="rId7" Type="http://schemas.openxmlformats.org/officeDocument/2006/relationships/slide" Target="slides/slide5.xml"/><Relationship Id="rId12" Type="http://schemas.openxmlformats.org/officeDocument/2006/relationships/slide" Target="slides/slide10.xml"/><Relationship Id="rId17" Type="http://schemas.openxmlformats.org/officeDocument/2006/relationships/slide" Target="slides/slide15.xml"/><Relationship Id="rId25" Type="http://schemas.openxmlformats.org/officeDocument/2006/relationships/slide" Target="slides/slide23.xml"/><Relationship Id="rId2" Type="http://schemas.openxmlformats.org/officeDocument/2006/relationships/slideMaster" Target="slideMasters/slideMaster2.xml"/><Relationship Id="rId16" Type="http://schemas.openxmlformats.org/officeDocument/2006/relationships/slide" Target="slides/slide14.xml"/><Relationship Id="rId20" Type="http://schemas.openxmlformats.org/officeDocument/2006/relationships/slide" Target="slides/slide18.xml"/><Relationship Id="rId29" Type="http://schemas.openxmlformats.org/officeDocument/2006/relationships/theme" Target="theme/theme1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slide" Target="slides/slide9.xml"/><Relationship Id="rId24" Type="http://schemas.openxmlformats.org/officeDocument/2006/relationships/slide" Target="slides/slide22.xml"/><Relationship Id="rId5" Type="http://schemas.openxmlformats.org/officeDocument/2006/relationships/slide" Target="slides/slide3.xml"/><Relationship Id="rId15" Type="http://schemas.openxmlformats.org/officeDocument/2006/relationships/slide" Target="slides/slide13.xml"/><Relationship Id="rId23" Type="http://schemas.openxmlformats.org/officeDocument/2006/relationships/slide" Target="slides/slide21.xml"/><Relationship Id="rId28" Type="http://schemas.openxmlformats.org/officeDocument/2006/relationships/viewProps" Target="viewProps.xml"/><Relationship Id="rId10" Type="http://schemas.openxmlformats.org/officeDocument/2006/relationships/slide" Target="slides/slide8.xml"/><Relationship Id="rId19" Type="http://schemas.openxmlformats.org/officeDocument/2006/relationships/slide" Target="slides/slide17.xml"/><Relationship Id="rId4" Type="http://schemas.openxmlformats.org/officeDocument/2006/relationships/slide" Target="slides/slide2.xml"/><Relationship Id="rId9" Type="http://schemas.openxmlformats.org/officeDocument/2006/relationships/slide" Target="slides/slide7.xml"/><Relationship Id="rId14" Type="http://schemas.openxmlformats.org/officeDocument/2006/relationships/slide" Target="slides/slide12.xml"/><Relationship Id="rId22" Type="http://schemas.openxmlformats.org/officeDocument/2006/relationships/slide" Target="slides/slide20.xml"/><Relationship Id="rId27" Type="http://schemas.openxmlformats.org/officeDocument/2006/relationships/presProps" Target="presProps.xml"/><Relationship Id="rId30" Type="http://schemas.openxmlformats.org/officeDocument/2006/relationships/tableStyles" Target="tableStyles.xml"/></Relationships>
</file>

<file path=ppt/media/image1.png>
</file>

<file path=ppt/media/image2.jpeg>
</file>

<file path=ppt/media/image3.jpeg>
</file>

<file path=ppt/media/image4.jpe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4024313" y="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C49D831-1167-406E-93A7-7D29D16E9D31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482600" y="1279525"/>
            <a:ext cx="6140450" cy="34544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711200" y="4926013"/>
            <a:ext cx="5683250" cy="4029075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9721850"/>
            <a:ext cx="3078163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4024313" y="9721850"/>
            <a:ext cx="3078162" cy="512763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F49359B3-0CAC-44A5-A24D-9B1E77C336CB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947267480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3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幻灯片图像占位符 1"/>
          <p:cNvSpPr>
            <a:spLocks noGrp="1" noRot="1" noChangeAspect="1"/>
          </p:cNvSpPr>
          <p:nvPr>
            <p:ph type="sldImg"/>
          </p:nvPr>
        </p:nvSpPr>
        <p:spPr/>
      </p:sp>
      <p:sp>
        <p:nvSpPr>
          <p:cNvPr id="3" name="备注占位符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altLang="zh-CN" dirty="0" smtClean="0"/>
              <a:t>https://www.ypppt.com/</a:t>
            </a:r>
            <a:endParaRPr lang="zh-CN" altLang="en-US" dirty="0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0"/>
          </p:nvPr>
        </p:nvSpPr>
        <p:spPr/>
        <p:txBody>
          <a:bodyPr/>
          <a:lstStyle/>
          <a:p>
            <a:fld id="{F49359B3-0CAC-44A5-A24D-9B1E77C336CB}" type="slidenum">
              <a:rPr lang="zh-CN" altLang="en-US" smtClean="0"/>
              <a:t>11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24906850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/>
          <p:cNvSpPr>
            <a:spLocks noGrp="1" noRot="1" noChangeAspect="1" noTextEdit="1"/>
          </p:cNvSpPr>
          <p:nvPr>
            <p:ph type="sldImg"/>
          </p:nvPr>
        </p:nvSpPr>
        <p:spPr bwMode="auto">
          <a:xfrm>
            <a:off x="685800" y="1143000"/>
            <a:ext cx="5486400" cy="3086100"/>
          </a:xfrm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/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r>
              <a:rPr lang="zh-CN" altLang="en-US" dirty="0" smtClean="0"/>
              <a:t>模板来自于 优品</a:t>
            </a:r>
            <a:r>
              <a:rPr lang="en-US" altLang="zh-CN" dirty="0" smtClean="0"/>
              <a:t>PPT</a:t>
            </a:r>
            <a:r>
              <a:rPr lang="zh-CN" altLang="en-US" dirty="0" smtClean="0"/>
              <a:t> </a:t>
            </a:r>
            <a:r>
              <a:rPr lang="en-US" altLang="zh-CN" smtClean="0"/>
              <a:t>https://www.ypppt.com/</a:t>
            </a:r>
            <a:endParaRPr lang="zh-CN" altLang="en-US" dirty="0" smtClean="0"/>
          </a:p>
        </p:txBody>
      </p:sp>
      <p:sp>
        <p:nvSpPr>
          <p:cNvPr id="6148" name="灯片编号占位符 3"/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E5ED1824-6DB2-4029-B0DF-1D3CDCF11CDA}" type="slidenum">
              <a:rPr lang="zh-CN" altLang="en-US" smtClean="0">
                <a:solidFill>
                  <a:prstClr val="black"/>
                </a:solidFill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23</a:t>
            </a:fld>
            <a:endParaRPr lang="zh-CN" altLang="en-US" smtClean="0">
              <a:solidFill>
                <a:prstClr val="black"/>
              </a:solidFill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1874358815"/>
      </p:ext>
    </p:extLst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40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objOnly" preserve="1">
  <p:cSld name="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内容占位符 1"/>
          <p:cNvSpPr>
            <a:spLocks noGrp="1"/>
          </p:cNvSpPr>
          <p:nvPr>
            <p:ph/>
          </p:nvPr>
        </p:nvSpPr>
        <p:spPr>
          <a:xfrm>
            <a:off x="628650" y="273845"/>
            <a:ext cx="7886700" cy="4358879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1143000" y="841772"/>
            <a:ext cx="6858000" cy="1790700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143000" y="2701528"/>
            <a:ext cx="6858000" cy="1241822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zh-CN" altLang="en-US" smtClean="0"/>
              <a:t>单击此处编辑母版副标题样式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352686741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913058107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3888" y="1282304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3888" y="3442098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497204451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56069273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9842" y="1260872"/>
            <a:ext cx="3868340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629842" y="1878806"/>
            <a:ext cx="3868340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29150" y="1260872"/>
            <a:ext cx="3887391" cy="617934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29150" y="1878806"/>
            <a:ext cx="3887391" cy="2763441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37173480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98626670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39589371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887391" y="740569"/>
            <a:ext cx="4629150" cy="3655219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86828054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2949178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3887391" y="740569"/>
            <a:ext cx="4629150" cy="3655219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zh-CN" altLang="en-US" smtClean="0"/>
              <a:t>单击图标添加图片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29841" y="1543050"/>
            <a:ext cx="2949178" cy="2858691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020573482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矩形 7"/>
          <p:cNvSpPr/>
          <p:nvPr userDrawn="1"/>
        </p:nvSpPr>
        <p:spPr>
          <a:xfrm>
            <a:off x="2178974" y="607984"/>
            <a:ext cx="735006" cy="241289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PPT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模板：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www.1ppt.com/moban/                  PPT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素材：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www.1ppt.com/sucai/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PPT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背景：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www.1ppt.com/beijing/                   PPT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图表：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www.1ppt.com/tubiao/     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PPT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下载：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www.1ppt.com/xiazai/                     PPT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教程： 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www.1ppt.com/powerpoint/     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资料下载：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www.1ppt.com/ziliao/                   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个人简历：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www.1ppt.com/jianli/            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试卷下载：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www.1ppt.com/shiti/                     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教案下载：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www.1ppt.com/jiaoan/              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手抄报：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www.1ppt.com/shouchaobao/          PPT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语文课件：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www.1ppt.com/kejian/yuwen/    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数学课件：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www.1ppt.com/kejian/shuxue/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英语课件：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www.1ppt.com/kejian/yingyu/    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美术课件：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www.1ppt.com/kejian/meishu/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科学课件：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www.1ppt.com/kejian/kexue/     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物理课件：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www.1ppt.com/kejian/wuli/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化学课件：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www.1ppt.com/kejian/huaxue/  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生物课件：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www.1ppt.com/kejian/shengwu/ </a:t>
            </a:r>
          </a:p>
          <a:p>
            <a:pPr marL="0" marR="0" lvl="0" indent="0" defTabSz="91440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Tx/>
              <a:buSzTx/>
              <a:buFontTx/>
              <a:buNone/>
              <a:tabLst/>
              <a:defRPr/>
            </a:pP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地理课件：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www.1ppt.com/kejian/dili/          </a:t>
            </a:r>
            <a:r>
              <a:rPr kumimoji="0" lang="zh-CN" altLang="en-US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历史课件：</a:t>
            </a:r>
            <a:r>
              <a:rPr kumimoji="0" lang="en-US" altLang="zh-CN" sz="100" b="0" i="0" u="none" strike="noStrike" kern="0" cap="none" spc="0" normalizeH="0" baseline="0" noProof="0" dirty="0">
                <a:ln>
                  <a:noFill/>
                </a:ln>
                <a:solidFill>
                  <a:sysClr val="window" lastClr="FFFFFF"/>
                </a:solidFill>
                <a:effectLst/>
                <a:uLnTx/>
                <a:uFillTx/>
                <a:latin typeface="Calibri"/>
                <a:ea typeface="宋体"/>
                <a:cs typeface="+mn-cs"/>
              </a:rPr>
              <a:t>www.1ppt.com/kejian/lishi/ </a:t>
            </a:r>
          </a:p>
        </p:txBody>
      </p:sp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31111864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&#10;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43675" y="273844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28650" y="273844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633023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3888" y="1282305"/>
            <a:ext cx="7886700" cy="2139553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3888" y="3442099"/>
            <a:ext cx="7886700" cy="1125140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286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4629150" y="1369219"/>
            <a:ext cx="3886200" cy="3263504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273844"/>
            <a:ext cx="7886700" cy="994172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890082" y="1333829"/>
            <a:ext cx="3655181" cy="617934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400"/>
            </a:lvl4pPr>
            <a:lvl5pPr marL="1371600" indent="0">
              <a:buNone/>
              <a:defRPr sz="1400"/>
            </a:lvl5pPr>
            <a:lvl6pPr marL="1714500" indent="0">
              <a:buNone/>
              <a:defRPr sz="1400"/>
            </a:lvl6pPr>
            <a:lvl7pPr marL="2057400" indent="0">
              <a:buNone/>
              <a:defRPr sz="1400"/>
            </a:lvl7pPr>
            <a:lvl8pPr marL="2400300" indent="0">
              <a:buNone/>
              <a:defRPr sz="1400"/>
            </a:lvl8pPr>
            <a:lvl9pPr marL="27432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890082" y="1999034"/>
            <a:ext cx="3655181" cy="264321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4692704" y="1333829"/>
            <a:ext cx="3673182" cy="617934"/>
          </a:xfrm>
        </p:spPr>
        <p:txBody>
          <a:bodyPr anchor="ctr" anchorCtr="0"/>
          <a:lstStyle>
            <a:lvl1pPr marL="0" indent="0">
              <a:buNone/>
              <a:defRPr sz="2100"/>
            </a:lvl1pPr>
            <a:lvl2pPr marL="342900" indent="0">
              <a:buNone/>
              <a:defRPr sz="1800"/>
            </a:lvl2pPr>
            <a:lvl3pPr marL="685800" indent="0">
              <a:buNone/>
              <a:defRPr sz="1500"/>
            </a:lvl3pPr>
            <a:lvl4pPr marL="1028700" indent="0">
              <a:buNone/>
              <a:defRPr sz="1400"/>
            </a:lvl4pPr>
            <a:lvl5pPr marL="1371600" indent="0">
              <a:buNone/>
              <a:defRPr sz="1400"/>
            </a:lvl5pPr>
            <a:lvl6pPr marL="1714500" indent="0">
              <a:buNone/>
              <a:defRPr sz="1400"/>
            </a:lvl6pPr>
            <a:lvl7pPr marL="2057400" indent="0">
              <a:buNone/>
              <a:defRPr sz="1400"/>
            </a:lvl7pPr>
            <a:lvl8pPr marL="2400300" indent="0">
              <a:buNone/>
              <a:defRPr sz="1400"/>
            </a:lvl8pPr>
            <a:lvl9pPr marL="2743200" indent="0">
              <a:buNone/>
              <a:defRPr sz="14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4692704" y="1999034"/>
            <a:ext cx="3673182" cy="2643213"/>
          </a:xfrm>
        </p:spPr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29841" y="342900"/>
            <a:ext cx="3124012" cy="120015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3887391" y="342901"/>
            <a:ext cx="4629150" cy="4052888"/>
          </a:xfrm>
        </p:spPr>
        <p:txBody>
          <a:bodyPr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29841" y="1543051"/>
            <a:ext cx="3124012" cy="2858691"/>
          </a:xfrm>
        </p:spPr>
        <p:txBody>
          <a:bodyPr/>
          <a:lstStyle>
            <a:lvl1pPr marL="0" indent="0">
              <a:buNone/>
              <a:defRPr sz="1500"/>
            </a:lvl1pPr>
            <a:lvl2pPr marL="342900" indent="0">
              <a:buNone/>
              <a:defRPr sz="1400"/>
            </a:lvl2pPr>
            <a:lvl3pPr marL="685800" indent="0">
              <a:buNone/>
              <a:defRPr sz="1200"/>
            </a:lvl3pPr>
            <a:lvl4pPr marL="1028700" indent="0">
              <a:buNone/>
              <a:defRPr sz="1100"/>
            </a:lvl4pPr>
            <a:lvl5pPr marL="1371600" indent="0">
              <a:buNone/>
              <a:defRPr sz="1100"/>
            </a:lvl5pPr>
            <a:lvl6pPr marL="1714500" indent="0">
              <a:buNone/>
              <a:defRPr sz="1100"/>
            </a:lvl6pPr>
            <a:lvl7pPr marL="2057400" indent="0">
              <a:buNone/>
              <a:defRPr sz="1100"/>
            </a:lvl7pPr>
            <a:lvl8pPr marL="2400300" indent="0">
              <a:buNone/>
              <a:defRPr sz="1100"/>
            </a:lvl8pPr>
            <a:lvl9pPr marL="2743200" indent="0">
              <a:buNone/>
              <a:defRPr sz="11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6543676" y="273845"/>
            <a:ext cx="1971675" cy="4358879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28652" y="273845"/>
            <a:ext cx="5800725" cy="4358879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theme" Target="../theme/theme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8.xml"/><Relationship Id="rId3" Type="http://schemas.openxmlformats.org/officeDocument/2006/relationships/slideLayout" Target="../slideLayouts/slideLayout13.xml"/><Relationship Id="rId7" Type="http://schemas.openxmlformats.org/officeDocument/2006/relationships/slideLayout" Target="../slideLayouts/slideLayout17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2.xml"/><Relationship Id="rId1" Type="http://schemas.openxmlformats.org/officeDocument/2006/relationships/slideLayout" Target="../slideLayouts/slideLayout11.xml"/><Relationship Id="rId6" Type="http://schemas.openxmlformats.org/officeDocument/2006/relationships/slideLayout" Target="../slideLayouts/slideLayout16.xml"/><Relationship Id="rId11" Type="http://schemas.openxmlformats.org/officeDocument/2006/relationships/slideLayout" Target="../slideLayouts/slideLayout21.xml"/><Relationship Id="rId5" Type="http://schemas.openxmlformats.org/officeDocument/2006/relationships/slideLayout" Target="../slideLayouts/slideLayout15.xml"/><Relationship Id="rId10" Type="http://schemas.openxmlformats.org/officeDocument/2006/relationships/slideLayout" Target="../slideLayouts/slideLayout20.xml"/><Relationship Id="rId4" Type="http://schemas.openxmlformats.org/officeDocument/2006/relationships/slideLayout" Target="../slideLayouts/slideLayout14.xml"/><Relationship Id="rId9" Type="http://schemas.openxmlformats.org/officeDocument/2006/relationships/slideLayout" Target="../slideLayouts/slideLayout1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68580" tIns="34290" rIns="68580" bIns="3429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68580" tIns="34290" rIns="68580" bIns="3429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28650" y="4767264"/>
            <a:ext cx="20574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2F288E0-7875-42C4-84C8-98DBBD3BF4D2}" type="datetimeFigureOut">
              <a:rPr lang="zh-CN" altLang="en-US" smtClean="0"/>
              <a:t>2021/8/24</a:t>
            </a:fld>
            <a:endParaRPr lang="zh-CN" altLang="en-US"/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3028950" y="4767264"/>
            <a:ext cx="30861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6457950" y="4767264"/>
            <a:ext cx="2057400" cy="273844"/>
          </a:xfrm>
          <a:prstGeom prst="rect">
            <a:avLst/>
          </a:prstGeom>
        </p:spPr>
        <p:txBody>
          <a:bodyPr vert="horz" lIns="68580" tIns="34290" rIns="68580" bIns="3429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D9BB5D0-35E4-459D-AEF3-FE4D7C45CC19}" type="slidenum">
              <a:rPr lang="zh-CN" altLang="en-US" smtClean="0"/>
              <a:t>‹#›</a:t>
            </a:fld>
            <a:endParaRPr lang="zh-CN" alt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4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628650" y="273844"/>
            <a:ext cx="7886700" cy="99417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628650" y="1369219"/>
            <a:ext cx="7886700" cy="3263504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6286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6E5758D-A3C3-4E88-8AC0-22500507BD7E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2021/8/24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3028950" y="4767263"/>
            <a:ext cx="30861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6457950" y="4767263"/>
            <a:ext cx="2057400" cy="273844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A4E786F-588D-4932-A7B2-AE3451FA4ACA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257708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0" r:id="rId1"/>
    <p:sldLayoutId id="2147483661" r:id="rId2"/>
    <p:sldLayoutId id="2147483662" r:id="rId3"/>
    <p:sldLayoutId id="2147483663" r:id="rId4"/>
    <p:sldLayoutId id="2147483664" r:id="rId5"/>
    <p:sldLayoutId id="2147483665" r:id="rId6"/>
    <p:sldLayoutId id="2147483666" r:id="rId7"/>
    <p:sldLayoutId id="2147483667" r:id="rId8"/>
    <p:sldLayoutId id="2147483668" r:id="rId9"/>
    <p:sldLayoutId id="2147483669" r:id="rId10"/>
    <p:sldLayoutId id="2147483670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png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eg"/><Relationship Id="rId1" Type="http://schemas.openxmlformats.org/officeDocument/2006/relationships/slideLayout" Target="../slideLayouts/slideLayout2.xml"/></Relationships>
</file>

<file path=ppt/slides/_rels/slide2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21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2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/Relationships>
</file>

<file path=ppt/slides/_rels/slide23.xml.rels><?xml version="1.0" encoding="UTF-8" standalone="yes"?>
<Relationships xmlns="http://schemas.openxmlformats.org/package/2006/relationships"><Relationship Id="rId8" Type="http://schemas.openxmlformats.org/officeDocument/2006/relationships/hyperlink" Target="https://www.ypppt.com/jiaocheng/" TargetMode="External"/><Relationship Id="rId3" Type="http://schemas.openxmlformats.org/officeDocument/2006/relationships/hyperlink" Target="https://www.ypppt.com/moban/" TargetMode="External"/><Relationship Id="rId7" Type="http://schemas.openxmlformats.org/officeDocument/2006/relationships/hyperlink" Target="http://www.ypppt.com/sucai/" TargetMode="External"/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17.xml"/><Relationship Id="rId6" Type="http://schemas.openxmlformats.org/officeDocument/2006/relationships/hyperlink" Target="https://www.ypppt.com/tubiao/" TargetMode="External"/><Relationship Id="rId11" Type="http://schemas.openxmlformats.org/officeDocument/2006/relationships/hyperlink" Target="https://www.ypppt.com/kejian/" TargetMode="External"/><Relationship Id="rId5" Type="http://schemas.openxmlformats.org/officeDocument/2006/relationships/hyperlink" Target="https://www.ypppt.com/beijing/" TargetMode="External"/><Relationship Id="rId10" Type="http://schemas.openxmlformats.org/officeDocument/2006/relationships/hyperlink" Target="http://www.ypppt.com/gushi/" TargetMode="External"/><Relationship Id="rId4" Type="http://schemas.openxmlformats.org/officeDocument/2006/relationships/hyperlink" Target="https://www.ypppt.com/jieri/" TargetMode="External"/><Relationship Id="rId9" Type="http://schemas.openxmlformats.org/officeDocument/2006/relationships/hyperlink" Target="http://www.ypppt.com/ziti/" TargetMode="Externa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jpe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文本框 5"/>
          <p:cNvSpPr txBox="1"/>
          <p:nvPr/>
        </p:nvSpPr>
        <p:spPr>
          <a:xfrm>
            <a:off x="5180210" y="2954321"/>
            <a:ext cx="3017520" cy="623248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 algn="ctr"/>
            <a:r>
              <a:rPr lang="zh-CN" altLang="en-US" sz="3600" dirty="0" smtClean="0">
                <a:latin typeface="楷体" panose="02010609060101010101" charset="-122"/>
                <a:ea typeface="楷体" panose="02010609060101010101" charset="-122"/>
              </a:rPr>
              <a:t>第</a:t>
            </a:r>
            <a:r>
              <a:rPr lang="zh-CN" altLang="en-US" sz="3600" dirty="0">
                <a:latin typeface="楷体" panose="02010609060101010101" charset="-122"/>
                <a:ea typeface="楷体" panose="02010609060101010101" charset="-122"/>
              </a:rPr>
              <a:t>二课时</a:t>
            </a:r>
          </a:p>
        </p:txBody>
      </p:sp>
      <p:pic>
        <p:nvPicPr>
          <p:cNvPr id="2" name="图片 1"/>
          <p:cNvPicPr>
            <a:picLocks noChangeAspect="1"/>
          </p:cNvPicPr>
          <p:nvPr/>
        </p:nvPicPr>
        <p:blipFill rotWithShape="1"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rcRect b="2731"/>
          <a:stretch/>
        </p:blipFill>
        <p:spPr>
          <a:xfrm>
            <a:off x="518712" y="1032421"/>
            <a:ext cx="3715226" cy="2607116"/>
          </a:xfrm>
          <a:prstGeom prst="rect">
            <a:avLst/>
          </a:prstGeom>
        </p:spPr>
      </p:pic>
      <p:sp>
        <p:nvSpPr>
          <p:cNvPr id="4" name="文本框 7"/>
          <p:cNvSpPr txBox="1"/>
          <p:nvPr/>
        </p:nvSpPr>
        <p:spPr>
          <a:xfrm>
            <a:off x="4233938" y="1291701"/>
            <a:ext cx="4910064" cy="900246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 algn="ctr"/>
            <a:r>
              <a:rPr lang="en-US" altLang="zh-CN" sz="5400" dirty="0">
                <a:latin typeface="楷体" panose="02010609060101010101" charset="-122"/>
                <a:ea typeface="楷体" panose="02010609060101010101" charset="-122"/>
              </a:rPr>
              <a:t>23</a:t>
            </a:r>
            <a:r>
              <a:rPr lang="zh-CN" altLang="en-US" sz="5400" dirty="0">
                <a:latin typeface="楷体" panose="02010609060101010101" charset="-122"/>
                <a:ea typeface="楷体" panose="02010609060101010101" charset="-122"/>
              </a:rPr>
              <a:t>、海底世界</a:t>
            </a:r>
          </a:p>
        </p:txBody>
      </p:sp>
      <p:sp>
        <p:nvSpPr>
          <p:cNvPr id="5" name="副标题 2"/>
          <p:cNvSpPr txBox="1"/>
          <p:nvPr/>
        </p:nvSpPr>
        <p:spPr bwMode="auto">
          <a:xfrm>
            <a:off x="5258149" y="2335979"/>
            <a:ext cx="2861642" cy="327660"/>
          </a:xfrm>
          <a:prstGeom prst="rect">
            <a:avLst/>
          </a:prstGeom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lIns="68580" tIns="34290" rIns="68580" bIns="34290"/>
          <a:lstStyle>
            <a:lvl1pPr algn="l" rtl="0" eaLnBrk="0" fontAlgn="base" hangingPunct="0">
              <a:spcBef>
                <a:spcPct val="20000"/>
              </a:spcBef>
              <a:spcAft>
                <a:spcPct val="0"/>
              </a:spcAft>
              <a:defRPr sz="2400" b="1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742950" indent="-28575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–"/>
              <a:defRPr sz="2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11430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•"/>
              <a:defRPr sz="24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6002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–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2057400" indent="-228600" algn="l" rtl="0" eaLnBrk="0" fontAlgn="base" hangingPunct="0">
              <a:spcBef>
                <a:spcPct val="20000"/>
              </a:spcBef>
              <a:spcAft>
                <a:spcPct val="0"/>
              </a:spcAft>
              <a:buFont typeface="Arial" panose="020B0604020202020204" pitchFamily="34" charset="0"/>
              <a:buChar char="»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5146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9718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4290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886200" indent="-228600" algn="l" defTabSz="914400" rtl="0" eaLnBrk="1" latinLnBrk="0" hangingPunct="1">
              <a:spcBef>
                <a:spcPct val="20000"/>
              </a:spcBef>
              <a:buFont typeface="Arial" panose="020B0604020202020204" pitchFamily="34" charset="0"/>
              <a:buChar char="•"/>
              <a:defRPr sz="20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 eaLnBrk="1" hangingPunct="1">
              <a:defRPr/>
            </a:pPr>
            <a:r>
              <a:rPr lang="zh-CN" altLang="en-US" sz="1500" dirty="0">
                <a:latin typeface="楷体" panose="02010609060101010101" charset="-122"/>
                <a:ea typeface="楷体" panose="02010609060101010101" charset="-122"/>
              </a:rPr>
              <a:t>人教版</a:t>
            </a:r>
            <a:r>
              <a:rPr lang="en-US" altLang="zh-CN" sz="1500" dirty="0">
                <a:latin typeface="楷体" panose="02010609060101010101" charset="-122"/>
                <a:ea typeface="楷体" panose="02010609060101010101" charset="-122"/>
              </a:rPr>
              <a:t>·</a:t>
            </a:r>
            <a:r>
              <a:rPr lang="zh-CN" altLang="en-US" sz="1500" dirty="0">
                <a:latin typeface="楷体" panose="02010609060101010101" charset="-122"/>
                <a:ea typeface="楷体" panose="02010609060101010101" charset="-122"/>
              </a:rPr>
              <a:t>三年级下册</a:t>
            </a:r>
          </a:p>
        </p:txBody>
      </p:sp>
      <p:sp>
        <p:nvSpPr>
          <p:cNvPr id="7" name="矩形 6"/>
          <p:cNvSpPr/>
          <p:nvPr/>
        </p:nvSpPr>
        <p:spPr>
          <a:xfrm>
            <a:off x="43367" y="4297581"/>
            <a:ext cx="9037880" cy="375809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marL="342900" lvl="0" indent="-342900" algn="ctr" fontAlgn="base">
              <a:lnSpc>
                <a:spcPct val="110000"/>
              </a:lnSpc>
              <a:spcBef>
                <a:spcPct val="0"/>
              </a:spcBef>
              <a:spcAft>
                <a:spcPct val="0"/>
              </a:spcAft>
            </a:pPr>
            <a:r>
              <a:rPr lang="zh-CN" altLang="en-US" sz="1800" kern="0" dirty="0" smtClean="0">
                <a:solidFill>
                  <a:srgbClr val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1800" kern="0" dirty="0" smtClean="0">
                <a:solidFill>
                  <a:srgbClr val="000000"/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endParaRPr lang="en-US" altLang="zh-CN" sz="1800" kern="0" dirty="0">
              <a:solidFill>
                <a:srgbClr val="000000"/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388447" y="1186997"/>
            <a:ext cx="8531367" cy="3185487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50000"/>
              </a:lnSpc>
            </a:pPr>
            <a:r>
              <a:rPr lang="zh-CN" altLang="en-US" sz="2700" b="1" dirty="0">
                <a:solidFill>
                  <a:srgbClr val="0070C0"/>
                </a:solidFill>
              </a:rPr>
              <a:t>理解第4、5、6自然段：</a:t>
            </a:r>
            <a:endParaRPr lang="en-US" altLang="zh-CN" sz="2700" b="1" dirty="0"/>
          </a:p>
          <a:p>
            <a:pPr marL="428625" indent="-428625">
              <a:lnSpc>
                <a:spcPct val="250000"/>
              </a:lnSpc>
              <a:buFont typeface="Arial" panose="020B0604020202020204" pitchFamily="34" charset="0"/>
              <a:buChar char="•"/>
            </a:pPr>
            <a:r>
              <a:rPr lang="zh-CN" altLang="en-US" sz="2700" b="1" dirty="0"/>
              <a:t>思考：作者从哪几个方面写海底物产丰富的？</a:t>
            </a:r>
          </a:p>
          <a:p>
            <a:pPr>
              <a:lnSpc>
                <a:spcPct val="250000"/>
              </a:lnSpc>
            </a:pPr>
            <a:r>
              <a:rPr lang="zh-CN" altLang="en-US" sz="2700" b="1" dirty="0"/>
              <a:t>                  </a:t>
            </a:r>
            <a:r>
              <a:rPr lang="zh-CN" altLang="en-US" sz="2700" b="1" dirty="0">
                <a:solidFill>
                  <a:srgbClr val="FF0000"/>
                </a:solidFill>
              </a:rPr>
              <a:t>（动物、植物、矿物）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532926" y="1101090"/>
            <a:ext cx="8369029" cy="3214726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80000"/>
              </a:lnSpc>
            </a:pPr>
            <a:r>
              <a:rPr lang="zh-CN" altLang="en-US" sz="2700" b="1" dirty="0">
                <a:solidFill>
                  <a:srgbClr val="0070C0"/>
                </a:solidFill>
              </a:rPr>
              <a:t>学习第4自然段：</a:t>
            </a:r>
            <a:endParaRPr lang="en-US" altLang="zh-CN" sz="2300" b="1" dirty="0"/>
          </a:p>
          <a:p>
            <a:pPr marL="428625" indent="-428625">
              <a:lnSpc>
                <a:spcPct val="280000"/>
              </a:lnSpc>
              <a:buFont typeface="Arial" panose="020B0604020202020204" pitchFamily="34" charset="0"/>
              <a:buChar char="•"/>
            </a:pPr>
            <a:r>
              <a:rPr lang="zh-CN" altLang="en-US" sz="2300" b="1" dirty="0"/>
              <a:t>轻声读这一段，想一想这一段一共有几句话，讲的是什么？</a:t>
            </a:r>
          </a:p>
          <a:p>
            <a:pPr>
              <a:lnSpc>
                <a:spcPct val="280000"/>
              </a:lnSpc>
            </a:pPr>
            <a:r>
              <a:rPr lang="zh-CN" altLang="en-US" sz="2300" b="1" dirty="0"/>
              <a:t>  </a:t>
            </a:r>
            <a:r>
              <a:rPr lang="zh-CN" altLang="en-US" sz="2300" b="1" dirty="0">
                <a:solidFill>
                  <a:srgbClr val="FF0000"/>
                </a:solidFill>
              </a:rPr>
              <a:t>   一共六句话，讲的是海底有很多动物，它们的活动方式不同。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20445" y="1101073"/>
            <a:ext cx="8302767" cy="3924151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2700" b="1" dirty="0">
                <a:solidFill>
                  <a:srgbClr val="0070C0"/>
                </a:solidFill>
              </a:rPr>
              <a:t>第</a:t>
            </a:r>
            <a:r>
              <a:rPr lang="en-US" altLang="zh-CN" sz="2700" b="1" dirty="0">
                <a:solidFill>
                  <a:srgbClr val="0070C0"/>
                </a:solidFill>
              </a:rPr>
              <a:t>4</a:t>
            </a:r>
            <a:r>
              <a:rPr lang="zh-CN" altLang="en-US" sz="2700" b="1" dirty="0">
                <a:solidFill>
                  <a:srgbClr val="0070C0"/>
                </a:solidFill>
              </a:rPr>
              <a:t>自然段：</a:t>
            </a:r>
            <a:endParaRPr lang="en-US" altLang="zh-CN" sz="2700" b="1" dirty="0"/>
          </a:p>
          <a:p>
            <a:pPr>
              <a:lnSpc>
                <a:spcPct val="200000"/>
              </a:lnSpc>
            </a:pPr>
            <a:r>
              <a:rPr lang="zh-CN" altLang="en-US" sz="2100" b="1" dirty="0"/>
              <a:t>        海里的动物，已经知道的大约有三万种。它们各有各的活动方法。海参靠肌肉伸缩爬行，每小时只能前进四米。有一种鱼身体像梭子，每小时能游几十千米，攻击其他动物的时候，速度比普通的火车还快。乌贼和章鱼能突然向前方喷水，利用水的反推力迅速后退。还有些贝类自己不动，巴在轮船底下做免费的长途旅行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569246" y="924403"/>
            <a:ext cx="6711315" cy="3485570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00000"/>
              </a:lnSpc>
            </a:pPr>
            <a:r>
              <a:rPr lang="zh-CN" altLang="en-US" sz="3000" b="1" dirty="0">
                <a:solidFill>
                  <a:srgbClr val="0070C0"/>
                </a:solidFill>
                <a:latin typeface="+mn-ea"/>
                <a:cs typeface="+mn-ea"/>
              </a:rPr>
              <a:t>第</a:t>
            </a:r>
            <a:r>
              <a:rPr lang="en-US" altLang="zh-CN" sz="3000" b="1" dirty="0">
                <a:solidFill>
                  <a:srgbClr val="0070C0"/>
                </a:solidFill>
                <a:latin typeface="+mn-ea"/>
                <a:cs typeface="+mn-ea"/>
              </a:rPr>
              <a:t>4</a:t>
            </a:r>
            <a:r>
              <a:rPr lang="zh-CN" altLang="en-US" sz="3000" b="1" dirty="0">
                <a:solidFill>
                  <a:srgbClr val="0070C0"/>
                </a:solidFill>
                <a:latin typeface="+mn-ea"/>
                <a:cs typeface="+mn-ea"/>
              </a:rPr>
              <a:t>自然段：</a:t>
            </a:r>
            <a:endParaRPr lang="en-US" altLang="zh-CN" sz="3000" b="1" dirty="0">
              <a:latin typeface="+mn-ea"/>
              <a:cs typeface="+mn-ea"/>
            </a:endParaRPr>
          </a:p>
          <a:p>
            <a:pPr marL="428625" indent="-428625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zh-CN" altLang="en-US" sz="2700" b="1" dirty="0">
                <a:latin typeface="+mn-ea"/>
                <a:cs typeface="+mn-ea"/>
              </a:rPr>
              <a:t>读第</a:t>
            </a:r>
            <a:r>
              <a:rPr lang="en-US" altLang="zh-CN" sz="2700" b="1" dirty="0">
                <a:latin typeface="+mn-ea"/>
                <a:cs typeface="+mn-ea"/>
              </a:rPr>
              <a:t>1</a:t>
            </a:r>
            <a:r>
              <a:rPr lang="zh-CN" altLang="en-US" sz="2700" b="1" dirty="0">
                <a:latin typeface="+mn-ea"/>
                <a:cs typeface="+mn-ea"/>
              </a:rPr>
              <a:t>句，想一想告诉了我们什么？　　　　　　　</a:t>
            </a:r>
          </a:p>
          <a:p>
            <a:pPr marL="428625" indent="-428625">
              <a:lnSpc>
                <a:spcPct val="200000"/>
              </a:lnSpc>
              <a:buFont typeface="Arial" panose="020B0604020202020204" pitchFamily="34" charset="0"/>
              <a:buChar char="•"/>
            </a:pPr>
            <a:r>
              <a:rPr lang="zh-CN" altLang="en-US" sz="2700" b="1" dirty="0">
                <a:latin typeface="+mn-ea"/>
                <a:cs typeface="+mn-ea"/>
              </a:rPr>
              <a:t>读</a:t>
            </a:r>
            <a:r>
              <a:rPr lang="en-US" altLang="zh-CN" sz="2700" b="1" dirty="0">
                <a:latin typeface="+mn-ea"/>
                <a:cs typeface="+mn-ea"/>
              </a:rPr>
              <a:t>2-5</a:t>
            </a:r>
            <a:r>
              <a:rPr lang="zh-CN" altLang="en-US" sz="2700" b="1" dirty="0">
                <a:latin typeface="+mn-ea"/>
                <a:cs typeface="+mn-ea"/>
              </a:rPr>
              <a:t>句，想一想讲的是什么？</a:t>
            </a:r>
          </a:p>
          <a:p>
            <a:pPr>
              <a:lnSpc>
                <a:spcPct val="200000"/>
              </a:lnSpc>
            </a:pPr>
            <a:r>
              <a:rPr lang="zh-CN" altLang="en-US" sz="2700" b="1" dirty="0">
                <a:latin typeface="+mn-ea"/>
                <a:cs typeface="+mn-ea"/>
              </a:rPr>
              <a:t>   </a:t>
            </a:r>
            <a:r>
              <a:rPr lang="zh-CN" altLang="en-US" sz="2700" b="1" dirty="0">
                <a:solidFill>
                  <a:srgbClr val="FF0000"/>
                </a:solidFill>
                <a:latin typeface="+mn-ea"/>
                <a:cs typeface="+mn-ea"/>
              </a:rPr>
              <a:t>（不同的动物是怎样活动的）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50971" y="710090"/>
            <a:ext cx="9040178" cy="453816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20000"/>
              </a:lnSpc>
            </a:pPr>
            <a:r>
              <a:rPr lang="zh-CN" altLang="en-US" sz="2700" b="1" dirty="0">
                <a:solidFill>
                  <a:srgbClr val="0070C0"/>
                </a:solidFill>
              </a:rPr>
              <a:t>第</a:t>
            </a:r>
            <a:r>
              <a:rPr lang="en-US" altLang="zh-CN" sz="2700" b="1" dirty="0">
                <a:solidFill>
                  <a:srgbClr val="0070C0"/>
                </a:solidFill>
              </a:rPr>
              <a:t>4</a:t>
            </a:r>
            <a:r>
              <a:rPr lang="zh-CN" altLang="en-US" sz="2700" b="1" dirty="0">
                <a:solidFill>
                  <a:srgbClr val="0070C0"/>
                </a:solidFill>
              </a:rPr>
              <a:t>自然段：</a:t>
            </a:r>
            <a:endParaRPr lang="zh-CN" altLang="en-US" sz="2100" b="1" dirty="0"/>
          </a:p>
          <a:p>
            <a:pPr>
              <a:lnSpc>
                <a:spcPct val="220000"/>
              </a:lnSpc>
            </a:pPr>
            <a:r>
              <a:rPr lang="zh-CN" altLang="en-US" sz="2100" b="1" dirty="0"/>
              <a:t>　　“伸缩”是什么意思？你知道什么动物是靠肌肉伸缩爬行的？</a:t>
            </a:r>
          </a:p>
          <a:p>
            <a:pPr>
              <a:lnSpc>
                <a:spcPct val="220000"/>
              </a:lnSpc>
            </a:pPr>
            <a:r>
              <a:rPr lang="zh-CN" altLang="en-US" sz="2100" b="1" dirty="0"/>
              <a:t>　　“只能”说明什么？</a:t>
            </a:r>
          </a:p>
          <a:p>
            <a:pPr>
              <a:lnSpc>
                <a:spcPct val="220000"/>
              </a:lnSpc>
            </a:pPr>
            <a:r>
              <a:rPr lang="zh-CN" altLang="en-US" sz="2100" b="1" dirty="0"/>
              <a:t>　　“普通”是什么意思？用“普通”说一句话。比普通火车还快说明什么？</a:t>
            </a:r>
          </a:p>
          <a:p>
            <a:pPr>
              <a:lnSpc>
                <a:spcPct val="220000"/>
              </a:lnSpc>
            </a:pPr>
            <a:r>
              <a:rPr lang="zh-CN" altLang="en-US" sz="2100" b="1" dirty="0"/>
              <a:t>　　“反推力”怎样理解？想一想你见过什么是靠反推力前进的？</a:t>
            </a:r>
          </a:p>
          <a:p>
            <a:pPr>
              <a:lnSpc>
                <a:spcPct val="220000"/>
              </a:lnSpc>
            </a:pPr>
            <a:r>
              <a:rPr lang="zh-CN" altLang="en-US" sz="2100" b="1" dirty="0"/>
              <a:t>　　“巴”是什么意思？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3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374335" y="1267778"/>
            <a:ext cx="8395335" cy="3430170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60000"/>
              </a:lnSpc>
            </a:pPr>
            <a:r>
              <a:rPr lang="en-US" sz="2100" b="1" dirty="0">
                <a:latin typeface="+mn-ea"/>
                <a:cs typeface="+mn-ea"/>
              </a:rPr>
              <a:t>       </a:t>
            </a:r>
            <a:r>
              <a:rPr sz="2100" b="1" dirty="0">
                <a:latin typeface="+mn-ea"/>
                <a:cs typeface="+mn-ea"/>
              </a:rPr>
              <a:t>小结2-5句，具体介绍了五种动物的活动方式：它们有的速度极慢，有的速度极快；有的向前进，有的向后退；有的自己活动，有的自己不动。就在这快与慢、进与退、动与不动的鲜明对比中，突出了它们的活动方法不同，说明了各有个的活动方法。</a:t>
            </a:r>
          </a:p>
        </p:txBody>
      </p:sp>
      <p:pic>
        <p:nvPicPr>
          <p:cNvPr id="8" name="图片 7" descr="71bOOOPIC11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7475220" y="4034790"/>
            <a:ext cx="1485900" cy="110871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3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388620" y="928688"/>
            <a:ext cx="8820150" cy="3817968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90000"/>
              </a:lnSpc>
            </a:pPr>
            <a:r>
              <a:rPr sz="2100" b="1" dirty="0">
                <a:solidFill>
                  <a:srgbClr val="0070C0"/>
                </a:solidFill>
                <a:latin typeface="+mn-ea"/>
                <a:cs typeface="+mn-ea"/>
              </a:rPr>
              <a:t>自学5、6自然段，</a:t>
            </a:r>
            <a:r>
              <a:rPr sz="2100" b="1" dirty="0">
                <a:latin typeface="+mn-ea"/>
                <a:cs typeface="+mn-ea"/>
              </a:rPr>
              <a:t>讨论：海底有哪些植物和矿物？</a:t>
            </a:r>
          </a:p>
          <a:p>
            <a:pPr>
              <a:lnSpc>
                <a:spcPct val="290000"/>
              </a:lnSpc>
            </a:pPr>
            <a:r>
              <a:rPr sz="2100" b="1" dirty="0">
                <a:latin typeface="+mn-ea"/>
                <a:cs typeface="+mn-ea"/>
              </a:rPr>
              <a:t>①海底有哪些植物？说明海底植物怎么样？</a:t>
            </a:r>
          </a:p>
          <a:p>
            <a:pPr>
              <a:lnSpc>
                <a:spcPct val="290000"/>
              </a:lnSpc>
            </a:pPr>
            <a:r>
              <a:rPr sz="2100" b="1" dirty="0">
                <a:latin typeface="+mn-ea"/>
                <a:cs typeface="+mn-ea"/>
              </a:rPr>
              <a:t>②海底有哪些矿物？“稀有”是什么意思？说明海底蕴藏的矿物怎么样？</a:t>
            </a:r>
          </a:p>
          <a:p>
            <a:pPr>
              <a:lnSpc>
                <a:spcPct val="290000"/>
              </a:lnSpc>
            </a:pPr>
            <a:r>
              <a:rPr sz="2100" b="1" dirty="0">
                <a:latin typeface="+mn-ea"/>
                <a:cs typeface="+mn-ea"/>
              </a:rPr>
              <a:t>③从这两个自然段中也可以体会到海底的物产怎么样？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3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61925" y="1429704"/>
            <a:ext cx="8820150" cy="2285241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300000"/>
              </a:lnSpc>
            </a:pPr>
            <a:r>
              <a:rPr lang="en-US" sz="2400" b="1" dirty="0">
                <a:latin typeface="+mn-ea"/>
                <a:cs typeface="+mn-ea"/>
              </a:rPr>
              <a:t>        4</a:t>
            </a:r>
            <a:r>
              <a:rPr sz="2400" b="1" dirty="0">
                <a:latin typeface="+mn-ea"/>
                <a:cs typeface="+mn-ea"/>
              </a:rPr>
              <a:t>、5、6三个自然段都写出了海底丰富的物产，从这些物产中还能看到海底的什么特点？景色奇异从哪些地方看出来的？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3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61925" y="1259683"/>
            <a:ext cx="8820150" cy="2977738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300000"/>
              </a:lnSpc>
            </a:pPr>
            <a:r>
              <a:rPr sz="2100" b="1" dirty="0">
                <a:latin typeface="+mn-ea"/>
                <a:cs typeface="+mn-ea"/>
              </a:rPr>
              <a:t>把2—6自然段连起来读。思考：海底是一个什么世界？</a:t>
            </a:r>
          </a:p>
          <a:p>
            <a:pPr>
              <a:lnSpc>
                <a:spcPct val="300000"/>
              </a:lnSpc>
            </a:pPr>
            <a:r>
              <a:rPr sz="2100" b="1" dirty="0">
                <a:latin typeface="+mn-ea"/>
                <a:cs typeface="+mn-ea"/>
              </a:rPr>
              <a:t>　　指出：每段中的内容虽各有侧重，但又互相联系，不可分割。在景色奇异中包括着物产丰富，丰富的物产中也显示出景色的奇异。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3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朗读课文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161925" y="1447941"/>
            <a:ext cx="8820150" cy="2285241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300000"/>
              </a:lnSpc>
            </a:pPr>
            <a:r>
              <a:rPr lang="en-US" sz="2400" b="1" dirty="0">
                <a:latin typeface="+mn-ea"/>
                <a:cs typeface="+mn-ea"/>
              </a:rPr>
              <a:t>       </a:t>
            </a:r>
            <a:r>
              <a:rPr sz="2400" b="1" dirty="0">
                <a:latin typeface="+mn-ea"/>
                <a:cs typeface="+mn-ea"/>
              </a:rPr>
              <a:t>想一想，为了说明海底是一个景色奇异、物产丰富的世界，课文开头、中间和结尾各写了什么？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图片 3" descr="14-1511110949340-L"/>
          <p:cNvPicPr>
            <a:picLocks noChangeAspect="1"/>
          </p:cNvPicPr>
          <p:nvPr/>
        </p:nvPicPr>
        <p:blipFill>
          <a:blip r:embed="rId2"/>
          <a:stretch>
            <a:fillRect/>
          </a:stretch>
        </p:blipFill>
        <p:spPr>
          <a:xfrm>
            <a:off x="6815614" y="3694273"/>
            <a:ext cx="2210276" cy="1457801"/>
          </a:xfrm>
          <a:prstGeom prst="rect">
            <a:avLst/>
          </a:prstGeom>
        </p:spPr>
      </p:pic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3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课时目标</a:t>
            </a:r>
          </a:p>
        </p:txBody>
      </p:sp>
      <p:sp>
        <p:nvSpPr>
          <p:cNvPr id="10" name="文本框 9"/>
          <p:cNvSpPr txBox="1"/>
          <p:nvPr/>
        </p:nvSpPr>
        <p:spPr>
          <a:xfrm>
            <a:off x="772002" y="931070"/>
            <a:ext cx="8153876" cy="3282437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90000"/>
              </a:lnSpc>
            </a:pPr>
            <a:r>
              <a:rPr sz="2400" b="1" dirty="0">
                <a:latin typeface="+mn-ea"/>
                <a:cs typeface="+mn-ea"/>
              </a:rPr>
              <a:t>1. 有感情地朗读课文，理解课文内容。</a:t>
            </a:r>
            <a:r>
              <a:rPr lang="zh-CN" altLang="en-US" sz="2400" b="1" dirty="0">
                <a:solidFill>
                  <a:srgbClr val="FF0000"/>
                </a:solidFill>
                <a:latin typeface="+mn-ea"/>
                <a:cs typeface="+mn-ea"/>
                <a:sym typeface="+mn-ea"/>
              </a:rPr>
              <a:t>（重点）</a:t>
            </a:r>
            <a:endParaRPr sz="2400" b="1" dirty="0">
              <a:latin typeface="+mn-ea"/>
              <a:cs typeface="+mn-ea"/>
            </a:endParaRPr>
          </a:p>
          <a:p>
            <a:pPr>
              <a:lnSpc>
                <a:spcPct val="290000"/>
              </a:lnSpc>
            </a:pPr>
            <a:r>
              <a:rPr sz="2400" b="1" dirty="0">
                <a:latin typeface="+mn-ea"/>
                <a:cs typeface="+mn-ea"/>
              </a:rPr>
              <a:t>2. 了解海底世界是一个怎么样的地方，激发热爱自然，探索自然奥秘的兴趣。</a:t>
            </a:r>
            <a:r>
              <a:rPr lang="zh-CN" altLang="en-US" sz="2400" b="1" dirty="0">
                <a:solidFill>
                  <a:srgbClr val="FF0000"/>
                </a:solidFill>
                <a:latin typeface="+mn-ea"/>
                <a:cs typeface="+mn-ea"/>
                <a:sym typeface="+mn-ea"/>
              </a:rPr>
              <a:t>（难点）</a:t>
            </a:r>
          </a:p>
        </p:txBody>
      </p:sp>
      <p:sp>
        <p:nvSpPr>
          <p:cNvPr id="2" name="文本框 1"/>
          <p:cNvSpPr txBox="1"/>
          <p:nvPr/>
        </p:nvSpPr>
        <p:spPr>
          <a:xfrm>
            <a:off x="4118137" y="507258"/>
            <a:ext cx="2075755" cy="30777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altLang="zh-CN" dirty="0">
                <a:solidFill>
                  <a:srgbClr val="FFFFFF"/>
                </a:solidFill>
              </a:rPr>
              <a:t>https://www.ypppt.com/</a:t>
            </a:r>
            <a:endParaRPr lang="zh-CN" altLang="en-US" dirty="0">
              <a:solidFill>
                <a:srgbClr val="FFFFFF"/>
              </a:solidFill>
            </a:endParaRP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>
                <a:latin typeface="黑体" panose="02010609060101010101" pitchFamily="2" charset="-122"/>
                <a:ea typeface="黑体" panose="02010609060101010101" pitchFamily="2" charset="-122"/>
              </a:rPr>
              <a:t>板书设计</a:t>
            </a:r>
          </a:p>
        </p:txBody>
      </p:sp>
      <p:pic>
        <p:nvPicPr>
          <p:cNvPr id="33" name="图片 32" descr="71bOOOPIC11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7475220" y="4040505"/>
            <a:ext cx="1485900" cy="1108710"/>
          </a:xfrm>
          <a:prstGeom prst="rect">
            <a:avLst/>
          </a:prstGeom>
        </p:spPr>
      </p:pic>
      <p:sp>
        <p:nvSpPr>
          <p:cNvPr id="6" name="TextBox 5"/>
          <p:cNvSpPr txBox="1"/>
          <p:nvPr/>
        </p:nvSpPr>
        <p:spPr>
          <a:xfrm>
            <a:off x="316904" y="830581"/>
            <a:ext cx="8269605" cy="4310411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 algn="ctr">
              <a:lnSpc>
                <a:spcPct val="130000"/>
              </a:lnSpc>
            </a:pPr>
            <a:r>
              <a:rPr lang="zh-CN" altLang="en-US" sz="3000" b="1" dirty="0"/>
              <a:t>海底世界</a:t>
            </a:r>
            <a:endParaRPr lang="zh-CN" altLang="en-US" sz="2600" b="1" dirty="0"/>
          </a:p>
          <a:p>
            <a:pPr algn="l">
              <a:lnSpc>
                <a:spcPct val="130000"/>
              </a:lnSpc>
            </a:pPr>
            <a:r>
              <a:rPr lang="zh-CN" altLang="en-US" sz="2600" b="1" dirty="0"/>
              <a:t>　                                                             宁静　      光点闪烁</a:t>
            </a:r>
          </a:p>
          <a:p>
            <a:pPr algn="l">
              <a:lnSpc>
                <a:spcPct val="130000"/>
              </a:lnSpc>
            </a:pPr>
            <a:r>
              <a:rPr lang="zh-CN" altLang="en-US" sz="2600" b="1" dirty="0"/>
              <a:t>　　　　　　　景色奇异</a:t>
            </a:r>
          </a:p>
          <a:p>
            <a:pPr algn="l">
              <a:lnSpc>
                <a:spcPct val="130000"/>
              </a:lnSpc>
            </a:pPr>
            <a:r>
              <a:rPr lang="zh-CN" altLang="en-US" sz="2600" b="1" dirty="0"/>
              <a:t>　　　　　　　　　　　　　　　黑暗　     窃窃私语</a:t>
            </a:r>
          </a:p>
          <a:p>
            <a:pPr algn="l">
              <a:lnSpc>
                <a:spcPct val="130000"/>
              </a:lnSpc>
            </a:pPr>
            <a:r>
              <a:rPr lang="zh-CN" altLang="en-US" sz="2600" b="1" dirty="0"/>
              <a:t>　海底世界</a:t>
            </a:r>
          </a:p>
          <a:p>
            <a:pPr algn="l">
              <a:lnSpc>
                <a:spcPct val="130000"/>
              </a:lnSpc>
            </a:pPr>
            <a:r>
              <a:rPr lang="zh-CN" altLang="en-US" sz="2600" b="1" dirty="0"/>
              <a:t>　　　　　　　　　　　　　　　动物　     多种多样</a:t>
            </a:r>
          </a:p>
          <a:p>
            <a:pPr algn="l">
              <a:lnSpc>
                <a:spcPct val="130000"/>
              </a:lnSpc>
            </a:pPr>
            <a:r>
              <a:rPr lang="zh-CN" altLang="en-US" sz="2600" b="1" dirty="0"/>
              <a:t>　　　　　　　物产丰富　　         植物　     种类繁多</a:t>
            </a:r>
          </a:p>
          <a:p>
            <a:pPr algn="l">
              <a:lnSpc>
                <a:spcPct val="130000"/>
              </a:lnSpc>
            </a:pPr>
            <a:r>
              <a:rPr lang="zh-CN" altLang="en-US" sz="2600" b="1" dirty="0"/>
              <a:t>　　　　　　　　　　　　　　　矿物　     蕴藏丰富</a:t>
            </a:r>
          </a:p>
        </p:txBody>
      </p:sp>
      <p:sp>
        <p:nvSpPr>
          <p:cNvPr id="2" name="左大括号 1"/>
          <p:cNvSpPr/>
          <p:nvPr/>
        </p:nvSpPr>
        <p:spPr>
          <a:xfrm>
            <a:off x="2437924" y="2191228"/>
            <a:ext cx="198596" cy="2126456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3" name="左大括号 2"/>
          <p:cNvSpPr/>
          <p:nvPr/>
        </p:nvSpPr>
        <p:spPr>
          <a:xfrm>
            <a:off x="4734404" y="1709263"/>
            <a:ext cx="70961" cy="1191101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4" name="左大括号 3"/>
          <p:cNvSpPr/>
          <p:nvPr/>
        </p:nvSpPr>
        <p:spPr>
          <a:xfrm>
            <a:off x="4819653" y="3665696"/>
            <a:ext cx="170021" cy="1219200"/>
          </a:xfrm>
          <a:prstGeom prst="leftBrac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课时作业</a:t>
            </a:r>
          </a:p>
        </p:txBody>
      </p:sp>
      <p:pic>
        <p:nvPicPr>
          <p:cNvPr id="33" name="图片 32" descr="71bOOOPIC11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7475220" y="4040505"/>
            <a:ext cx="1485900" cy="1108710"/>
          </a:xfrm>
          <a:prstGeom prst="rect">
            <a:avLst/>
          </a:prstGeom>
        </p:spPr>
      </p:pic>
      <p:sp>
        <p:nvSpPr>
          <p:cNvPr id="3" name="矩形 2"/>
          <p:cNvSpPr/>
          <p:nvPr/>
        </p:nvSpPr>
        <p:spPr>
          <a:xfrm>
            <a:off x="388621" y="1101090"/>
            <a:ext cx="8410575" cy="3890486"/>
          </a:xfrm>
          <a:prstGeom prst="rect">
            <a:avLst/>
          </a:prstGeom>
          <a:solidFill>
            <a:schemeClr val="accent6">
              <a:alpha val="60000"/>
            </a:schemeClr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34" name="文本框 33"/>
          <p:cNvSpPr txBox="1"/>
          <p:nvPr/>
        </p:nvSpPr>
        <p:spPr>
          <a:xfrm>
            <a:off x="565788" y="1101090"/>
            <a:ext cx="7870031" cy="3947234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2100" b="1" dirty="0">
                <a:latin typeface="楷体" panose="02010609060101010101" charset="-122"/>
                <a:ea typeface="楷体" panose="02010609060101010101" charset="-122"/>
              </a:rPr>
              <a:t>一、为多音字选择正确地读音。</a:t>
            </a:r>
          </a:p>
          <a:p>
            <a:pPr>
              <a:lnSpc>
                <a:spcPct val="150000"/>
              </a:lnSpc>
            </a:pPr>
            <a:r>
              <a:rPr lang="zh-CN" altLang="en-US" sz="2100" b="1" dirty="0">
                <a:latin typeface="楷体" panose="02010609060101010101" charset="-122"/>
                <a:ea typeface="楷体" panose="02010609060101010101" charset="-122"/>
              </a:rPr>
              <a:t>         参：cān      shēn</a:t>
            </a:r>
          </a:p>
          <a:p>
            <a:pPr>
              <a:lnSpc>
                <a:spcPct val="150000"/>
              </a:lnSpc>
            </a:pPr>
            <a:r>
              <a:rPr lang="zh-CN" altLang="en-US" sz="2100" b="1" dirty="0">
                <a:latin typeface="楷体" panose="02010609060101010101" charset="-122"/>
                <a:ea typeface="楷体" panose="02010609060101010101" charset="-122"/>
              </a:rPr>
              <a:t>    1、小动物们都来参（ cān ）加选美比赛。</a:t>
            </a:r>
          </a:p>
          <a:p>
            <a:pPr>
              <a:lnSpc>
                <a:spcPct val="150000"/>
              </a:lnSpc>
            </a:pPr>
            <a:r>
              <a:rPr lang="zh-CN" altLang="en-US" sz="2100" b="1" dirty="0">
                <a:latin typeface="楷体" panose="02010609060101010101" charset="-122"/>
                <a:ea typeface="楷体" panose="02010609060101010101" charset="-122"/>
              </a:rPr>
              <a:t>    2、海底有好多海参（ shēn ）。</a:t>
            </a:r>
          </a:p>
          <a:p>
            <a:pPr>
              <a:lnSpc>
                <a:spcPct val="150000"/>
              </a:lnSpc>
            </a:pPr>
            <a:r>
              <a:rPr lang="zh-CN" altLang="en-US" sz="2100" b="1" dirty="0">
                <a:latin typeface="楷体" panose="02010609060101010101" charset="-122"/>
                <a:ea typeface="楷体" panose="02010609060101010101" charset="-122"/>
              </a:rPr>
              <a:t>二、我会造句。</a:t>
            </a:r>
          </a:p>
          <a:p>
            <a:pPr>
              <a:lnSpc>
                <a:spcPct val="150000"/>
              </a:lnSpc>
            </a:pPr>
            <a:r>
              <a:rPr lang="zh-CN" altLang="en-US" sz="2100" b="1" dirty="0">
                <a:latin typeface="楷体" panose="02010609060101010101" charset="-122"/>
                <a:ea typeface="楷体" panose="02010609060101010101" charset="-122"/>
              </a:rPr>
              <a:t>    1、依然——</a:t>
            </a:r>
            <a:r>
              <a:rPr lang="zh-CN" altLang="en-US" sz="2100" b="1" u="sng" dirty="0">
                <a:latin typeface="楷体" panose="02010609060101010101" charset="-122"/>
                <a:ea typeface="楷体" panose="02010609060101010101" charset="-122"/>
              </a:rPr>
              <a:t>我生病了,但是我仍然坚持上学。</a:t>
            </a:r>
            <a:endParaRPr lang="zh-CN" altLang="en-US" sz="2100" b="1" dirty="0">
              <a:latin typeface="楷体" panose="02010609060101010101" charset="-122"/>
              <a:ea typeface="楷体" panose="02010609060101010101" charset="-122"/>
            </a:endParaRPr>
          </a:p>
          <a:p>
            <a:pPr>
              <a:lnSpc>
                <a:spcPct val="150000"/>
              </a:lnSpc>
            </a:pPr>
            <a:r>
              <a:rPr lang="zh-CN" altLang="en-US" sz="2100" b="1" dirty="0">
                <a:latin typeface="楷体" panose="02010609060101010101" charset="-122"/>
                <a:ea typeface="楷体" panose="02010609060101010101" charset="-122"/>
              </a:rPr>
              <a:t>    2、物产丰富——</a:t>
            </a:r>
            <a:r>
              <a:rPr lang="zh-CN" altLang="en-US" sz="2100" b="1" u="sng" dirty="0">
                <a:latin typeface="楷体" panose="02010609060101010101" charset="-122"/>
                <a:ea typeface="楷体" panose="02010609060101010101" charset="-122"/>
              </a:rPr>
              <a:t>印度是一个物产丰富的国家。</a:t>
            </a:r>
          </a:p>
          <a:p>
            <a:pPr>
              <a:lnSpc>
                <a:spcPct val="150000"/>
              </a:lnSpc>
            </a:pPr>
            <a:r>
              <a:rPr lang="zh-CN" altLang="en-US" sz="2100" b="1" dirty="0">
                <a:latin typeface="楷体" panose="02010609060101010101" charset="-122"/>
                <a:ea typeface="楷体" panose="02010609060101010101" charset="-122"/>
              </a:rPr>
              <a:t>三、周末跟父母去一趟海底世界，看看与课本描述的有什么不同。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4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34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34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9" fill="hold">
                      <p:stCondLst>
                        <p:cond delay="indefinite"/>
                      </p:stCondLst>
                      <p:childTnLst>
                        <p:par>
                          <p:cTn id="40" fill="hold">
                            <p:stCondLst>
                              <p:cond delay="0"/>
                            </p:stCondLst>
                            <p:childTnLst>
                              <p:par>
                                <p:cTn id="4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3" dur="500" fill="hold"/>
                                        <p:tgtEl>
                                          <p:spTgt spid="3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34">
                                            <p:txEl>
                                              <p:pRg st="6" end="6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9" dur="500" fill="hold"/>
                                        <p:tgtEl>
                                          <p:spTgt spid="3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0" dur="500" fill="hold"/>
                                        <p:tgtEl>
                                          <p:spTgt spid="34">
                                            <p:txEl>
                                              <p:pRg st="7" end="7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" name="图片 3" descr="328255-131223141I050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840105" y="432912"/>
            <a:ext cx="7463790" cy="4278154"/>
          </a:xfrm>
          <a:prstGeom prst="rect">
            <a:avLst/>
          </a:prstGeom>
        </p:spPr>
      </p:pic>
      <p:sp>
        <p:nvSpPr>
          <p:cNvPr id="5" name="文本框 4"/>
          <p:cNvSpPr txBox="1"/>
          <p:nvPr/>
        </p:nvSpPr>
        <p:spPr>
          <a:xfrm>
            <a:off x="1965960" y="2457451"/>
            <a:ext cx="3943350" cy="1731243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150000"/>
              </a:lnSpc>
            </a:pPr>
            <a:r>
              <a:rPr lang="zh-CN" altLang="en-US" sz="3600" b="1">
                <a:solidFill>
                  <a:srgbClr val="C00000"/>
                </a:solidFill>
                <a:latin typeface="楷体" panose="02010609060101010101" charset="-122"/>
                <a:ea typeface="楷体" panose="02010609060101010101" charset="-122"/>
              </a:rPr>
              <a:t>今天的你们很棒哦！明天继续加油！！</a:t>
            </a:r>
          </a:p>
        </p:txBody>
      </p:sp>
    </p:spTree>
  </p:cSld>
  <p:clrMapOvr>
    <a:masterClrMapping/>
  </p:clrMapOvr>
  <p:timing>
    <p:tnLst>
      <p:par>
        <p:cTn id="1" dur="indefinite" restart="never" nodeType="tmRoot"/>
      </p:par>
    </p:tnLst>
  </p:timing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矩形 3"/>
          <p:cNvSpPr/>
          <p:nvPr/>
        </p:nvSpPr>
        <p:spPr>
          <a:xfrm>
            <a:off x="1" y="2212399"/>
            <a:ext cx="9143999" cy="492919"/>
          </a:xfrm>
          <a:prstGeom prst="rect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135000" tIns="0" rIns="135000" bIns="0" anchor="ctr"/>
          <a:lstStyle/>
          <a:p>
            <a:pPr algn="ctr">
              <a:defRPr/>
            </a:pPr>
            <a:r>
              <a:rPr lang="en-US" altLang="zh-CN" sz="2100" dirty="0">
                <a:solidFill>
                  <a:prstClr val="white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  <a:cs typeface="Meiryo" panose="020B0604030504040204" pitchFamily="34" charset="-128"/>
              </a:rPr>
              <a:t>                                             www.ypppt.com</a:t>
            </a:r>
            <a:endParaRPr lang="zh-CN" altLang="en-US" sz="2100" dirty="0">
              <a:solidFill>
                <a:srgbClr val="CEEAB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  <a:latin typeface="微软雅黑" panose="020B0503020204020204" pitchFamily="34" charset="-122"/>
              <a:ea typeface="微软雅黑" panose="020B0503020204020204" pitchFamily="34" charset="-122"/>
              <a:cs typeface="Meiryo" panose="020B0604030504040204" pitchFamily="34" charset="-128"/>
            </a:endParaRPr>
          </a:p>
        </p:txBody>
      </p:sp>
      <p:sp>
        <p:nvSpPr>
          <p:cNvPr id="7" name="矩形 6"/>
          <p:cNvSpPr/>
          <p:nvPr/>
        </p:nvSpPr>
        <p:spPr>
          <a:xfrm>
            <a:off x="1" y="1636569"/>
            <a:ext cx="9143999" cy="581458"/>
          </a:xfrm>
          <a:prstGeom prst="rect">
            <a:avLst/>
          </a:prstGeom>
          <a:solidFill>
            <a:srgbClr val="00B0F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>
              <a:defRPr/>
            </a:pP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更多精品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资源尽在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—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优品</a:t>
            </a:r>
            <a:r>
              <a:rPr lang="en-US" altLang="zh-CN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2100" spc="150" dirty="0">
                <a:solidFill>
                  <a:srgbClr val="FFFFFF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  <a:latin typeface="微软雅黑" panose="020B0503020204020204" pitchFamily="34" charset="-122"/>
                <a:ea typeface="微软雅黑" panose="020B0503020204020204" pitchFamily="34" charset="-122"/>
              </a:rPr>
              <a:t>！</a:t>
            </a:r>
          </a:p>
        </p:txBody>
      </p:sp>
      <p:sp>
        <p:nvSpPr>
          <p:cNvPr id="12" name="矩形 11"/>
          <p:cNvSpPr/>
          <p:nvPr/>
        </p:nvSpPr>
        <p:spPr>
          <a:xfrm>
            <a:off x="1936373" y="2940767"/>
            <a:ext cx="5179807" cy="1269578"/>
          </a:xfrm>
          <a:prstGeom prst="rect">
            <a:avLst/>
          </a:prstGeom>
          <a:noFill/>
          <a:ln w="25400" cap="flat" cmpd="sng" algn="ctr">
            <a:noFill/>
            <a:prstDash val="solid"/>
          </a:ln>
          <a:effectLst/>
        </p:spPr>
        <p:txBody>
          <a:bodyPr rtlCol="0" anchor="ctr"/>
          <a:lstStyle/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www.ypppt.com/moban/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www.ypppt.com/jieri/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www.ypppt.com/beijing/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www.ypppt.com/tubiao/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www.ypppt.com/sucai/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www.ypppt.com/jiaocheng/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www.ypppt.com/ziti/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   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绘本故事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www.ypppt.com/gushi/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pPr>
              <a:lnSpc>
                <a:spcPts val="1800"/>
              </a:lnSpc>
            </a:pP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课件：</a:t>
            </a:r>
            <a:r>
              <a:rPr lang="en-US" altLang="zh-CN" sz="900" kern="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www.ypppt.com/kejian/</a:t>
            </a:r>
            <a:endParaRPr lang="en-US" altLang="zh-CN" sz="900" kern="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</p:spTree>
    <p:extLst>
      <p:ext uri="{BB962C8B-B14F-4D97-AF65-F5344CB8AC3E}">
        <p14:creationId xmlns:p14="http://schemas.microsoft.com/office/powerpoint/2010/main" val="303850095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3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解读课文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762955" y="1101091"/>
            <a:ext cx="7618095" cy="3185487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50000"/>
              </a:lnSpc>
            </a:pPr>
            <a:r>
              <a:rPr lang="zh-CN" altLang="en-US" sz="2700" b="1" dirty="0">
                <a:solidFill>
                  <a:srgbClr val="0070C0"/>
                </a:solidFill>
              </a:rPr>
              <a:t>理解第3自然段：</a:t>
            </a:r>
            <a:endParaRPr lang="zh-CN" altLang="en-US" sz="2700" b="1" dirty="0"/>
          </a:p>
          <a:p>
            <a:pPr marL="342900" indent="-342900">
              <a:lnSpc>
                <a:spcPct val="250000"/>
              </a:lnSpc>
              <a:buFont typeface="Arial" panose="020B0604020202020204" pitchFamily="34" charset="0"/>
              <a:buChar char="•"/>
            </a:pPr>
            <a:r>
              <a:rPr lang="zh-CN" altLang="en-US" sz="2700" b="1" dirty="0"/>
              <a:t>想一想着一段共有几句话，告诉了我们什么？</a:t>
            </a:r>
          </a:p>
          <a:p>
            <a:pPr marL="342900" indent="-342900">
              <a:lnSpc>
                <a:spcPct val="250000"/>
              </a:lnSpc>
              <a:buFont typeface="Arial" panose="020B0604020202020204" pitchFamily="34" charset="0"/>
              <a:buChar char="•"/>
            </a:pPr>
            <a:r>
              <a:rPr lang="zh-CN" altLang="en-US" sz="2700" b="1" dirty="0">
                <a:solidFill>
                  <a:srgbClr val="FF0000"/>
                </a:solidFill>
              </a:rPr>
              <a:t>一共五句话，告诉我们海底有声音。</a:t>
            </a:r>
          </a:p>
        </p:txBody>
      </p:sp>
      <p:pic>
        <p:nvPicPr>
          <p:cNvPr id="11" name="图片 10" descr="71bOOOPIC11"/>
          <p:cNvPicPr>
            <a:picLocks noChangeAspect="1"/>
          </p:cNvPicPr>
          <p:nvPr/>
        </p:nvPicPr>
        <p:blipFill>
          <a:blip r:embed="rId2" cstate="email">
            <a:extLst>
              <a:ext uri="{28A0092B-C50C-407E-A947-70E740481C1C}">
                <a14:useLocalDpi xmlns:a14="http://schemas.microsoft.com/office/drawing/2010/main"/>
              </a:ext>
            </a:extLst>
          </a:blip>
          <a:stretch>
            <a:fillRect/>
          </a:stretch>
        </p:blipFill>
        <p:spPr>
          <a:xfrm>
            <a:off x="7475220" y="4034790"/>
            <a:ext cx="1485900" cy="1108710"/>
          </a:xfrm>
          <a:prstGeom prst="rect">
            <a:avLst/>
          </a:prstGeom>
        </p:spPr>
      </p:pic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3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解读课文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410530" y="928689"/>
            <a:ext cx="8323421" cy="4039567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00000"/>
              </a:lnSpc>
            </a:pPr>
            <a:r>
              <a:rPr lang="en-US" altLang="zh-CN" sz="2400" b="1" dirty="0"/>
              <a:t> </a:t>
            </a:r>
            <a:r>
              <a:rPr lang="zh-CN" altLang="en-US" sz="2400" b="1" dirty="0">
                <a:solidFill>
                  <a:srgbClr val="0070C0"/>
                </a:solidFill>
                <a:sym typeface="+mn-ea"/>
              </a:rPr>
              <a:t>第3自然段：</a:t>
            </a:r>
            <a:endParaRPr lang="en-US" altLang="zh-CN" sz="2100" b="1" dirty="0"/>
          </a:p>
          <a:p>
            <a:pPr>
              <a:lnSpc>
                <a:spcPct val="200000"/>
              </a:lnSpc>
            </a:pPr>
            <a:r>
              <a:rPr lang="en-US" altLang="zh-CN" sz="2100" b="1" dirty="0"/>
              <a:t>         </a:t>
            </a:r>
            <a:r>
              <a:rPr lang="zh-CN" altLang="en-US" sz="2100" b="1" dirty="0"/>
              <a:t>海底是否没有一点儿声音呢？不是的。海底的动物常常在窃窃私语。你用水中听音器一听，就能听见各种声音：有的像蜜蜂一样嗡嗡，有的像小鸟一样啾啾，有的像小狗一样汪汪，还有的还好像在打鼾……它们吃东西的时候发出一种声音，行进的时候发出另一种声音，遇到危险还会发出警报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18601" y="811054"/>
            <a:ext cx="8970645" cy="4458144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30000"/>
              </a:lnSpc>
            </a:pPr>
            <a:r>
              <a:rPr lang="zh-CN" altLang="en-US" sz="2400" b="1" dirty="0">
                <a:solidFill>
                  <a:srgbClr val="0070C0"/>
                </a:solidFill>
              </a:rPr>
              <a:t>第</a:t>
            </a:r>
            <a:r>
              <a:rPr lang="en-US" altLang="zh-CN" sz="2400" b="1" dirty="0">
                <a:solidFill>
                  <a:srgbClr val="0070C0"/>
                </a:solidFill>
              </a:rPr>
              <a:t>3</a:t>
            </a:r>
            <a:r>
              <a:rPr lang="zh-CN" altLang="en-US" sz="2400" b="1" dirty="0">
                <a:solidFill>
                  <a:srgbClr val="0070C0"/>
                </a:solidFill>
              </a:rPr>
              <a:t>自然段：</a:t>
            </a:r>
            <a:endParaRPr lang="en-US" altLang="zh-CN" sz="1800" b="1" dirty="0"/>
          </a:p>
          <a:p>
            <a:pPr marL="428625" indent="-428625">
              <a:lnSpc>
                <a:spcPct val="230000"/>
              </a:lnSpc>
              <a:buFont typeface="Arial" panose="020B0604020202020204" pitchFamily="34" charset="0"/>
              <a:buChar char="•"/>
            </a:pPr>
            <a:r>
              <a:rPr lang="zh-CN" altLang="en-US" sz="2000" b="1" dirty="0"/>
              <a:t>（</a:t>
            </a:r>
            <a:r>
              <a:rPr lang="en-US" altLang="zh-CN" sz="2000" b="1" dirty="0"/>
              <a:t>1</a:t>
            </a:r>
            <a:r>
              <a:rPr lang="zh-CN" altLang="en-US" sz="2000" b="1" dirty="0"/>
              <a:t>）前三句，想一想从这三句话中你知道了什么。</a:t>
            </a:r>
          </a:p>
          <a:p>
            <a:pPr marL="428625" indent="-428625">
              <a:lnSpc>
                <a:spcPct val="230000"/>
              </a:lnSpc>
              <a:buFont typeface="Arial" panose="020B0604020202020204" pitchFamily="34" charset="0"/>
              <a:buChar char="•"/>
            </a:pPr>
            <a:r>
              <a:rPr lang="zh-CN" altLang="en-US" sz="2000" b="1" dirty="0"/>
              <a:t>（</a:t>
            </a:r>
            <a:r>
              <a:rPr lang="en-US" altLang="zh-CN" sz="2000" b="1" dirty="0"/>
              <a:t>2</a:t>
            </a:r>
            <a:r>
              <a:rPr lang="zh-CN" altLang="en-US" sz="2000" b="1" dirty="0"/>
              <a:t>）结合句子理解“是否”“窃窃私语”。</a:t>
            </a:r>
          </a:p>
          <a:p>
            <a:pPr>
              <a:lnSpc>
                <a:spcPct val="230000"/>
              </a:lnSpc>
            </a:pPr>
            <a:r>
              <a:rPr lang="zh-CN" altLang="en-US" sz="2000" b="1" dirty="0"/>
              <a:t>    ①把“是否”换成另外一个词语，又不改变原句的意思，这句话可以怎么说？</a:t>
            </a:r>
          </a:p>
          <a:p>
            <a:pPr>
              <a:lnSpc>
                <a:spcPct val="230000"/>
              </a:lnSpc>
            </a:pPr>
            <a:r>
              <a:rPr lang="zh-CN" altLang="en-US" sz="2000" b="1" dirty="0"/>
              <a:t>    ②读“窃窃私语”，说出它的意思，然后试着模拟窃窃私语，体会这里用“窃窃私语”显得特别生动。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18601" y="697708"/>
            <a:ext cx="8970645" cy="4335033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10000"/>
              </a:lnSpc>
            </a:pPr>
            <a:r>
              <a:rPr lang="zh-CN" altLang="en-US" sz="2700" b="1" dirty="0">
                <a:solidFill>
                  <a:srgbClr val="0070C0"/>
                </a:solidFill>
              </a:rPr>
              <a:t>第</a:t>
            </a:r>
            <a:r>
              <a:rPr lang="en-US" altLang="zh-CN" sz="2700" b="1" dirty="0">
                <a:solidFill>
                  <a:srgbClr val="0070C0"/>
                </a:solidFill>
              </a:rPr>
              <a:t>3</a:t>
            </a:r>
            <a:r>
              <a:rPr lang="zh-CN" altLang="en-US" sz="2700" b="1" dirty="0">
                <a:solidFill>
                  <a:srgbClr val="0070C0"/>
                </a:solidFill>
              </a:rPr>
              <a:t>自然段：</a:t>
            </a:r>
            <a:endParaRPr lang="en-US" altLang="zh-CN" sz="2100" b="1" dirty="0"/>
          </a:p>
          <a:p>
            <a:pPr marL="428625" indent="-428625">
              <a:lnSpc>
                <a:spcPct val="210000"/>
              </a:lnSpc>
              <a:buFont typeface="Arial" panose="020B0604020202020204" pitchFamily="34" charset="0"/>
              <a:buChar char="•"/>
            </a:pPr>
            <a:r>
              <a:rPr lang="zh-CN" altLang="en-US" sz="2100" b="1" dirty="0"/>
              <a:t>（</a:t>
            </a:r>
            <a:r>
              <a:rPr lang="en-US" altLang="zh-CN" sz="2100" b="1" dirty="0"/>
              <a:t>3</a:t>
            </a:r>
            <a:r>
              <a:rPr lang="zh-CN" altLang="en-US" sz="2100" b="1" dirty="0"/>
              <a:t>）读后两句，想一想从这两句话中你又知道了什么？</a:t>
            </a:r>
          </a:p>
          <a:p>
            <a:pPr>
              <a:lnSpc>
                <a:spcPct val="210000"/>
              </a:lnSpc>
            </a:pPr>
            <a:r>
              <a:rPr lang="zh-CN" altLang="en-US" sz="2100" b="1" dirty="0"/>
              <a:t>     </a:t>
            </a:r>
            <a:r>
              <a:rPr lang="zh-CN" altLang="en-US" sz="2100" b="1" dirty="0">
                <a:solidFill>
                  <a:srgbClr val="FF0000"/>
                </a:solidFill>
              </a:rPr>
              <a:t>    （海底有很多声音）</a:t>
            </a:r>
            <a:endParaRPr lang="zh-CN" altLang="en-US" sz="2100" b="1" dirty="0"/>
          </a:p>
          <a:p>
            <a:pPr marL="428625" indent="-428625">
              <a:lnSpc>
                <a:spcPct val="210000"/>
              </a:lnSpc>
              <a:buFont typeface="Arial" panose="020B0604020202020204" pitchFamily="34" charset="0"/>
              <a:buChar char="•"/>
            </a:pPr>
            <a:r>
              <a:rPr lang="zh-CN" altLang="en-US" sz="2100" b="1" dirty="0"/>
              <a:t>（4）海底都有什么样的声音呢？</a:t>
            </a:r>
          </a:p>
          <a:p>
            <a:pPr>
              <a:lnSpc>
                <a:spcPct val="210000"/>
              </a:lnSpc>
            </a:pPr>
            <a:r>
              <a:rPr lang="zh-CN" altLang="en-US" sz="2100" b="1" dirty="0"/>
              <a:t>       </a:t>
            </a:r>
            <a:r>
              <a:rPr lang="zh-CN" altLang="en-US" sz="2100" b="1" dirty="0">
                <a:solidFill>
                  <a:srgbClr val="FF0000"/>
                </a:solidFill>
              </a:rPr>
              <a:t> （四个“有的像……”吃东西的声音，进行的声音，发出警报）</a:t>
            </a:r>
          </a:p>
          <a:p>
            <a:pPr marL="428625" indent="-428625">
              <a:lnSpc>
                <a:spcPct val="210000"/>
              </a:lnSpc>
              <a:buFont typeface="Arial" panose="020B0604020202020204" pitchFamily="34" charset="0"/>
              <a:buChar char="•"/>
            </a:pPr>
            <a:r>
              <a:rPr lang="zh-CN" altLang="en-US" sz="2100" b="1" dirty="0"/>
              <a:t>（5）这些是不是海底所有的声音？你从哪知道的？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3" fill="hold">
                      <p:stCondLst>
                        <p:cond delay="indefinite"/>
                      </p:stCondLst>
                      <p:childTnLst>
                        <p:par>
                          <p:cTn id="34" fill="hold">
                            <p:stCondLst>
                              <p:cond delay="0"/>
                            </p:stCondLst>
                            <p:childTnLst>
                              <p:par>
                                <p:cTn id="3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7" dur="500" fill="hold"/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8" dur="500" fill="hold"/>
                                        <p:tgtEl>
                                          <p:spTgt spid="10">
                                            <p:txEl>
                                              <p:pRg st="5" end="5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18601" y="811055"/>
            <a:ext cx="8970645" cy="407034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50000"/>
              </a:lnSpc>
            </a:pPr>
            <a:r>
              <a:rPr lang="zh-CN" altLang="en-US" sz="2400" b="1" dirty="0">
                <a:solidFill>
                  <a:srgbClr val="0070C0"/>
                </a:solidFill>
              </a:rPr>
              <a:t>第</a:t>
            </a:r>
            <a:r>
              <a:rPr lang="en-US" altLang="zh-CN" sz="2400" b="1" dirty="0">
                <a:solidFill>
                  <a:srgbClr val="0070C0"/>
                </a:solidFill>
              </a:rPr>
              <a:t>3</a:t>
            </a:r>
            <a:r>
              <a:rPr lang="zh-CN" altLang="en-US" sz="2400" b="1" dirty="0">
                <a:solidFill>
                  <a:srgbClr val="0070C0"/>
                </a:solidFill>
              </a:rPr>
              <a:t>自然段：</a:t>
            </a:r>
            <a:endParaRPr lang="en-US" altLang="zh-CN" sz="1800" b="1" dirty="0"/>
          </a:p>
          <a:p>
            <a:pPr marL="428625" indent="-428625">
              <a:lnSpc>
                <a:spcPct val="250000"/>
              </a:lnSpc>
              <a:buFont typeface="Arial" panose="020B0604020202020204" pitchFamily="34" charset="0"/>
              <a:buChar char="•"/>
            </a:pPr>
            <a:r>
              <a:rPr sz="2000" b="1" dirty="0"/>
              <a:t>（6）课文中写出了这么多种声音后，还用了省略号，说明海底的声音怎样？</a:t>
            </a:r>
            <a:r>
              <a:rPr sz="2000" b="1" dirty="0">
                <a:solidFill>
                  <a:srgbClr val="FF0000"/>
                </a:solidFill>
              </a:rPr>
              <a:t>（海底的声音多种多样）</a:t>
            </a:r>
            <a:endParaRPr sz="2000" b="1" dirty="0"/>
          </a:p>
          <a:p>
            <a:pPr marL="428625" indent="-428625">
              <a:lnSpc>
                <a:spcPct val="250000"/>
              </a:lnSpc>
              <a:buFont typeface="Arial" panose="020B0604020202020204" pitchFamily="34" charset="0"/>
              <a:buChar char="•"/>
            </a:pPr>
            <a:r>
              <a:rPr sz="2000" b="1" dirty="0"/>
              <a:t>（7）从这么多种声音中，可以看出海底的景色怎么样？</a:t>
            </a:r>
          </a:p>
          <a:p>
            <a:pPr>
              <a:lnSpc>
                <a:spcPct val="250000"/>
              </a:lnSpc>
            </a:pPr>
            <a:r>
              <a:rPr sz="2000" b="1" dirty="0"/>
              <a:t>       </a:t>
            </a:r>
            <a:r>
              <a:rPr sz="2000" b="1" dirty="0">
                <a:solidFill>
                  <a:srgbClr val="FF0000"/>
                </a:solidFill>
              </a:rPr>
              <a:t>（景色奇异）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218601" y="811054"/>
            <a:ext cx="8828723" cy="4339650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50000"/>
              </a:lnSpc>
            </a:pPr>
            <a:r>
              <a:rPr lang="zh-CN" altLang="en-US" sz="2700" b="1" dirty="0">
                <a:solidFill>
                  <a:srgbClr val="0070C0"/>
                </a:solidFill>
              </a:rPr>
              <a:t>第</a:t>
            </a:r>
            <a:r>
              <a:rPr lang="en-US" altLang="zh-CN" sz="2700" b="1" dirty="0">
                <a:solidFill>
                  <a:srgbClr val="0070C0"/>
                </a:solidFill>
              </a:rPr>
              <a:t>3</a:t>
            </a:r>
            <a:r>
              <a:rPr lang="zh-CN" altLang="en-US" sz="2700" b="1" dirty="0">
                <a:solidFill>
                  <a:srgbClr val="0070C0"/>
                </a:solidFill>
              </a:rPr>
              <a:t>自然段：</a:t>
            </a:r>
            <a:endParaRPr lang="en-US" altLang="zh-CN" sz="2100" b="1" dirty="0"/>
          </a:p>
          <a:p>
            <a:pPr marL="428625" indent="-428625">
              <a:lnSpc>
                <a:spcPct val="250000"/>
              </a:lnSpc>
              <a:buFont typeface="Arial" panose="020B0604020202020204" pitchFamily="34" charset="0"/>
              <a:buChar char="•"/>
            </a:pPr>
            <a:r>
              <a:rPr lang="zh-CN" altLang="en-US" sz="2100" b="1" dirty="0"/>
              <a:t>引导：</a:t>
            </a:r>
            <a:r>
              <a:rPr sz="2100" b="1" dirty="0"/>
              <a:t>在这一自然段中，前三句告诉我们海底有声音，但不知道是什么样的声音，这就是概括地写；读了后两句才知道海底的声音是什么样的，这就是具体的写，先概括后具体，句与句之间就是这样联系起来的。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虚尾箭头 6"/>
          <p:cNvSpPr/>
          <p:nvPr/>
        </p:nvSpPr>
        <p:spPr>
          <a:xfrm>
            <a:off x="388620" y="221457"/>
            <a:ext cx="2045970" cy="879634"/>
          </a:xfrm>
          <a:prstGeom prst="stripedRightArrow">
            <a:avLst/>
          </a:prstGeom>
          <a:solidFill>
            <a:schemeClr val="accent6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68580" tIns="34290" rIns="68580" bIns="34290" rtlCol="0" anchor="ctr"/>
          <a:lstStyle/>
          <a:p>
            <a:pPr algn="ctr"/>
            <a:endParaRPr lang="zh-CN" altLang="en-US"/>
          </a:p>
        </p:txBody>
      </p:sp>
      <p:sp>
        <p:nvSpPr>
          <p:cNvPr id="9" name="文本框 8"/>
          <p:cNvSpPr txBox="1"/>
          <p:nvPr/>
        </p:nvSpPr>
        <p:spPr>
          <a:xfrm>
            <a:off x="565785" y="398622"/>
            <a:ext cx="1691164" cy="530915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r>
              <a:rPr lang="zh-CN" altLang="en-US" sz="3000" b="1" dirty="0">
                <a:latin typeface="黑体" panose="02010609060101010101" pitchFamily="2" charset="-122"/>
                <a:ea typeface="黑体" panose="02010609060101010101" pitchFamily="2" charset="-122"/>
              </a:rPr>
              <a:t>初读课文</a:t>
            </a:r>
          </a:p>
        </p:txBody>
      </p:sp>
      <p:sp>
        <p:nvSpPr>
          <p:cNvPr id="10" name="TextBox 9"/>
          <p:cNvSpPr txBox="1"/>
          <p:nvPr/>
        </p:nvSpPr>
        <p:spPr>
          <a:xfrm>
            <a:off x="388447" y="924583"/>
            <a:ext cx="8531367" cy="4238083"/>
          </a:xfrm>
          <a:prstGeom prst="rect">
            <a:avLst/>
          </a:prstGeom>
          <a:noFill/>
        </p:spPr>
        <p:txBody>
          <a:bodyPr wrap="square" lIns="68580" tIns="34290" rIns="68580" bIns="34290" rtlCol="0">
            <a:spAutoFit/>
          </a:bodyPr>
          <a:lstStyle/>
          <a:p>
            <a:pPr>
              <a:lnSpc>
                <a:spcPct val="210000"/>
              </a:lnSpc>
            </a:pPr>
            <a:r>
              <a:rPr lang="zh-CN" altLang="en-US" sz="2400" b="1" dirty="0">
                <a:solidFill>
                  <a:srgbClr val="0070C0"/>
                </a:solidFill>
              </a:rPr>
              <a:t>联系第2、3自然段，思考：</a:t>
            </a:r>
            <a:endParaRPr lang="zh-CN" altLang="en-US" sz="2100" b="1" dirty="0">
              <a:solidFill>
                <a:srgbClr val="0070C0"/>
              </a:solidFill>
            </a:endParaRPr>
          </a:p>
          <a:p>
            <a:pPr marL="428625" indent="-428625">
              <a:lnSpc>
                <a:spcPct val="210000"/>
              </a:lnSpc>
              <a:buFont typeface="Arial" panose="020B0604020202020204" pitchFamily="34" charset="0"/>
              <a:buChar char="•"/>
            </a:pPr>
            <a:r>
              <a:rPr lang="zh-CN" altLang="en-US" sz="2100" b="1" dirty="0"/>
              <a:t>（1）这两段的内容有什么联系？在宁静的海底，如果你听到各种声音，会有什么感觉？</a:t>
            </a:r>
          </a:p>
          <a:p>
            <a:pPr>
              <a:lnSpc>
                <a:spcPct val="210000"/>
              </a:lnSpc>
            </a:pPr>
            <a:r>
              <a:rPr lang="zh-CN" altLang="en-US" sz="2100" b="1" dirty="0"/>
              <a:t>      </a:t>
            </a:r>
            <a:r>
              <a:rPr lang="zh-CN" altLang="en-US" sz="2100" b="1" dirty="0">
                <a:solidFill>
                  <a:srgbClr val="FF0000"/>
                </a:solidFill>
              </a:rPr>
              <a:t>（使学生感到“静中有声”，显得奇异）</a:t>
            </a:r>
          </a:p>
          <a:p>
            <a:pPr marL="428625" indent="-428625">
              <a:lnSpc>
                <a:spcPct val="210000"/>
              </a:lnSpc>
              <a:buFont typeface="Arial" panose="020B0604020202020204" pitchFamily="34" charset="0"/>
              <a:buChar char="•"/>
            </a:pPr>
            <a:r>
              <a:rPr lang="zh-CN" altLang="en-US" sz="2100" b="1" dirty="0"/>
              <a:t>（2）为什么海底有这样奇异的景象？</a:t>
            </a:r>
          </a:p>
          <a:p>
            <a:pPr>
              <a:lnSpc>
                <a:spcPct val="210000"/>
              </a:lnSpc>
            </a:pPr>
            <a:r>
              <a:rPr lang="zh-CN" altLang="en-US" sz="2100" b="1" dirty="0"/>
              <a:t>      </a:t>
            </a:r>
            <a:r>
              <a:rPr lang="zh-CN" altLang="en-US" sz="2100" b="1" dirty="0">
                <a:solidFill>
                  <a:srgbClr val="FF0000"/>
                </a:solidFill>
              </a:rPr>
              <a:t>（海底奇异的景象离不开丰富的物产）</a:t>
            </a:r>
          </a:p>
        </p:txBody>
      </p:sp>
    </p:spTree>
  </p:cSld>
  <p:clrMapOvr>
    <a:masterClrMapping/>
  </p:clrMapOvr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1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1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1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10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7" fill="hold">
                      <p:stCondLst>
                        <p:cond delay="indefinite"/>
                      </p:stCondLst>
                      <p:childTnLst>
                        <p:par>
                          <p:cTn id="28" fill="hold">
                            <p:stCondLst>
                              <p:cond delay="0"/>
                            </p:stCondLst>
                            <p:childTnLst>
                              <p:par>
                                <p:cTn id="29" presetID="2" presetClass="entr" presetSubtype="4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1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2" dur="500" fill="hold"/>
                                        <p:tgtEl>
                                          <p:spTgt spid="10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theme/theme1.xml><?xml version="1.0" encoding="utf-8"?>
<a:theme xmlns:a="http://schemas.openxmlformats.org/drawingml/2006/main" name="第一PPT模板网-WWW.1PPT.COM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 主题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主题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主题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3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6</TotalTime>
  <Words>958</Words>
  <Application>Microsoft Office PowerPoint</Application>
  <PresentationFormat>全屏显示(16:9)</PresentationFormat>
  <Paragraphs>109</Paragraphs>
  <Slides>23</Slides>
  <Notes>2</Notes>
  <HiddenSlides>0</HiddenSlides>
  <MMClips>0</MMClips>
  <ScaleCrop>false</ScaleCrop>
  <HeadingPairs>
    <vt:vector size="6" baseType="variant">
      <vt:variant>
        <vt:lpstr>已用的字体</vt:lpstr>
      </vt:variant>
      <vt:variant>
        <vt:i4>8</vt:i4>
      </vt:variant>
      <vt:variant>
        <vt:lpstr>主题</vt:lpstr>
      </vt:variant>
      <vt:variant>
        <vt:i4>2</vt:i4>
      </vt:variant>
      <vt:variant>
        <vt:lpstr>幻灯片标题</vt:lpstr>
      </vt:variant>
      <vt:variant>
        <vt:i4>23</vt:i4>
      </vt:variant>
    </vt:vector>
  </HeadingPairs>
  <TitlesOfParts>
    <vt:vector size="33" baseType="lpstr">
      <vt:lpstr>Meiryo</vt:lpstr>
      <vt:lpstr>黑体</vt:lpstr>
      <vt:lpstr>楷体</vt:lpstr>
      <vt:lpstr>宋体</vt:lpstr>
      <vt:lpstr>微软雅黑</vt:lpstr>
      <vt:lpstr>Arial</vt:lpstr>
      <vt:lpstr>Calibri</vt:lpstr>
      <vt:lpstr>Calibri Light</vt:lpstr>
      <vt:lpstr>第一PPT模板网-WWW.1PPT.COM</vt:lpstr>
      <vt:lpstr>Office Theme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  <vt:lpstr>PowerPoint 演示文稿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https://www.ypppt.com/</dc:title>
  <dc:subject>https://www.ypppt.com/</dc:subject>
  <dc:creator>优品PPT</dc:creator>
  <cp:keywords/>
  <cp:lastModifiedBy>kan</cp:lastModifiedBy>
  <cp:revision>4</cp:revision>
  <dcterms:created xsi:type="dcterms:W3CDTF">2018-08-29T04:28:00Z</dcterms:created>
  <dcterms:modified xsi:type="dcterms:W3CDTF">2021-08-24T03:56:11Z</dcterms:modified>
</cp:coreProperties>
</file>

<file path=docProps/custom.xml><?xml version="1.0" encoding="utf-8"?>
<Properties xmlns="http://schemas.openxmlformats.org/officeDocument/2006/custom-properties" xmlns:vt="http://schemas.openxmlformats.org/officeDocument/2006/docPropsVTypes">
  <property fmtid="{D5CDD505-2E9C-101B-9397-08002B2CF9AE}" pid="2" name="KSOProductBuildVer">
    <vt:lpwstr>2052-11.1.0.7989</vt:lpwstr>
  </property>
</Properties>
</file>

<file path=docProps/thumbnail.jpeg>
</file>