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6"/>
  </p:notesMasterIdLst>
  <p:sldIdLst>
    <p:sldId id="259" r:id="rId3"/>
    <p:sldId id="258" r:id="rId4"/>
    <p:sldId id="260" r:id="rId5"/>
    <p:sldId id="261" r:id="rId6"/>
    <p:sldId id="262" r:id="rId7"/>
    <p:sldId id="272" r:id="rId8"/>
    <p:sldId id="274" r:id="rId9"/>
    <p:sldId id="273" r:id="rId10"/>
    <p:sldId id="263" r:id="rId11"/>
    <p:sldId id="264" r:id="rId12"/>
    <p:sldId id="265" r:id="rId13"/>
    <p:sldId id="266" r:id="rId14"/>
    <p:sldId id="275" r:id="rId15"/>
    <p:sldId id="276" r:id="rId16"/>
    <p:sldId id="267" r:id="rId17"/>
    <p:sldId id="277" r:id="rId18"/>
    <p:sldId id="278" r:id="rId19"/>
    <p:sldId id="279" r:id="rId20"/>
    <p:sldId id="280" r:id="rId21"/>
    <p:sldId id="268" r:id="rId22"/>
    <p:sldId id="269" r:id="rId23"/>
    <p:sldId id="271" r:id="rId24"/>
    <p:sldId id="281" r:id="rId25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9D831-1167-406E-93A7-7D29D16E9D31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359B3-0CAC-44A5-A24D-9B1E77C336C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267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59B3-0CAC-44A5-A24D-9B1E77C336C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906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74358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5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686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58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20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069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73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26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5893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280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57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178974" y="60798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1118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30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770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80210" y="2954321"/>
            <a:ext cx="3017520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3600" dirty="0" smtClean="0">
                <a:latin typeface="楷体" panose="02010609060101010101" charset="-122"/>
                <a:ea typeface="楷体" panose="02010609060101010101" charset="-122"/>
              </a:rPr>
              <a:t>第</a:t>
            </a:r>
            <a:r>
              <a:rPr lang="zh-CN" altLang="en-US" sz="3600" dirty="0">
                <a:latin typeface="楷体" panose="02010609060101010101" charset="-122"/>
                <a:ea typeface="楷体" panose="02010609060101010101" charset="-122"/>
              </a:rPr>
              <a:t>二课时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31"/>
          <a:stretch/>
        </p:blipFill>
        <p:spPr>
          <a:xfrm>
            <a:off x="518712" y="1032421"/>
            <a:ext cx="3715226" cy="2607116"/>
          </a:xfrm>
          <a:prstGeom prst="rect">
            <a:avLst/>
          </a:prstGeom>
        </p:spPr>
      </p:pic>
      <p:sp>
        <p:nvSpPr>
          <p:cNvPr id="4" name="文本框 7"/>
          <p:cNvSpPr txBox="1"/>
          <p:nvPr/>
        </p:nvSpPr>
        <p:spPr>
          <a:xfrm>
            <a:off x="4233938" y="1291701"/>
            <a:ext cx="4910064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400" dirty="0">
                <a:latin typeface="楷体" panose="02010609060101010101" charset="-122"/>
                <a:ea typeface="楷体" panose="02010609060101010101" charset="-122"/>
              </a:rPr>
              <a:t>23</a:t>
            </a:r>
            <a:r>
              <a:rPr lang="zh-CN" altLang="en-US" sz="5400" dirty="0">
                <a:latin typeface="楷体" panose="02010609060101010101" charset="-122"/>
                <a:ea typeface="楷体" panose="02010609060101010101" charset="-122"/>
              </a:rPr>
              <a:t>、海底世界</a:t>
            </a:r>
          </a:p>
        </p:txBody>
      </p:sp>
      <p:sp>
        <p:nvSpPr>
          <p:cNvPr id="5" name="副标题 2"/>
          <p:cNvSpPr txBox="1"/>
          <p:nvPr/>
        </p:nvSpPr>
        <p:spPr bwMode="auto">
          <a:xfrm>
            <a:off x="5258149" y="2335979"/>
            <a:ext cx="2861642" cy="32766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人教版</a:t>
            </a:r>
            <a:r>
              <a:rPr lang="en-US" altLang="zh-CN" sz="1500" dirty="0"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1500" dirty="0">
                <a:latin typeface="楷体" panose="02010609060101010101" charset="-122"/>
                <a:ea typeface="楷体" panose="02010609060101010101" charset="-122"/>
              </a:rPr>
              <a:t>三年级下册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43367" y="4297581"/>
            <a:ext cx="903788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447" y="1186997"/>
            <a:ext cx="8531367" cy="31854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理解第4、5、6自然段：</a:t>
            </a:r>
            <a:endParaRPr lang="en-US" altLang="zh-CN" sz="2700" b="1" dirty="0"/>
          </a:p>
          <a:p>
            <a:pPr marL="428625" indent="-428625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/>
              <a:t>思考：作者从哪几个方面写海底物产丰富的？</a:t>
            </a:r>
          </a:p>
          <a:p>
            <a:pPr>
              <a:lnSpc>
                <a:spcPct val="250000"/>
              </a:lnSpc>
            </a:pPr>
            <a:r>
              <a:rPr lang="zh-CN" altLang="en-US" sz="2700" b="1" dirty="0"/>
              <a:t>                  </a:t>
            </a:r>
            <a:r>
              <a:rPr lang="zh-CN" altLang="en-US" sz="2700" b="1" dirty="0">
                <a:solidFill>
                  <a:srgbClr val="FF0000"/>
                </a:solidFill>
              </a:rPr>
              <a:t>（动物、植物、矿物）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2926" y="1101090"/>
            <a:ext cx="8369029" cy="32147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8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学习第4自然段：</a:t>
            </a:r>
            <a:endParaRPr lang="en-US" altLang="zh-CN" sz="2300" b="1" dirty="0"/>
          </a:p>
          <a:p>
            <a:pPr marL="428625" indent="-428625">
              <a:lnSpc>
                <a:spcPct val="280000"/>
              </a:lnSpc>
              <a:buFont typeface="Arial" panose="020B0604020202020204" pitchFamily="34" charset="0"/>
              <a:buChar char="•"/>
            </a:pPr>
            <a:r>
              <a:rPr lang="zh-CN" altLang="en-US" sz="2300" b="1" dirty="0"/>
              <a:t>轻声读这一段，想一想这一段一共有几句话，讲的是什么？</a:t>
            </a:r>
          </a:p>
          <a:p>
            <a:pPr>
              <a:lnSpc>
                <a:spcPct val="280000"/>
              </a:lnSpc>
            </a:pPr>
            <a:r>
              <a:rPr lang="zh-CN" altLang="en-US" sz="2300" b="1" dirty="0"/>
              <a:t>  </a:t>
            </a:r>
            <a:r>
              <a:rPr lang="zh-CN" altLang="en-US" sz="2300" b="1" dirty="0">
                <a:solidFill>
                  <a:srgbClr val="FF0000"/>
                </a:solidFill>
              </a:rPr>
              <a:t>   一共六句话，讲的是海底有很多动物，它们的活动方式不同。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0445" y="1101073"/>
            <a:ext cx="8302767" cy="392415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第</a:t>
            </a:r>
            <a:r>
              <a:rPr lang="en-US" altLang="zh-CN" sz="2700" b="1" dirty="0">
                <a:solidFill>
                  <a:srgbClr val="0070C0"/>
                </a:solidFill>
              </a:rPr>
              <a:t>4</a:t>
            </a:r>
            <a:r>
              <a:rPr lang="zh-CN" altLang="en-US" sz="2700" b="1" dirty="0">
                <a:solidFill>
                  <a:srgbClr val="0070C0"/>
                </a:solidFill>
              </a:rPr>
              <a:t>自然段：</a:t>
            </a:r>
            <a:endParaRPr lang="en-US" altLang="zh-CN" sz="2700" b="1" dirty="0"/>
          </a:p>
          <a:p>
            <a:pPr>
              <a:lnSpc>
                <a:spcPct val="200000"/>
              </a:lnSpc>
            </a:pPr>
            <a:r>
              <a:rPr lang="zh-CN" altLang="en-US" sz="2100" b="1" dirty="0"/>
              <a:t>        海里的动物，已经知道的大约有三万种。它们各有各的活动方法。海参靠肌肉伸缩爬行，每小时只能前进四米。有一种鱼身体像梭子，每小时能游几十千米，攻击其他动物的时候，速度比普通的火车还快。乌贼和章鱼能突然向前方喷水，利用水的反推力迅速后退。还有些贝类自己不动，巴在轮船底下做免费的长途旅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69246" y="924403"/>
            <a:ext cx="6711315" cy="34855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3000" b="1" dirty="0">
                <a:solidFill>
                  <a:srgbClr val="0070C0"/>
                </a:solidFill>
                <a:latin typeface="+mn-ea"/>
                <a:cs typeface="+mn-ea"/>
              </a:rPr>
              <a:t>第</a:t>
            </a:r>
            <a:r>
              <a:rPr lang="en-US" altLang="zh-CN" sz="3000" b="1" dirty="0">
                <a:solidFill>
                  <a:srgbClr val="0070C0"/>
                </a:solidFill>
                <a:latin typeface="+mn-ea"/>
                <a:cs typeface="+mn-ea"/>
              </a:rPr>
              <a:t>4</a:t>
            </a:r>
            <a:r>
              <a:rPr lang="zh-CN" altLang="en-US" sz="3000" b="1" dirty="0">
                <a:solidFill>
                  <a:srgbClr val="0070C0"/>
                </a:solidFill>
                <a:latin typeface="+mn-ea"/>
                <a:cs typeface="+mn-ea"/>
              </a:rPr>
              <a:t>自然段：</a:t>
            </a:r>
            <a:endParaRPr lang="en-US" altLang="zh-CN" sz="3000" b="1" dirty="0">
              <a:latin typeface="+mn-ea"/>
              <a:cs typeface="+mn-ea"/>
            </a:endParaRPr>
          </a:p>
          <a:p>
            <a:pPr marL="428625" indent="-42862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>
                <a:latin typeface="+mn-ea"/>
                <a:cs typeface="+mn-ea"/>
              </a:rPr>
              <a:t>读第</a:t>
            </a:r>
            <a:r>
              <a:rPr lang="en-US" altLang="zh-CN" sz="2700" b="1" dirty="0">
                <a:latin typeface="+mn-ea"/>
                <a:cs typeface="+mn-ea"/>
              </a:rPr>
              <a:t>1</a:t>
            </a:r>
            <a:r>
              <a:rPr lang="zh-CN" altLang="en-US" sz="2700" b="1" dirty="0">
                <a:latin typeface="+mn-ea"/>
                <a:cs typeface="+mn-ea"/>
              </a:rPr>
              <a:t>句，想一想告诉了我们什么？　　　　　　　</a:t>
            </a:r>
          </a:p>
          <a:p>
            <a:pPr marL="428625" indent="-428625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>
                <a:latin typeface="+mn-ea"/>
                <a:cs typeface="+mn-ea"/>
              </a:rPr>
              <a:t>读</a:t>
            </a:r>
            <a:r>
              <a:rPr lang="en-US" altLang="zh-CN" sz="2700" b="1" dirty="0">
                <a:latin typeface="+mn-ea"/>
                <a:cs typeface="+mn-ea"/>
              </a:rPr>
              <a:t>2-5</a:t>
            </a:r>
            <a:r>
              <a:rPr lang="zh-CN" altLang="en-US" sz="2700" b="1" dirty="0">
                <a:latin typeface="+mn-ea"/>
                <a:cs typeface="+mn-ea"/>
              </a:rPr>
              <a:t>句，想一想讲的是什么？</a:t>
            </a:r>
          </a:p>
          <a:p>
            <a:pPr>
              <a:lnSpc>
                <a:spcPct val="200000"/>
              </a:lnSpc>
            </a:pPr>
            <a:r>
              <a:rPr lang="zh-CN" altLang="en-US" sz="2700" b="1" dirty="0">
                <a:latin typeface="+mn-ea"/>
                <a:cs typeface="+mn-ea"/>
              </a:rPr>
              <a:t>   </a:t>
            </a:r>
            <a:r>
              <a:rPr lang="zh-CN" altLang="en-US" sz="2700" b="1" dirty="0">
                <a:solidFill>
                  <a:srgbClr val="FF0000"/>
                </a:solidFill>
                <a:latin typeface="+mn-ea"/>
                <a:cs typeface="+mn-ea"/>
              </a:rPr>
              <a:t>（不同的动物是怎样活动的）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971" y="710090"/>
            <a:ext cx="9040178" cy="453816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第</a:t>
            </a:r>
            <a:r>
              <a:rPr lang="en-US" altLang="zh-CN" sz="2700" b="1" dirty="0">
                <a:solidFill>
                  <a:srgbClr val="0070C0"/>
                </a:solidFill>
              </a:rPr>
              <a:t>4</a:t>
            </a:r>
            <a:r>
              <a:rPr lang="zh-CN" altLang="en-US" sz="2700" b="1" dirty="0">
                <a:solidFill>
                  <a:srgbClr val="0070C0"/>
                </a:solidFill>
              </a:rPr>
              <a:t>自然段：</a:t>
            </a:r>
            <a:endParaRPr lang="zh-CN" altLang="en-US" sz="2100" b="1" dirty="0"/>
          </a:p>
          <a:p>
            <a:pPr>
              <a:lnSpc>
                <a:spcPct val="220000"/>
              </a:lnSpc>
            </a:pPr>
            <a:r>
              <a:rPr lang="zh-CN" altLang="en-US" sz="2100" b="1" dirty="0"/>
              <a:t>　　“伸缩”是什么意思？你知道什么动物是靠肌肉伸缩爬行的？</a:t>
            </a:r>
          </a:p>
          <a:p>
            <a:pPr>
              <a:lnSpc>
                <a:spcPct val="220000"/>
              </a:lnSpc>
            </a:pPr>
            <a:r>
              <a:rPr lang="zh-CN" altLang="en-US" sz="2100" b="1" dirty="0"/>
              <a:t>　　“只能”说明什么？</a:t>
            </a:r>
          </a:p>
          <a:p>
            <a:pPr>
              <a:lnSpc>
                <a:spcPct val="220000"/>
              </a:lnSpc>
            </a:pPr>
            <a:r>
              <a:rPr lang="zh-CN" altLang="en-US" sz="2100" b="1" dirty="0"/>
              <a:t>　　“普通”是什么意思？用“普通”说一句话。比普通火车还快说明什么？</a:t>
            </a:r>
          </a:p>
          <a:p>
            <a:pPr>
              <a:lnSpc>
                <a:spcPct val="220000"/>
              </a:lnSpc>
            </a:pPr>
            <a:r>
              <a:rPr lang="zh-CN" altLang="en-US" sz="2100" b="1" dirty="0"/>
              <a:t>　　“反推力”怎样理解？想一想你见过什么是靠反推力前进的？</a:t>
            </a:r>
          </a:p>
          <a:p>
            <a:pPr>
              <a:lnSpc>
                <a:spcPct val="220000"/>
              </a:lnSpc>
            </a:pPr>
            <a:r>
              <a:rPr lang="zh-CN" altLang="en-US" sz="2100" b="1" dirty="0"/>
              <a:t>　　“巴”是什么意思？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4335" y="1267778"/>
            <a:ext cx="8395335" cy="34301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60000"/>
              </a:lnSpc>
            </a:pPr>
            <a:r>
              <a:rPr lang="en-US" sz="2100" b="1" dirty="0">
                <a:latin typeface="+mn-ea"/>
                <a:cs typeface="+mn-ea"/>
              </a:rPr>
              <a:t>       </a:t>
            </a:r>
            <a:r>
              <a:rPr sz="2100" b="1" dirty="0">
                <a:latin typeface="+mn-ea"/>
                <a:cs typeface="+mn-ea"/>
              </a:rPr>
              <a:t>小结2-5句，具体介绍了五种动物的活动方式：它们有的速度极慢，有的速度极快；有的向前进，有的向后退；有的自己活动，有的自己不动。就在这快与慢、进与退、动与不动的鲜明对比中，突出了它们的活动方法不同，说明了各有个的活动方法。</a:t>
            </a:r>
          </a:p>
        </p:txBody>
      </p:sp>
      <p:pic>
        <p:nvPicPr>
          <p:cNvPr id="8" name="图片 7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34790"/>
            <a:ext cx="1485900" cy="110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620" y="928688"/>
            <a:ext cx="8820150" cy="381796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90000"/>
              </a:lnSpc>
            </a:pPr>
            <a:r>
              <a:rPr sz="2100" b="1" dirty="0">
                <a:solidFill>
                  <a:srgbClr val="0070C0"/>
                </a:solidFill>
                <a:latin typeface="+mn-ea"/>
                <a:cs typeface="+mn-ea"/>
              </a:rPr>
              <a:t>自学5、6自然段，</a:t>
            </a:r>
            <a:r>
              <a:rPr sz="2100" b="1" dirty="0">
                <a:latin typeface="+mn-ea"/>
                <a:cs typeface="+mn-ea"/>
              </a:rPr>
              <a:t>讨论：海底有哪些植物和矿物？</a:t>
            </a:r>
          </a:p>
          <a:p>
            <a:pPr>
              <a:lnSpc>
                <a:spcPct val="290000"/>
              </a:lnSpc>
            </a:pPr>
            <a:r>
              <a:rPr sz="2100" b="1" dirty="0">
                <a:latin typeface="+mn-ea"/>
                <a:cs typeface="+mn-ea"/>
              </a:rPr>
              <a:t>①海底有哪些植物？说明海底植物怎么样？</a:t>
            </a:r>
          </a:p>
          <a:p>
            <a:pPr>
              <a:lnSpc>
                <a:spcPct val="290000"/>
              </a:lnSpc>
            </a:pPr>
            <a:r>
              <a:rPr sz="2100" b="1" dirty="0">
                <a:latin typeface="+mn-ea"/>
                <a:cs typeface="+mn-ea"/>
              </a:rPr>
              <a:t>②海底有哪些矿物？“稀有”是什么意思？说明海底蕴藏的矿物怎么样？</a:t>
            </a:r>
          </a:p>
          <a:p>
            <a:pPr>
              <a:lnSpc>
                <a:spcPct val="290000"/>
              </a:lnSpc>
            </a:pPr>
            <a:r>
              <a:rPr sz="2100" b="1" dirty="0">
                <a:latin typeface="+mn-ea"/>
                <a:cs typeface="+mn-ea"/>
              </a:rPr>
              <a:t>③从这两个自然段中也可以体会到海底的物产怎么样？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25" y="1429704"/>
            <a:ext cx="8820150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b="1" dirty="0">
                <a:latin typeface="+mn-ea"/>
                <a:cs typeface="+mn-ea"/>
              </a:rPr>
              <a:t>        4</a:t>
            </a:r>
            <a:r>
              <a:rPr sz="2400" b="1" dirty="0">
                <a:latin typeface="+mn-ea"/>
                <a:cs typeface="+mn-ea"/>
              </a:rPr>
              <a:t>、5、6三个自然段都写出了海底丰富的物产，从这些物产中还能看到海底的什么特点？景色奇异从哪些地方看出来的？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25" y="1259683"/>
            <a:ext cx="8820150" cy="29777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sz="2100" b="1" dirty="0">
                <a:latin typeface="+mn-ea"/>
                <a:cs typeface="+mn-ea"/>
              </a:rPr>
              <a:t>把2—6自然段连起来读。思考：海底是一个什么世界？</a:t>
            </a:r>
          </a:p>
          <a:p>
            <a:pPr>
              <a:lnSpc>
                <a:spcPct val="300000"/>
              </a:lnSpc>
            </a:pPr>
            <a:r>
              <a:rPr sz="2100" b="1" dirty="0">
                <a:latin typeface="+mn-ea"/>
                <a:cs typeface="+mn-ea"/>
              </a:rPr>
              <a:t>　　指出：每段中的内容虽各有侧重，但又互相联系，不可分割。在景色奇异中包括着物产丰富，丰富的物产中也显示出景色的奇异。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朗读课文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925" y="1447941"/>
            <a:ext cx="8820150" cy="228524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300000"/>
              </a:lnSpc>
            </a:pPr>
            <a:r>
              <a:rPr lang="en-US" sz="2400" b="1" dirty="0">
                <a:latin typeface="+mn-ea"/>
                <a:cs typeface="+mn-ea"/>
              </a:rPr>
              <a:t>       </a:t>
            </a:r>
            <a:r>
              <a:rPr sz="2400" b="1" dirty="0">
                <a:latin typeface="+mn-ea"/>
                <a:cs typeface="+mn-ea"/>
              </a:rPr>
              <a:t>想一想，为了说明海底是一个景色奇异、物产丰富的世界，课文开头、中间和结尾各写了什么？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4-1511110949340-L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5614" y="3694273"/>
            <a:ext cx="2210276" cy="1457801"/>
          </a:xfrm>
          <a:prstGeom prst="rect">
            <a:avLst/>
          </a:prstGeom>
        </p:spPr>
      </p:pic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课时目标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2002" y="931070"/>
            <a:ext cx="8153876" cy="328243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90000"/>
              </a:lnSpc>
            </a:pPr>
            <a:r>
              <a:rPr sz="2400" b="1" dirty="0">
                <a:latin typeface="+mn-ea"/>
                <a:cs typeface="+mn-ea"/>
              </a:rPr>
              <a:t>1. 有感情地朗读课文，理解课文内容。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（重点）</a:t>
            </a:r>
            <a:endParaRPr sz="2400" b="1" dirty="0">
              <a:latin typeface="+mn-ea"/>
              <a:cs typeface="+mn-ea"/>
            </a:endParaRPr>
          </a:p>
          <a:p>
            <a:pPr>
              <a:lnSpc>
                <a:spcPct val="290000"/>
              </a:lnSpc>
            </a:pPr>
            <a:r>
              <a:rPr sz="2400" b="1" dirty="0">
                <a:latin typeface="+mn-ea"/>
                <a:cs typeface="+mn-ea"/>
              </a:rPr>
              <a:t>2. 了解海底世界是一个怎么样的地方，激发热爱自然，探索自然奥秘的兴趣。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（难点）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118137" y="507258"/>
            <a:ext cx="20757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>
                <a:latin typeface="黑体" panose="02010609060101010101" pitchFamily="2" charset="-122"/>
                <a:ea typeface="黑体" panose="02010609060101010101" pitchFamily="2" charset="-122"/>
              </a:rPr>
              <a:t>板书设计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6904" y="830581"/>
            <a:ext cx="8269605" cy="431041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/>
              <a:t>海底世界</a:t>
            </a:r>
            <a:endParaRPr lang="zh-CN" altLang="en-US" sz="2600" b="1" dirty="0"/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                                                             宁静　      光点闪烁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　　　　　　景色奇异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　　　　　　　　　　　　　　黑暗　     窃窃私语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海底世界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　　　　　　　　　　　　　　动物　     多种多样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　　　　　　物产丰富　　         植物　     种类繁多</a:t>
            </a:r>
          </a:p>
          <a:p>
            <a:pPr algn="l">
              <a:lnSpc>
                <a:spcPct val="130000"/>
              </a:lnSpc>
            </a:pPr>
            <a:r>
              <a:rPr lang="zh-CN" altLang="en-US" sz="2600" b="1" dirty="0"/>
              <a:t>　　　　　　　　　　　　　　　矿物　     蕴藏丰富</a:t>
            </a:r>
          </a:p>
        </p:txBody>
      </p:sp>
      <p:sp>
        <p:nvSpPr>
          <p:cNvPr id="2" name="左大括号 1"/>
          <p:cNvSpPr/>
          <p:nvPr/>
        </p:nvSpPr>
        <p:spPr>
          <a:xfrm>
            <a:off x="2437924" y="2191228"/>
            <a:ext cx="198596" cy="21264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左大括号 2"/>
          <p:cNvSpPr/>
          <p:nvPr/>
        </p:nvSpPr>
        <p:spPr>
          <a:xfrm>
            <a:off x="4734404" y="1709263"/>
            <a:ext cx="70961" cy="119110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4819653" y="3665696"/>
            <a:ext cx="170021" cy="12192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课时作业</a:t>
            </a:r>
          </a:p>
        </p:txBody>
      </p:sp>
      <p:pic>
        <p:nvPicPr>
          <p:cNvPr id="33" name="图片 32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40505"/>
            <a:ext cx="1485900" cy="110871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88621" y="1101090"/>
            <a:ext cx="8410575" cy="3890486"/>
          </a:xfrm>
          <a:prstGeom prst="rect">
            <a:avLst/>
          </a:prstGeom>
          <a:solidFill>
            <a:schemeClr val="accent6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565788" y="1101090"/>
            <a:ext cx="7870031" cy="394723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一、为多音字选择正确地读音。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     参：cān      shēn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1、小动物们都来参（ cān ）加选美比赛。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2、海底有好多海参（ shēn ）。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二、我会造句。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1、依然——</a:t>
            </a:r>
            <a:r>
              <a:rPr lang="zh-CN" altLang="en-US" sz="2100" b="1" u="sng" dirty="0">
                <a:latin typeface="楷体" panose="02010609060101010101" charset="-122"/>
                <a:ea typeface="楷体" panose="02010609060101010101" charset="-122"/>
              </a:rPr>
              <a:t>我生病了,但是我仍然坚持上学。</a:t>
            </a:r>
            <a:endParaRPr lang="zh-CN" altLang="en-US" sz="2100" b="1" dirty="0">
              <a:latin typeface="楷体" panose="02010609060101010101" charset="-122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    2、物产丰富——</a:t>
            </a:r>
            <a:r>
              <a:rPr lang="zh-CN" altLang="en-US" sz="2100" b="1" u="sng" dirty="0">
                <a:latin typeface="楷体" panose="02010609060101010101" charset="-122"/>
                <a:ea typeface="楷体" panose="02010609060101010101" charset="-122"/>
              </a:rPr>
              <a:t>印度是一个物产丰富的国家。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</a:rPr>
              <a:t>三、周末跟父母去一趟海底世界，看看与课本描述的有什么不同。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328255-131223141I05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5" y="432912"/>
            <a:ext cx="7463790" cy="427815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965960" y="2457451"/>
            <a:ext cx="394335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</a:rPr>
              <a:t>今天的你们很棒哦！明天继续加油！！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85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解读课文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2955" y="1101091"/>
            <a:ext cx="7618095" cy="318548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理解第3自然段：</a:t>
            </a:r>
            <a:endParaRPr lang="zh-CN" altLang="en-US" sz="2700" b="1" dirty="0"/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/>
              <a:t>想一想着一段共有几句话，告诉了我们什么？</a:t>
            </a:r>
          </a:p>
          <a:p>
            <a:pPr marL="342900" indent="-34290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700" b="1" dirty="0">
                <a:solidFill>
                  <a:srgbClr val="FF0000"/>
                </a:solidFill>
              </a:rPr>
              <a:t>一共五句话，告诉我们海底有声音。</a:t>
            </a:r>
          </a:p>
        </p:txBody>
      </p:sp>
      <p:pic>
        <p:nvPicPr>
          <p:cNvPr id="11" name="图片 10" descr="71bOOOPIC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20" y="4034790"/>
            <a:ext cx="1485900" cy="1108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3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解读课文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0530" y="928689"/>
            <a:ext cx="8323421" cy="403956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/>
              <a:t> </a:t>
            </a:r>
            <a:r>
              <a:rPr lang="zh-CN" altLang="en-US" sz="2400" b="1" dirty="0">
                <a:solidFill>
                  <a:srgbClr val="0070C0"/>
                </a:solidFill>
                <a:sym typeface="+mn-ea"/>
              </a:rPr>
              <a:t>第3自然段：</a:t>
            </a:r>
            <a:endParaRPr lang="en-US" altLang="zh-CN" sz="2100" b="1" dirty="0"/>
          </a:p>
          <a:p>
            <a:pPr>
              <a:lnSpc>
                <a:spcPct val="200000"/>
              </a:lnSpc>
            </a:pPr>
            <a:r>
              <a:rPr lang="en-US" altLang="zh-CN" sz="2100" b="1" dirty="0"/>
              <a:t>         </a:t>
            </a:r>
            <a:r>
              <a:rPr lang="zh-CN" altLang="en-US" sz="2100" b="1" dirty="0"/>
              <a:t>海底是否没有一点儿声音呢？不是的。海底的动物常常在窃窃私语。你用水中听音器一听，就能听见各种声音：有的像蜜蜂一样嗡嗡，有的像小鸟一样啾啾，有的像小狗一样汪汪，还有的还好像在打鼾……它们吃东西的时候发出一种声音，行进的时候发出另一种声音，遇到危险还会发出警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601" y="811054"/>
            <a:ext cx="8970645" cy="44581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30000"/>
              </a:lnSpc>
            </a:pPr>
            <a:r>
              <a:rPr lang="zh-CN" altLang="en-US" sz="2400" b="1" dirty="0">
                <a:solidFill>
                  <a:srgbClr val="0070C0"/>
                </a:solidFill>
              </a:rPr>
              <a:t>第</a:t>
            </a:r>
            <a:r>
              <a:rPr lang="en-US" altLang="zh-CN" sz="2400" b="1" dirty="0">
                <a:solidFill>
                  <a:srgbClr val="0070C0"/>
                </a:solidFill>
              </a:rPr>
              <a:t>3</a:t>
            </a:r>
            <a:r>
              <a:rPr lang="zh-CN" altLang="en-US" sz="2400" b="1" dirty="0">
                <a:solidFill>
                  <a:srgbClr val="0070C0"/>
                </a:solidFill>
              </a:rPr>
              <a:t>自然段：</a:t>
            </a:r>
            <a:endParaRPr lang="en-US" altLang="zh-CN" sz="1800" b="1" dirty="0"/>
          </a:p>
          <a:p>
            <a:pPr marL="428625" indent="-428625">
              <a:lnSpc>
                <a:spcPct val="23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1</a:t>
            </a:r>
            <a:r>
              <a:rPr lang="zh-CN" altLang="en-US" sz="2000" b="1" dirty="0"/>
              <a:t>）前三句，想一想从这三句话中你知道了什么。</a:t>
            </a:r>
          </a:p>
          <a:p>
            <a:pPr marL="428625" indent="-428625">
              <a:lnSpc>
                <a:spcPct val="230000"/>
              </a:lnSpc>
              <a:buFont typeface="Arial" panose="020B0604020202020204" pitchFamily="34" charset="0"/>
              <a:buChar char="•"/>
            </a:pPr>
            <a:r>
              <a:rPr lang="zh-CN" altLang="en-US" sz="2000" b="1" dirty="0"/>
              <a:t>（</a:t>
            </a:r>
            <a:r>
              <a:rPr lang="en-US" altLang="zh-CN" sz="2000" b="1" dirty="0"/>
              <a:t>2</a:t>
            </a:r>
            <a:r>
              <a:rPr lang="zh-CN" altLang="en-US" sz="2000" b="1" dirty="0"/>
              <a:t>）结合句子理解“是否”“窃窃私语”。</a:t>
            </a:r>
          </a:p>
          <a:p>
            <a:pPr>
              <a:lnSpc>
                <a:spcPct val="230000"/>
              </a:lnSpc>
            </a:pPr>
            <a:r>
              <a:rPr lang="zh-CN" altLang="en-US" sz="2000" b="1" dirty="0"/>
              <a:t>    ①把“是否”换成另外一个词语，又不改变原句的意思，这句话可以怎么说？</a:t>
            </a:r>
          </a:p>
          <a:p>
            <a:pPr>
              <a:lnSpc>
                <a:spcPct val="230000"/>
              </a:lnSpc>
            </a:pPr>
            <a:r>
              <a:rPr lang="zh-CN" altLang="en-US" sz="2000" b="1" dirty="0"/>
              <a:t>    ②读“窃窃私语”，说出它的意思，然后试着模拟窃窃私语，体会这里用“窃窃私语”显得特别生动。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601" y="697708"/>
            <a:ext cx="8970645" cy="433503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第</a:t>
            </a:r>
            <a:r>
              <a:rPr lang="en-US" altLang="zh-CN" sz="2700" b="1" dirty="0">
                <a:solidFill>
                  <a:srgbClr val="0070C0"/>
                </a:solidFill>
              </a:rPr>
              <a:t>3</a:t>
            </a:r>
            <a:r>
              <a:rPr lang="zh-CN" altLang="en-US" sz="2700" b="1" dirty="0">
                <a:solidFill>
                  <a:srgbClr val="0070C0"/>
                </a:solidFill>
              </a:rPr>
              <a:t>自然段：</a:t>
            </a:r>
            <a:endParaRPr lang="en-US" altLang="zh-CN" sz="2100" b="1" dirty="0"/>
          </a:p>
          <a:p>
            <a:pPr marL="428625" indent="-428625"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（</a:t>
            </a:r>
            <a:r>
              <a:rPr lang="en-US" altLang="zh-CN" sz="2100" b="1" dirty="0"/>
              <a:t>3</a:t>
            </a:r>
            <a:r>
              <a:rPr lang="zh-CN" altLang="en-US" sz="2100" b="1" dirty="0"/>
              <a:t>）读后两句，想一想从这两句话中你又知道了什么？</a:t>
            </a:r>
          </a:p>
          <a:p>
            <a:pPr>
              <a:lnSpc>
                <a:spcPct val="210000"/>
              </a:lnSpc>
            </a:pPr>
            <a:r>
              <a:rPr lang="zh-CN" altLang="en-US" sz="2100" b="1" dirty="0"/>
              <a:t>     </a:t>
            </a:r>
            <a:r>
              <a:rPr lang="zh-CN" altLang="en-US" sz="2100" b="1" dirty="0">
                <a:solidFill>
                  <a:srgbClr val="FF0000"/>
                </a:solidFill>
              </a:rPr>
              <a:t>    （海底有很多声音）</a:t>
            </a:r>
            <a:endParaRPr lang="zh-CN" altLang="en-US" sz="2100" b="1" dirty="0"/>
          </a:p>
          <a:p>
            <a:pPr marL="428625" indent="-428625"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（4）海底都有什么样的声音呢？</a:t>
            </a:r>
          </a:p>
          <a:p>
            <a:pPr>
              <a:lnSpc>
                <a:spcPct val="210000"/>
              </a:lnSpc>
            </a:pPr>
            <a:r>
              <a:rPr lang="zh-CN" altLang="en-US" sz="2100" b="1" dirty="0"/>
              <a:t>       </a:t>
            </a:r>
            <a:r>
              <a:rPr lang="zh-CN" altLang="en-US" sz="2100" b="1" dirty="0">
                <a:solidFill>
                  <a:srgbClr val="FF0000"/>
                </a:solidFill>
              </a:rPr>
              <a:t> （四个“有的像……”吃东西的声音，进行的声音，发出警报）</a:t>
            </a:r>
          </a:p>
          <a:p>
            <a:pPr marL="428625" indent="-428625"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（5）这些是不是海底所有的声音？你从哪知道的？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601" y="811055"/>
            <a:ext cx="8970645" cy="40703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400" b="1" dirty="0">
                <a:solidFill>
                  <a:srgbClr val="0070C0"/>
                </a:solidFill>
              </a:rPr>
              <a:t>第</a:t>
            </a:r>
            <a:r>
              <a:rPr lang="en-US" altLang="zh-CN" sz="2400" b="1" dirty="0">
                <a:solidFill>
                  <a:srgbClr val="0070C0"/>
                </a:solidFill>
              </a:rPr>
              <a:t>3</a:t>
            </a:r>
            <a:r>
              <a:rPr lang="zh-CN" altLang="en-US" sz="2400" b="1" dirty="0">
                <a:solidFill>
                  <a:srgbClr val="0070C0"/>
                </a:solidFill>
              </a:rPr>
              <a:t>自然段：</a:t>
            </a:r>
            <a:endParaRPr lang="en-US" altLang="zh-CN" sz="1800" b="1" dirty="0"/>
          </a:p>
          <a:p>
            <a:pPr marL="428625" indent="-428625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sz="2000" b="1" dirty="0"/>
              <a:t>（6）课文中写出了这么多种声音后，还用了省略号，说明海底的声音怎样？</a:t>
            </a:r>
            <a:r>
              <a:rPr sz="2000" b="1" dirty="0">
                <a:solidFill>
                  <a:srgbClr val="FF0000"/>
                </a:solidFill>
              </a:rPr>
              <a:t>（海底的声音多种多样）</a:t>
            </a:r>
            <a:endParaRPr sz="2000" b="1" dirty="0"/>
          </a:p>
          <a:p>
            <a:pPr marL="428625" indent="-428625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sz="2000" b="1" dirty="0"/>
              <a:t>（7）从这么多种声音中，可以看出海底的景色怎么样？</a:t>
            </a:r>
          </a:p>
          <a:p>
            <a:pPr>
              <a:lnSpc>
                <a:spcPct val="250000"/>
              </a:lnSpc>
            </a:pPr>
            <a:r>
              <a:rPr sz="2000" b="1" dirty="0"/>
              <a:t>       </a:t>
            </a:r>
            <a:r>
              <a:rPr sz="2000" b="1" dirty="0">
                <a:solidFill>
                  <a:srgbClr val="FF0000"/>
                </a:solidFill>
              </a:rPr>
              <a:t>（景色奇异）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8601" y="811054"/>
            <a:ext cx="8828723" cy="43396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2700" b="1" dirty="0">
                <a:solidFill>
                  <a:srgbClr val="0070C0"/>
                </a:solidFill>
              </a:rPr>
              <a:t>第</a:t>
            </a:r>
            <a:r>
              <a:rPr lang="en-US" altLang="zh-CN" sz="2700" b="1" dirty="0">
                <a:solidFill>
                  <a:srgbClr val="0070C0"/>
                </a:solidFill>
              </a:rPr>
              <a:t>3</a:t>
            </a:r>
            <a:r>
              <a:rPr lang="zh-CN" altLang="en-US" sz="2700" b="1" dirty="0">
                <a:solidFill>
                  <a:srgbClr val="0070C0"/>
                </a:solidFill>
              </a:rPr>
              <a:t>自然段：</a:t>
            </a:r>
            <a:endParaRPr lang="en-US" altLang="zh-CN" sz="2100" b="1" dirty="0"/>
          </a:p>
          <a:p>
            <a:pPr marL="428625" indent="-428625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引导：</a:t>
            </a:r>
            <a:r>
              <a:rPr sz="2100" b="1" dirty="0"/>
              <a:t>在这一自然段中，前三句告诉我们海底有声音，但不知道是什么样的声音，这就是概括地写；读了后两句才知道海底的声音是什么样的，这就是具体的写，先概括后具体，句与句之间就是这样联系起来的。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虚尾箭头 6"/>
          <p:cNvSpPr/>
          <p:nvPr/>
        </p:nvSpPr>
        <p:spPr>
          <a:xfrm>
            <a:off x="388620" y="221457"/>
            <a:ext cx="2045970" cy="879634"/>
          </a:xfrm>
          <a:prstGeom prst="striped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65785" y="398622"/>
            <a:ext cx="1691164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latin typeface="黑体" panose="02010609060101010101" pitchFamily="2" charset="-122"/>
                <a:ea typeface="黑体" panose="02010609060101010101" pitchFamily="2" charset="-122"/>
              </a:rPr>
              <a:t>初读课文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8447" y="924583"/>
            <a:ext cx="8531367" cy="4238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10000"/>
              </a:lnSpc>
            </a:pPr>
            <a:r>
              <a:rPr lang="zh-CN" altLang="en-US" sz="2400" b="1" dirty="0">
                <a:solidFill>
                  <a:srgbClr val="0070C0"/>
                </a:solidFill>
              </a:rPr>
              <a:t>联系第2、3自然段，思考：</a:t>
            </a:r>
            <a:endParaRPr lang="zh-CN" altLang="en-US" sz="2100" b="1" dirty="0">
              <a:solidFill>
                <a:srgbClr val="0070C0"/>
              </a:solidFill>
            </a:endParaRPr>
          </a:p>
          <a:p>
            <a:pPr marL="428625" indent="-428625"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（1）这两段的内容有什么联系？在宁静的海底，如果你听到各种声音，会有什么感觉？</a:t>
            </a:r>
          </a:p>
          <a:p>
            <a:pPr>
              <a:lnSpc>
                <a:spcPct val="210000"/>
              </a:lnSpc>
            </a:pPr>
            <a:r>
              <a:rPr lang="zh-CN" altLang="en-US" sz="2100" b="1" dirty="0"/>
              <a:t>      </a:t>
            </a:r>
            <a:r>
              <a:rPr lang="zh-CN" altLang="en-US" sz="2100" b="1" dirty="0">
                <a:solidFill>
                  <a:srgbClr val="FF0000"/>
                </a:solidFill>
              </a:rPr>
              <a:t>（使学生感到“静中有声”，显得奇异）</a:t>
            </a:r>
          </a:p>
          <a:p>
            <a:pPr marL="428625" indent="-428625">
              <a:lnSpc>
                <a:spcPct val="210000"/>
              </a:lnSpc>
              <a:buFont typeface="Arial" panose="020B0604020202020204" pitchFamily="34" charset="0"/>
              <a:buChar char="•"/>
            </a:pPr>
            <a:r>
              <a:rPr lang="zh-CN" altLang="en-US" sz="2100" b="1" dirty="0"/>
              <a:t>（2）为什么海底有这样奇异的景象？</a:t>
            </a:r>
          </a:p>
          <a:p>
            <a:pPr>
              <a:lnSpc>
                <a:spcPct val="210000"/>
              </a:lnSpc>
            </a:pPr>
            <a:r>
              <a:rPr lang="zh-CN" altLang="en-US" sz="2100" b="1" dirty="0"/>
              <a:t>      </a:t>
            </a:r>
            <a:r>
              <a:rPr lang="zh-CN" altLang="en-US" sz="2100" b="1" dirty="0">
                <a:solidFill>
                  <a:srgbClr val="FF0000"/>
                </a:solidFill>
              </a:rPr>
              <a:t>（海底奇异的景象离不开丰富的物产）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958</Words>
  <Application>Microsoft Office PowerPoint</Application>
  <PresentationFormat>全屏显示(16:9)</PresentationFormat>
  <Paragraphs>109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2018-08-29T04:28:00Z</dcterms:created>
  <dcterms:modified xsi:type="dcterms:W3CDTF">2021-08-24T03:56:11Z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2052-11.1.0.7989</vt:lpwstr>
  </property>
</Properties>
</file>