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21"/>
  </p:notesMasterIdLst>
  <p:sldIdLst>
    <p:sldId id="297" r:id="rId3"/>
    <p:sldId id="283" r:id="rId4"/>
    <p:sldId id="282" r:id="rId5"/>
    <p:sldId id="310" r:id="rId6"/>
    <p:sldId id="284" r:id="rId7"/>
    <p:sldId id="300" r:id="rId8"/>
    <p:sldId id="302" r:id="rId9"/>
    <p:sldId id="304" r:id="rId10"/>
    <p:sldId id="305" r:id="rId11"/>
    <p:sldId id="289" r:id="rId12"/>
    <p:sldId id="311" r:id="rId13"/>
    <p:sldId id="312" r:id="rId14"/>
    <p:sldId id="313" r:id="rId15"/>
    <p:sldId id="314" r:id="rId16"/>
    <p:sldId id="317" r:id="rId17"/>
    <p:sldId id="315" r:id="rId18"/>
    <p:sldId id="316" r:id="rId19"/>
    <p:sldId id="318" r:id="rId20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4F848D-0107-4927-A20B-7E27400934F1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051D28-8119-46FE-903F-72E341574D3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937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051D28-8119-46FE-903F-72E341574D3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032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476E90-EC45-460F-8C97-643E17D09E5D}" type="slidenum">
              <a:rPr lang="zh-CN" altLang="en-US" sz="1800"/>
              <a:pPr/>
              <a:t>11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034753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9633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4F4E7-D701-4AEB-950C-F2F8EBA06C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76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C0C5B-47B5-437A-9BE9-A7A6DB5A1A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39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502F5-99C5-45F3-8BCD-8169DE0D3F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822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7"/>
            <a:ext cx="9144000" cy="5133975"/>
          </a:xfrm>
          <a:prstGeom prst="rect">
            <a:avLst/>
          </a:prstGeom>
          <a:noFill/>
          <a:ln w="9525">
            <a:solidFill>
              <a:srgbClr val="DCE6F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3" y="4011613"/>
            <a:ext cx="86360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1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4617" y="3867152"/>
            <a:ext cx="1449387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9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51130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3B3E1-9C96-427B-B9D6-1314E880C1C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664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 userDrawn="1"/>
        </p:nvGrpSpPr>
        <p:grpSpPr bwMode="auto">
          <a:xfrm>
            <a:off x="0" y="3351213"/>
            <a:ext cx="9144000" cy="1744662"/>
            <a:chOff x="1" y="4546271"/>
            <a:chExt cx="12191999" cy="2326243"/>
          </a:xfrm>
        </p:grpSpPr>
        <p:sp>
          <p:nvSpPr>
            <p:cNvPr id="3" name="任意多边形 2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40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2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7" name="图片 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3525" y="1995488"/>
            <a:ext cx="86360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7CF1C-5CCE-46DA-86F3-7FFB11D5917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954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5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31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99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29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580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59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C1485-2867-4DB2-8964-C196CAE843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255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190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659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69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476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64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1748B-8F29-45ED-BF76-BC32C19CC0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43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7C587-D48B-4DAF-B439-2893B1E95C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075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F68FA-621E-4A63-85FD-1FC696564A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330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F4630-DF53-4552-9103-7527D266285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846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67D7B-CD17-4DE1-ADF5-86AE57284C4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91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41D8D8-C530-4032-BD5F-28D695F2A4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03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41366-D275-4FA3-A5FD-7E3A8FB2E8C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55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2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81785E5-6A92-4972-BDCB-E017C4379DAD}" type="datetimeFigureOut">
              <a:rPr lang="zh-CN" altLang="en-US"/>
              <a:pPr>
                <a:defRPr/>
              </a:pPr>
              <a:t>2021/8/23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7629929-60D9-4AE6-9047-F6BDC68CD15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8550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组合 26"/>
          <p:cNvGrpSpPr>
            <a:grpSpLocks/>
          </p:cNvGrpSpPr>
          <p:nvPr/>
        </p:nvGrpSpPr>
        <p:grpSpPr bwMode="auto">
          <a:xfrm>
            <a:off x="1260475" y="555626"/>
            <a:ext cx="6474399" cy="1879600"/>
            <a:chOff x="63467" y="1087421"/>
            <a:chExt cx="6474467" cy="1880128"/>
          </a:xfrm>
        </p:grpSpPr>
        <p:grpSp>
          <p:nvGrpSpPr>
            <p:cNvPr id="5122" name="组合 24"/>
            <p:cNvGrpSpPr>
              <a:grpSpLocks/>
            </p:cNvGrpSpPr>
            <p:nvPr/>
          </p:nvGrpSpPr>
          <p:grpSpPr bwMode="auto">
            <a:xfrm>
              <a:off x="63467" y="2071947"/>
              <a:ext cx="928656" cy="752686"/>
              <a:chOff x="-56479" y="1028836"/>
              <a:chExt cx="1252920" cy="101550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-2932" y="1028836"/>
                <a:ext cx="1199430" cy="961946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/>
              <p:cNvSpPr/>
              <p:nvPr/>
            </p:nvSpPr>
            <p:spPr>
              <a:xfrm>
                <a:off x="-56479" y="1947934"/>
                <a:ext cx="94241" cy="96408"/>
              </a:xfrm>
              <a:prstGeom prst="ellipse">
                <a:avLst/>
              </a:prstGeom>
              <a:solidFill>
                <a:srgbClr val="297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5125" name="矩形 2"/>
            <p:cNvSpPr>
              <a:spLocks noChangeArrowheads="1"/>
            </p:cNvSpPr>
            <p:nvPr/>
          </p:nvSpPr>
          <p:spPr bwMode="auto">
            <a:xfrm>
              <a:off x="201697" y="1417632"/>
              <a:ext cx="6336237" cy="831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4800" b="1" dirty="0" smtClean="0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身</a:t>
              </a:r>
              <a:r>
                <a:rPr lang="zh-CN" altLang="en-US" sz="4800" b="1" dirty="0">
                  <a:solidFill>
                    <a:srgbClr val="FF00FF"/>
                  </a:solidFill>
                  <a:latin typeface="楷体" pitchFamily="49" charset="-122"/>
                  <a:ea typeface="楷体" pitchFamily="49" charset="-122"/>
                </a:rPr>
                <a:t>边那些有特点的人</a:t>
              </a:r>
            </a:p>
          </p:txBody>
        </p:sp>
        <p:grpSp>
          <p:nvGrpSpPr>
            <p:cNvPr id="5126" name="组合 7"/>
            <p:cNvGrpSpPr>
              <a:grpSpLocks/>
            </p:cNvGrpSpPr>
            <p:nvPr/>
          </p:nvGrpSpPr>
          <p:grpSpPr bwMode="auto">
            <a:xfrm>
              <a:off x="261898" y="1087421"/>
              <a:ext cx="1233445" cy="1472027"/>
              <a:chOff x="441448" y="1779662"/>
              <a:chExt cx="1233445" cy="1511448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H="1">
                <a:off x="441457" y="1779662"/>
                <a:ext cx="1233500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41457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29" name="组合 11"/>
            <p:cNvGrpSpPr>
              <a:grpSpLocks/>
            </p:cNvGrpSpPr>
            <p:nvPr/>
          </p:nvGrpSpPr>
          <p:grpSpPr bwMode="auto">
            <a:xfrm flipH="1">
              <a:off x="5160309" y="1087421"/>
              <a:ext cx="1232049" cy="1472027"/>
              <a:chOff x="-541067" y="1779662"/>
              <a:chExt cx="1232049" cy="1511448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-541605" y="1779662"/>
                <a:ext cx="1231913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-541605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矩形 12"/>
            <p:cNvSpPr/>
            <p:nvPr/>
          </p:nvSpPr>
          <p:spPr bwMode="auto">
            <a:xfrm>
              <a:off x="479396" y="2427647"/>
              <a:ext cx="5783324" cy="4890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dirty="0">
                  <a:latin typeface="叶根友毛笔行书2.0版" pitchFamily="2" charset="-122"/>
                  <a:ea typeface="叶根友毛笔行书2.0版" pitchFamily="2" charset="-122"/>
                </a:rPr>
                <a:t>部编版：三年级下册</a:t>
              </a:r>
            </a:p>
          </p:txBody>
        </p:sp>
        <p:grpSp>
          <p:nvGrpSpPr>
            <p:cNvPr id="5133" name="组合 15"/>
            <p:cNvGrpSpPr>
              <a:grpSpLocks/>
            </p:cNvGrpSpPr>
            <p:nvPr/>
          </p:nvGrpSpPr>
          <p:grpSpPr bwMode="auto">
            <a:xfrm flipV="1">
              <a:off x="261898" y="2832574"/>
              <a:ext cx="112708" cy="134975"/>
              <a:chOff x="-3277587" y="1779662"/>
              <a:chExt cx="1226161" cy="1507732"/>
            </a:xfrm>
          </p:grpSpPr>
          <p:cxnSp>
            <p:nvCxnSpPr>
              <p:cNvPr id="18" name="直接连接符 17"/>
              <p:cNvCxnSpPr/>
              <p:nvPr/>
            </p:nvCxnSpPr>
            <p:spPr>
              <a:xfrm flipH="1">
                <a:off x="-3277489" y="1779662"/>
                <a:ext cx="1226215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-3277489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36" name="组合 19"/>
            <p:cNvGrpSpPr>
              <a:grpSpLocks/>
            </p:cNvGrpSpPr>
            <p:nvPr/>
          </p:nvGrpSpPr>
          <p:grpSpPr bwMode="auto">
            <a:xfrm flipH="1" flipV="1">
              <a:off x="6279635" y="2832574"/>
              <a:ext cx="112730" cy="134975"/>
              <a:chOff x="-13975275" y="1779662"/>
              <a:chExt cx="1226397" cy="1507732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H="1">
                <a:off x="-13981052" y="1779662"/>
                <a:ext cx="1226223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-13981052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376995">
            <a:off x="908050" y="2760941"/>
            <a:ext cx="2335212" cy="14382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0" y="444388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52075" y="3147790"/>
            <a:ext cx="259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5362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3492500" y="1131889"/>
            <a:ext cx="431958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</a:t>
            </a:r>
          </a:p>
        </p:txBody>
      </p:sp>
      <p:sp>
        <p:nvSpPr>
          <p:cNvPr id="15364" name="矩形 7"/>
          <p:cNvSpPr>
            <a:spLocks noChangeArrowheads="1"/>
          </p:cNvSpPr>
          <p:nvPr/>
        </p:nvSpPr>
        <p:spPr bwMode="auto">
          <a:xfrm>
            <a:off x="827088" y="2284414"/>
            <a:ext cx="727392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宋体" pitchFamily="2" charset="-122"/>
              </a:rPr>
              <a:t>以例文为例</a:t>
            </a:r>
            <a:endParaRPr lang="en-US" altLang="zh-CN" sz="3200" b="1">
              <a:latin typeface="宋体" pitchFamily="2" charset="-122"/>
            </a:endParaRPr>
          </a:p>
          <a:p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en-US" sz="3200" b="1">
                <a:latin typeface="宋体" pitchFamily="2" charset="-122"/>
              </a:rPr>
              <a:t>抓住人物的语言、动作进行描写，突出人物的性格特征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899694" y="1059626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第四步方法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6386" name="矩形 4"/>
          <p:cNvSpPr>
            <a:spLocks noChangeArrowheads="1"/>
          </p:cNvSpPr>
          <p:nvPr/>
        </p:nvSpPr>
        <p:spPr bwMode="auto">
          <a:xfrm>
            <a:off x="1476377" y="195265"/>
            <a:ext cx="18716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FF"/>
                </a:solidFill>
                <a:latin typeface="宋体" pitchFamily="2" charset="-122"/>
              </a:rPr>
              <a:t>例文</a:t>
            </a:r>
          </a:p>
        </p:txBody>
      </p:sp>
      <p:sp>
        <p:nvSpPr>
          <p:cNvPr id="16387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6388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467658" y="1059625"/>
            <a:ext cx="8352036" cy="3785652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               </a:t>
            </a:r>
            <a:r>
              <a:rPr lang="zh-CN" altLang="en-US" sz="2400" b="1" dirty="0">
                <a:latin typeface="宋体" panose="02010600030101010101" pitchFamily="2" charset="-122"/>
              </a:rPr>
              <a:t>“</a:t>
            </a:r>
            <a:r>
              <a:rPr lang="zh-CN" altLang="zh-CN" sz="2400" b="1" dirty="0">
                <a:latin typeface="宋体" panose="02010600030101010101" pitchFamily="2" charset="-122"/>
              </a:rPr>
              <a:t>旋球王</a:t>
            </a:r>
            <a:r>
              <a:rPr lang="zh-CN" altLang="en-US" sz="2400" b="1" dirty="0">
                <a:latin typeface="宋体" panose="02010600030101010101" pitchFamily="2" charset="-122"/>
              </a:rPr>
              <a:t>”</a:t>
            </a:r>
            <a:r>
              <a:rPr lang="zh-CN" altLang="zh-CN" sz="2400" b="1" dirty="0">
                <a:latin typeface="宋体" panose="02010600030101010101" pitchFamily="2" charset="-122"/>
              </a:rPr>
              <a:t>多多</a:t>
            </a:r>
          </a:p>
          <a:p>
            <a:pPr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    </a:t>
            </a:r>
            <a:r>
              <a:rPr lang="zh-CN" altLang="zh-CN" sz="2400" b="1" dirty="0">
                <a:latin typeface="宋体" panose="02010600030101010101" pitchFamily="2" charset="-122"/>
              </a:rPr>
              <a:t>多多是我最要好的朋友。他的脑袋圆圆的，浓眉毛，大眼睛，像卡通人物蜡笔小新。</a:t>
            </a:r>
          </a:p>
          <a:p>
            <a:pPr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    </a:t>
            </a:r>
            <a:r>
              <a:rPr lang="zh-CN" altLang="zh-CN" sz="2400" b="1" dirty="0">
                <a:latin typeface="宋体" panose="02010600030101010101" pitchFamily="2" charset="-122"/>
              </a:rPr>
              <a:t>多多喜欢打乒乓球，我们都叫他“旋球王”。“旋球王”的旋球那可是真“旋”！只要球一出手，就</a:t>
            </a:r>
            <a:r>
              <a:rPr lang="zh-CN" altLang="en-US" sz="2400" b="1" dirty="0">
                <a:latin typeface="宋体" panose="02010600030101010101" pitchFamily="2" charset="-122"/>
              </a:rPr>
              <a:t>像</a:t>
            </a:r>
            <a:r>
              <a:rPr lang="zh-CN" altLang="zh-CN" sz="2400" b="1" dirty="0">
                <a:latin typeface="宋体" panose="02010600030101010101" pitchFamily="2" charset="-122"/>
              </a:rPr>
              <a:t>长</a:t>
            </a:r>
            <a:r>
              <a:rPr lang="zh-CN" altLang="en-US" sz="2400" b="1" dirty="0">
                <a:latin typeface="宋体" panose="02010600030101010101" pitchFamily="2" charset="-122"/>
              </a:rPr>
              <a:t>了</a:t>
            </a:r>
            <a:r>
              <a:rPr lang="zh-CN" altLang="zh-CN" sz="2400" b="1" dirty="0">
                <a:latin typeface="宋体" panose="02010600030101010101" pitchFamily="2" charset="-122"/>
              </a:rPr>
              <a:t>眼睛似的，“</a:t>
            </a:r>
            <a:r>
              <a:rPr lang="zh-CN" altLang="en-US" sz="2400" b="1" dirty="0">
                <a:latin typeface="宋体" panose="02010600030101010101" pitchFamily="2" charset="-122"/>
              </a:rPr>
              <a:t>唰唰</a:t>
            </a:r>
            <a:r>
              <a:rPr lang="zh-CN" altLang="zh-CN" sz="2400" b="1" dirty="0">
                <a:latin typeface="宋体" panose="02010600030101010101" pitchFamily="2" charset="-122"/>
              </a:rPr>
              <a:t>”地直向你冲过来，可只要一落到桌面上就会立刻改变方向。你明明看着往左，它却往右飞了。等你一接球，才发现扑了个空。这样你就输定了。每次他赢了球，都会张开他的大嘴，大叫一声。</a:t>
            </a:r>
          </a:p>
          <a:p>
            <a:pPr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    </a:t>
            </a:r>
            <a:r>
              <a:rPr lang="zh-CN" altLang="zh-CN" sz="2400" b="1" dirty="0">
                <a:latin typeface="宋体" panose="02010600030101010101" pitchFamily="2" charset="-122"/>
              </a:rPr>
              <a:t>我真羡慕他。</a:t>
            </a:r>
            <a:endParaRPr lang="en-US" altLang="zh-CN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434" name="矩形 4"/>
          <p:cNvSpPr>
            <a:spLocks noChangeArrowheads="1"/>
          </p:cNvSpPr>
          <p:nvPr/>
        </p:nvSpPr>
        <p:spPr bwMode="auto">
          <a:xfrm>
            <a:off x="684214" y="771526"/>
            <a:ext cx="2879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rgbClr val="FF00FF"/>
                </a:solidFill>
                <a:latin typeface="宋体" pitchFamily="2" charset="-122"/>
              </a:rPr>
              <a:t>习作点评</a:t>
            </a: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8436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827688" y="1923698"/>
            <a:ext cx="7560630" cy="255454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+mj-ea"/>
              </a:rPr>
              <a:t>    小作者在这篇习作中，开篇介绍了多多的外貌特点，接着用一件具体的事例体现多多的鲜明特点，同时抓住多多的打球动作让我们仿佛看到了“</a:t>
            </a:r>
            <a:r>
              <a:rPr lang="zh-CN" altLang="zh-CN" sz="3200" b="1" dirty="0">
                <a:latin typeface="+mj-ea"/>
              </a:rPr>
              <a:t>旋球王</a:t>
            </a:r>
            <a:r>
              <a:rPr lang="zh-CN" altLang="en-US" sz="3200" b="1" dirty="0">
                <a:latin typeface="+mj-ea"/>
              </a:rPr>
              <a:t>”</a:t>
            </a:r>
            <a:r>
              <a:rPr lang="zh-CN" altLang="zh-CN" sz="3200" b="1" dirty="0">
                <a:latin typeface="+mj-ea"/>
              </a:rPr>
              <a:t>多多</a:t>
            </a:r>
            <a:r>
              <a:rPr lang="zh-CN" altLang="en-US" sz="3200" b="1" dirty="0">
                <a:latin typeface="+mj-ea"/>
              </a:rPr>
              <a:t>，最后用一句话表达了小作者的真情实感</a:t>
            </a:r>
            <a:r>
              <a:rPr lang="zh-CN" altLang="en-US" sz="3200" b="1" dirty="0">
                <a:solidFill>
                  <a:srgbClr val="0000FF"/>
                </a:solidFill>
                <a:latin typeface="+mj-ea"/>
              </a:rPr>
              <a:t>。</a:t>
            </a:r>
            <a:endParaRPr lang="en-US" altLang="zh-CN" sz="36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9458" name="矩形 4"/>
          <p:cNvSpPr>
            <a:spLocks noChangeArrowheads="1"/>
          </p:cNvSpPr>
          <p:nvPr/>
        </p:nvSpPr>
        <p:spPr bwMode="auto">
          <a:xfrm>
            <a:off x="611188" y="771526"/>
            <a:ext cx="2952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FF"/>
                </a:solidFill>
                <a:latin typeface="宋体" pitchFamily="2" charset="-122"/>
              </a:rPr>
              <a:t>锦囊妙计</a:t>
            </a:r>
          </a:p>
        </p:txBody>
      </p:sp>
      <p:sp>
        <p:nvSpPr>
          <p:cNvPr id="19459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9460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827688" y="2139716"/>
            <a:ext cx="7560630" cy="2062103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b="1" dirty="0">
                <a:latin typeface="宋体" panose="02010600030101010101" pitchFamily="2" charset="-122"/>
              </a:rPr>
              <a:t>一</a:t>
            </a:r>
            <a:r>
              <a:rPr lang="zh-CN" altLang="en-US" sz="3200" b="1" dirty="0">
                <a:latin typeface="宋体" panose="02010600030101010101" pitchFamily="2" charset="-122"/>
              </a:rPr>
              <a:t>、</a:t>
            </a:r>
            <a:r>
              <a:rPr lang="zh-CN" altLang="zh-CN" sz="3200" b="1" dirty="0">
                <a:latin typeface="宋体" panose="02010600030101010101" pitchFamily="2" charset="-122"/>
              </a:rPr>
              <a:t>用上</a:t>
            </a:r>
            <a:r>
              <a:rPr lang="zh-CN" altLang="en-US" sz="3200" b="1" dirty="0">
                <a:latin typeface="宋体" panose="02010600030101010101" pitchFamily="2" charset="-122"/>
              </a:rPr>
              <a:t>平时</a:t>
            </a:r>
            <a:r>
              <a:rPr lang="zh-CN" altLang="zh-CN" sz="3200" b="1" dirty="0">
                <a:latin typeface="宋体" panose="02010600030101010101" pitchFamily="2" charset="-122"/>
              </a:rPr>
              <a:t>积累的好词</a:t>
            </a:r>
            <a:r>
              <a:rPr lang="zh-CN" altLang="en-US" sz="3200" b="1" dirty="0">
                <a:latin typeface="宋体" panose="02010600030101010101" pitchFamily="2" charset="-122"/>
              </a:rPr>
              <a:t>好句。</a:t>
            </a:r>
            <a:r>
              <a:rPr lang="en-US" altLang="zh-CN" sz="3200" b="1" dirty="0">
                <a:latin typeface="宋体" panose="02010600030101010101" pitchFamily="2" charset="-122"/>
              </a:rPr>
              <a:t> </a:t>
            </a:r>
            <a:endParaRPr lang="zh-CN" altLang="zh-CN" sz="3200" b="1" dirty="0">
              <a:latin typeface="宋体" panose="02010600030101010101" pitchFamily="2" charset="-122"/>
            </a:endParaRPr>
          </a:p>
          <a:p>
            <a:pPr>
              <a:defRPr/>
            </a:pPr>
            <a:r>
              <a:rPr lang="zh-CN" altLang="zh-CN" sz="3200" b="1" dirty="0">
                <a:latin typeface="宋体" panose="02010600030101010101" pitchFamily="2" charset="-122"/>
              </a:rPr>
              <a:t>二</a:t>
            </a:r>
            <a:r>
              <a:rPr lang="zh-CN" altLang="en-US" sz="3200" b="1" dirty="0">
                <a:latin typeface="宋体" panose="02010600030101010101" pitchFamily="2" charset="-122"/>
              </a:rPr>
              <a:t>、</a:t>
            </a:r>
            <a:r>
              <a:rPr lang="zh-CN" altLang="zh-CN" sz="3200" b="1" dirty="0">
                <a:latin typeface="宋体" panose="02010600030101010101" pitchFamily="2" charset="-122"/>
              </a:rPr>
              <a:t>抓特点、有顺序、要连贯。</a:t>
            </a:r>
            <a:r>
              <a:rPr lang="en-US" altLang="zh-CN" sz="3200" b="1" dirty="0">
                <a:latin typeface="宋体" panose="02010600030101010101" pitchFamily="2" charset="-122"/>
              </a:rPr>
              <a:t> </a:t>
            </a:r>
            <a:endParaRPr lang="zh-CN" altLang="zh-CN" sz="3200" b="1" dirty="0">
              <a:latin typeface="宋体" panose="02010600030101010101" pitchFamily="2" charset="-122"/>
            </a:endParaRPr>
          </a:p>
          <a:p>
            <a:pPr>
              <a:defRPr/>
            </a:pPr>
            <a:r>
              <a:rPr lang="zh-CN" altLang="zh-CN" sz="3200" b="1" dirty="0">
                <a:latin typeface="宋体" panose="02010600030101010101" pitchFamily="2" charset="-122"/>
              </a:rPr>
              <a:t>三</a:t>
            </a:r>
            <a:r>
              <a:rPr lang="zh-CN" altLang="en-US" sz="3200" b="1" dirty="0">
                <a:latin typeface="宋体" panose="02010600030101010101" pitchFamily="2" charset="-122"/>
              </a:rPr>
              <a:t>、</a:t>
            </a:r>
            <a:r>
              <a:rPr lang="zh-CN" altLang="zh-CN" sz="3200" b="1" dirty="0">
                <a:latin typeface="宋体" panose="02010600030101010101" pitchFamily="2" charset="-122"/>
              </a:rPr>
              <a:t>小事例、要典型、重细节、写具体。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defRPr/>
            </a:pP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0482" name="矩形 4"/>
          <p:cNvSpPr>
            <a:spLocks noChangeArrowheads="1"/>
          </p:cNvSpPr>
          <p:nvPr/>
        </p:nvSpPr>
        <p:spPr bwMode="auto">
          <a:xfrm>
            <a:off x="611188" y="771526"/>
            <a:ext cx="2952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rgbClr val="FF00FF"/>
                </a:solidFill>
                <a:latin typeface="宋体" pitchFamily="2" charset="-122"/>
              </a:rPr>
              <a:t>习作练习</a:t>
            </a:r>
          </a:p>
        </p:txBody>
      </p:sp>
      <p:sp>
        <p:nvSpPr>
          <p:cNvPr id="20483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20484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1115711" y="2211720"/>
            <a:ext cx="6696558" cy="1569660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    请大家尝试 写一写身边那些有特点的人，写的时候要注意刚学到的写人方法。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506" name="矩形 4"/>
          <p:cNvSpPr>
            <a:spLocks noChangeArrowheads="1"/>
          </p:cNvSpPr>
          <p:nvPr/>
        </p:nvSpPr>
        <p:spPr bwMode="auto">
          <a:xfrm>
            <a:off x="611188" y="771526"/>
            <a:ext cx="2952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FF"/>
                </a:solidFill>
                <a:latin typeface="宋体" pitchFamily="2" charset="-122"/>
              </a:rPr>
              <a:t>修改要求</a:t>
            </a:r>
          </a:p>
        </p:txBody>
      </p:sp>
      <p:sp>
        <p:nvSpPr>
          <p:cNvPr id="21507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21508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755682" y="1635672"/>
            <a:ext cx="7920000" cy="1944763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</a:rPr>
              <a:t>1.</a:t>
            </a:r>
            <a:r>
              <a:rPr lang="zh-CN" altLang="en-US" sz="2400" b="1" dirty="0">
                <a:latin typeface="宋体" panose="02010600030101010101" pitchFamily="2" charset="-122"/>
              </a:rPr>
              <a:t>语句修改通顺，把标点符号修改正确，无错别字。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cs typeface="Tahoma" panose="020B0604030504040204" pitchFamily="34" charset="0"/>
              </a:rPr>
              <a:t>2.</a:t>
            </a:r>
            <a:r>
              <a:rPr lang="zh-CN" altLang="en-US" sz="2400" b="1" dirty="0">
                <a:latin typeface="宋体" panose="02010600030101010101" pitchFamily="2" charset="-122"/>
                <a:cs typeface="Tahoma" panose="020B0604030504040204" pitchFamily="34" charset="0"/>
              </a:rPr>
              <a:t>人物介绍时是否用一两件真实而具体的事例来体现人物特点。</a:t>
            </a:r>
            <a:endParaRPr lang="en-US" altLang="zh-CN" sz="2400" b="1" dirty="0">
              <a:latin typeface="宋体" panose="02010600030101010101" pitchFamily="2" charset="-122"/>
              <a:cs typeface="Tahoma" panose="020B0604030504040204" pitchFamily="34" charset="0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en-US" altLang="zh-CN" sz="2400" b="1" dirty="0">
                <a:latin typeface="宋体" panose="02010600030101010101" pitchFamily="2" charset="-122"/>
                <a:cs typeface="Tahoma" panose="020B0604030504040204" pitchFamily="34" charset="0"/>
              </a:rPr>
              <a:t>3.</a:t>
            </a:r>
            <a:r>
              <a:rPr lang="zh-CN" altLang="en-US" sz="2400" b="1" dirty="0">
                <a:latin typeface="宋体" panose="02010600030101010101" pitchFamily="2" charset="-122"/>
                <a:cs typeface="Tahoma" panose="020B0604030504040204" pitchFamily="34" charset="0"/>
              </a:rPr>
              <a:t>是否描写人物的外貌、语言、心理活动 </a:t>
            </a:r>
            <a:r>
              <a:rPr lang="zh-CN" altLang="en-US" sz="2400" b="1" dirty="0" smtClean="0">
                <a:latin typeface="宋体" panose="02010600030101010101" pitchFamily="2" charset="-122"/>
                <a:cs typeface="Tahoma" panose="020B0604030504040204" pitchFamily="34" charset="0"/>
              </a:rPr>
              <a:t>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530" name="矩形 4"/>
          <p:cNvSpPr>
            <a:spLocks noChangeArrowheads="1"/>
          </p:cNvSpPr>
          <p:nvPr/>
        </p:nvSpPr>
        <p:spPr bwMode="auto">
          <a:xfrm>
            <a:off x="611188" y="771526"/>
            <a:ext cx="2952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rgbClr val="FF00FF"/>
                </a:solidFill>
                <a:latin typeface="宋体" pitchFamily="2" charset="-122"/>
              </a:rPr>
              <a:t>习作小结</a:t>
            </a:r>
          </a:p>
        </p:txBody>
      </p:sp>
      <p:sp>
        <p:nvSpPr>
          <p:cNvPr id="22531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22532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/>
          <p:nvPr/>
        </p:nvSpPr>
        <p:spPr>
          <a:xfrm>
            <a:off x="827688" y="1635671"/>
            <a:ext cx="7560630" cy="1569660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宋体" panose="02010600030101010101" pitchFamily="2" charset="-122"/>
                <a:cs typeface="Tahoma" panose="020B0604030504040204" pitchFamily="34" charset="0"/>
              </a:rPr>
              <a:t>    同学们写身边有特点的人，要</a:t>
            </a:r>
            <a:r>
              <a:rPr lang="zh-CN" altLang="zh-CN" sz="2400" b="1" dirty="0">
                <a:latin typeface="宋体" panose="02010600030101010101" pitchFamily="2" charset="-122"/>
              </a:rPr>
              <a:t>用上积累的好词</a:t>
            </a:r>
            <a:r>
              <a:rPr lang="zh-CN" altLang="en-US" sz="2400" b="1" dirty="0">
                <a:latin typeface="宋体" panose="02010600030101010101" pitchFamily="2" charset="-122"/>
              </a:rPr>
              <a:t>好句，</a:t>
            </a:r>
            <a:r>
              <a:rPr lang="zh-CN" altLang="en-US" sz="2400" b="1" dirty="0">
                <a:latin typeface="宋体" panose="02010600030101010101" pitchFamily="2" charset="-122"/>
                <a:cs typeface="Tahoma" panose="020B0604030504040204" pitchFamily="34" charset="0"/>
              </a:rPr>
              <a:t>选择一两件真实而具体的事例，抓住他的语言，动作有顺序地写出他的鲜明特点来。写完后一定要给文章拟一个适当的题目，</a:t>
            </a:r>
            <a:r>
              <a:rPr lang="zh-CN" altLang="zh-CN" sz="2400" b="1" dirty="0"/>
              <a:t>题目可以用上表示人物特点的词语</a:t>
            </a:r>
            <a:r>
              <a:rPr lang="zh-CN" altLang="en-US" sz="2400" b="1" dirty="0"/>
              <a:t>。</a:t>
            </a:r>
            <a:endParaRPr lang="en-US" altLang="zh-CN" sz="24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3554" name="矩形 4"/>
          <p:cNvSpPr>
            <a:spLocks noChangeArrowheads="1"/>
          </p:cNvSpPr>
          <p:nvPr/>
        </p:nvSpPr>
        <p:spPr bwMode="auto">
          <a:xfrm>
            <a:off x="611188" y="771526"/>
            <a:ext cx="2952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FF00FF"/>
                </a:solidFill>
                <a:latin typeface="宋体" pitchFamily="2" charset="-122"/>
              </a:rPr>
              <a:t> </a:t>
            </a:r>
          </a:p>
        </p:txBody>
      </p:sp>
      <p:sp>
        <p:nvSpPr>
          <p:cNvPr id="23555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23556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1331913" y="1276351"/>
            <a:ext cx="6912342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6600" b="1" dirty="0">
                <a:solidFill>
                  <a:srgbClr val="FF00FF"/>
                </a:solidFill>
                <a:latin typeface="叶根友毛笔行书2.0版" pitchFamily="2" charset="-122"/>
                <a:ea typeface="叶根友毛笔行书2.0版" pitchFamily="2" charset="-122"/>
              </a:rPr>
              <a:t>再  见</a:t>
            </a:r>
          </a:p>
        </p:txBody>
      </p:sp>
    </p:spTree>
  </p:cSld>
  <p:clrMapOvr>
    <a:masterClrMapping/>
  </p:clrMapOvr>
  <p:transition>
    <p:wheel spokes="2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383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146" name="矩形 2"/>
          <p:cNvSpPr>
            <a:spLocks noChangeArrowheads="1"/>
          </p:cNvSpPr>
          <p:nvPr/>
        </p:nvSpPr>
        <p:spPr bwMode="auto">
          <a:xfrm>
            <a:off x="887413" y="763589"/>
            <a:ext cx="7327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304800"/>
            <a:r>
              <a:rPr lang="en-US" altLang="zh-CN" sz="3600" b="1"/>
              <a:t> </a:t>
            </a:r>
            <a:endParaRPr lang="zh-CN" altLang="en-US" sz="4800" b="1"/>
          </a:p>
        </p:txBody>
      </p:sp>
      <p:pic>
        <p:nvPicPr>
          <p:cNvPr id="4" name="图片 3" descr="20150804112123767008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770" y="1058865"/>
            <a:ext cx="3312230" cy="408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矩形 4"/>
          <p:cNvSpPr>
            <a:spLocks noChangeArrowheads="1"/>
          </p:cNvSpPr>
          <p:nvPr/>
        </p:nvSpPr>
        <p:spPr bwMode="auto">
          <a:xfrm>
            <a:off x="5508625" y="1924050"/>
            <a:ext cx="34559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latin typeface="宋体" pitchFamily="2" charset="-122"/>
              </a:rPr>
              <a:t>头戴紧箍咒，手持金箍棒，能腾云驾雾，会七十二变</a:t>
            </a:r>
            <a:r>
              <a:rPr lang="zh-CN" altLang="en-US" sz="3200" b="1">
                <a:latin typeface="宋体" pitchFamily="2" charset="-122"/>
              </a:rPr>
              <a:t>。</a:t>
            </a:r>
          </a:p>
        </p:txBody>
      </p:sp>
      <p:pic>
        <p:nvPicPr>
          <p:cNvPr id="6149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025" y="195265"/>
            <a:ext cx="27178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1835150" y="268289"/>
            <a:ext cx="1944688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itchFamily="2" charset="-122"/>
              </a:rPr>
              <a:t>情景导入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7" y="987427"/>
            <a:ext cx="2141537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dd200098584bf6ce8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7" y="0"/>
            <a:ext cx="442753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矩形 4"/>
          <p:cNvSpPr>
            <a:spLocks noChangeArrowheads="1"/>
          </p:cNvSpPr>
          <p:nvPr/>
        </p:nvSpPr>
        <p:spPr bwMode="auto">
          <a:xfrm>
            <a:off x="323850" y="2427288"/>
            <a:ext cx="42481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3200" b="1">
                <a:latin typeface="宋体" pitchFamily="2" charset="-122"/>
              </a:rPr>
              <a:t>长嘴大耳，圆身肥肚，</a:t>
            </a:r>
            <a:endParaRPr lang="en-US" altLang="zh-CN" sz="3200" b="1">
              <a:latin typeface="宋体" pitchFamily="2" charset="-122"/>
            </a:endParaRPr>
          </a:p>
          <a:p>
            <a:r>
              <a:rPr lang="zh-CN" altLang="zh-CN" sz="3200" b="1">
                <a:latin typeface="宋体" pitchFamily="2" charset="-122"/>
              </a:rPr>
              <a:t>好吃懒做，贪生怕死</a:t>
            </a:r>
            <a:r>
              <a:rPr lang="zh-CN" altLang="en-US" sz="3200">
                <a:solidFill>
                  <a:srgbClr val="FF0000"/>
                </a:solidFill>
                <a:latin typeface="宋体" pitchFamily="2" charset="-122"/>
              </a:rPr>
              <a:t>。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827088" y="1058864"/>
            <a:ext cx="2520950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宋体" pitchFamily="2" charset="-122"/>
              </a:rPr>
              <a:t>   情景导入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218" name="矩形 4"/>
          <p:cNvSpPr>
            <a:spLocks noChangeArrowheads="1"/>
          </p:cNvSpPr>
          <p:nvPr/>
        </p:nvSpPr>
        <p:spPr bwMode="auto">
          <a:xfrm>
            <a:off x="611188" y="555627"/>
            <a:ext cx="741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323850" y="1492250"/>
            <a:ext cx="7488238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9220" name="矩形 6"/>
          <p:cNvSpPr>
            <a:spLocks noChangeArrowheads="1"/>
          </p:cNvSpPr>
          <p:nvPr/>
        </p:nvSpPr>
        <p:spPr bwMode="auto">
          <a:xfrm>
            <a:off x="827088" y="1131889"/>
            <a:ext cx="69850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9221" name="矩形 7"/>
          <p:cNvSpPr>
            <a:spLocks noChangeArrowheads="1"/>
          </p:cNvSpPr>
          <p:nvPr/>
        </p:nvSpPr>
        <p:spPr bwMode="auto">
          <a:xfrm>
            <a:off x="1116013" y="2427290"/>
            <a:ext cx="58150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</a:t>
            </a:r>
            <a:endParaRPr lang="zh-CN" altLang="en-US" sz="3200"/>
          </a:p>
        </p:txBody>
      </p:sp>
      <p:sp>
        <p:nvSpPr>
          <p:cNvPr id="7" name="矩形 6"/>
          <p:cNvSpPr/>
          <p:nvPr/>
        </p:nvSpPr>
        <p:spPr>
          <a:xfrm>
            <a:off x="899694" y="1059626"/>
            <a:ext cx="1944162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习作要求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9223" name="矩形 7"/>
          <p:cNvSpPr>
            <a:spLocks noChangeArrowheads="1"/>
          </p:cNvSpPr>
          <p:nvPr/>
        </p:nvSpPr>
        <p:spPr bwMode="auto">
          <a:xfrm>
            <a:off x="827092" y="2066927"/>
            <a:ext cx="705643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 dirty="0">
                <a:latin typeface="宋体" pitchFamily="2" charset="-122"/>
              </a:rPr>
              <a:t>      </a:t>
            </a:r>
            <a:r>
              <a:rPr lang="zh-CN" altLang="en-US" sz="3200" b="1" dirty="0">
                <a:latin typeface="宋体" pitchFamily="2" charset="-122"/>
              </a:rPr>
              <a:t>本次作文是写一个自己身边有特点的人，</a:t>
            </a:r>
            <a:r>
              <a:rPr lang="zh-CN" altLang="zh-CN" sz="3200" b="1" dirty="0">
                <a:latin typeface="宋体" pitchFamily="2" charset="-122"/>
              </a:rPr>
              <a:t>并选择一两件能表现他鲜明特点的真实而具体的事例，通过具体事例表现人物特点。题目自拟。</a:t>
            </a:r>
            <a:endParaRPr lang="zh-CN" altLang="en-US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242" name="矩形 4"/>
          <p:cNvSpPr>
            <a:spLocks noChangeArrowheads="1"/>
          </p:cNvSpPr>
          <p:nvPr/>
        </p:nvSpPr>
        <p:spPr bwMode="auto">
          <a:xfrm>
            <a:off x="611188" y="627065"/>
            <a:ext cx="30972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  </a:t>
            </a:r>
          </a:p>
        </p:txBody>
      </p:sp>
      <p:sp>
        <p:nvSpPr>
          <p:cNvPr id="10243" name="矩形 5"/>
          <p:cNvSpPr>
            <a:spLocks noChangeArrowheads="1"/>
          </p:cNvSpPr>
          <p:nvPr/>
        </p:nvSpPr>
        <p:spPr bwMode="auto">
          <a:xfrm>
            <a:off x="755650" y="1779588"/>
            <a:ext cx="799306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第一步：</a:t>
            </a:r>
            <a:r>
              <a:rPr lang="zh-CN" altLang="en-US" sz="3200" b="1">
                <a:solidFill>
                  <a:srgbClr val="FF00FF"/>
                </a:solidFill>
                <a:latin typeface="宋体" pitchFamily="2" charset="-122"/>
              </a:rPr>
              <a:t>审题</a:t>
            </a:r>
            <a:endParaRPr lang="en-US" altLang="zh-CN" sz="3200" b="1">
              <a:latin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宋体" pitchFamily="2" charset="-122"/>
              </a:rPr>
              <a:t>    </a:t>
            </a:r>
            <a:r>
              <a:rPr lang="en-US" altLang="zh-CN" sz="3200" b="1">
                <a:latin typeface="宋体" pitchFamily="2" charset="-122"/>
              </a:rPr>
              <a:t>1.</a:t>
            </a:r>
            <a:r>
              <a:rPr lang="zh-CN" altLang="en-US" sz="3200" b="1">
                <a:latin typeface="宋体" pitchFamily="2" charset="-122"/>
              </a:rPr>
              <a:t>本次习作是一篇写人的命题作文</a:t>
            </a:r>
            <a:endParaRPr lang="en-US" altLang="zh-CN" sz="3200" b="1">
              <a:latin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宋体" pitchFamily="2" charset="-122"/>
              </a:rPr>
              <a:t>    2.</a:t>
            </a:r>
            <a:r>
              <a:rPr lang="zh-CN" altLang="en-US" sz="3200" b="1">
                <a:latin typeface="宋体" pitchFamily="2" charset="-122"/>
              </a:rPr>
              <a:t>写一个有特点的人，要抓住人物的某一个特点来写。</a:t>
            </a:r>
            <a:endParaRPr lang="en-US" altLang="zh-CN" sz="3200" b="1">
              <a:latin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宋体" pitchFamily="2" charset="-122"/>
              </a:rPr>
              <a:t>    3.</a:t>
            </a:r>
            <a:r>
              <a:rPr lang="zh-CN" altLang="en-US" sz="3200" b="1">
                <a:latin typeface="宋体" pitchFamily="2" charset="-122"/>
              </a:rPr>
              <a:t>通过具体事例体现人物的某个特点。</a:t>
            </a:r>
            <a:endParaRPr lang="en-US" altLang="zh-CN" sz="3200" b="1">
              <a:latin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9694" y="1059626"/>
            <a:ext cx="1944162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写法指导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266" name="矩形 5"/>
          <p:cNvSpPr>
            <a:spLocks noChangeArrowheads="1"/>
          </p:cNvSpPr>
          <p:nvPr/>
        </p:nvSpPr>
        <p:spPr bwMode="auto">
          <a:xfrm>
            <a:off x="611192" y="1131889"/>
            <a:ext cx="74898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1267" name="矩形 7"/>
          <p:cNvSpPr>
            <a:spLocks noChangeArrowheads="1"/>
          </p:cNvSpPr>
          <p:nvPr/>
        </p:nvSpPr>
        <p:spPr bwMode="auto">
          <a:xfrm>
            <a:off x="1692275" y="268290"/>
            <a:ext cx="52371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32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</a:t>
            </a:r>
            <a:endParaRPr lang="en-US" altLang="zh-CN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647" y="843606"/>
            <a:ext cx="8568713" cy="4032336"/>
          </a:xfrm>
          <a:prstGeom prst="ellipse">
            <a:avLst/>
          </a:prstGeom>
          <a:noFill/>
          <a:ln w="9525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899694" y="1059626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第二步选材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4"/>
          <p:cNvSpPr>
            <a:spLocks noChangeArrowheads="1"/>
          </p:cNvSpPr>
          <p:nvPr/>
        </p:nvSpPr>
        <p:spPr bwMode="auto">
          <a:xfrm>
            <a:off x="611188" y="555627"/>
            <a:ext cx="741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2290" name="矩形 5"/>
          <p:cNvSpPr>
            <a:spLocks noChangeArrowheads="1"/>
          </p:cNvSpPr>
          <p:nvPr/>
        </p:nvSpPr>
        <p:spPr bwMode="auto">
          <a:xfrm>
            <a:off x="611192" y="1131889"/>
            <a:ext cx="74898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2291" name="矩形 7"/>
          <p:cNvSpPr>
            <a:spLocks noChangeArrowheads="1"/>
          </p:cNvSpPr>
          <p:nvPr/>
        </p:nvSpPr>
        <p:spPr bwMode="auto">
          <a:xfrm>
            <a:off x="2771779" y="915988"/>
            <a:ext cx="4157663" cy="123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>
                <a:latin typeface="楷体" pitchFamily="49" charset="-122"/>
                <a:ea typeface="楷体" pitchFamily="49" charset="-122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</a:t>
            </a:r>
            <a:endParaRPr lang="en-US" altLang="zh-CN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87718" y="2283726"/>
            <a:ext cx="5832486" cy="1569660"/>
          </a:xfrm>
          <a:prstGeom prst="rect">
            <a:avLst/>
          </a:prstGeom>
          <a:ln>
            <a:noFill/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632523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4800" b="1" dirty="0">
                <a:solidFill>
                  <a:srgbClr val="632523"/>
                </a:solidFill>
                <a:latin typeface="宋体" panose="02010600030101010101" pitchFamily="2" charset="-122"/>
              </a:rPr>
              <a:t>外貌    性格  </a:t>
            </a:r>
            <a:endParaRPr lang="en-US" altLang="zh-CN" sz="4800" b="1" dirty="0">
              <a:solidFill>
                <a:srgbClr val="632523"/>
              </a:solidFill>
              <a:latin typeface="宋体" panose="02010600030101010101" pitchFamily="2" charset="-122"/>
            </a:endParaRPr>
          </a:p>
          <a:p>
            <a:pPr>
              <a:defRPr/>
            </a:pPr>
            <a:r>
              <a:rPr lang="en-US" altLang="zh-CN" sz="4800" b="1" dirty="0">
                <a:solidFill>
                  <a:srgbClr val="632523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4800" b="1" dirty="0">
                <a:solidFill>
                  <a:srgbClr val="632523"/>
                </a:solidFill>
                <a:latin typeface="宋体" panose="02010600030101010101" pitchFamily="2" charset="-122"/>
              </a:rPr>
              <a:t>爱好    特长</a:t>
            </a:r>
            <a:endParaRPr lang="en-US" altLang="zh-CN" sz="4800" b="1" dirty="0">
              <a:solidFill>
                <a:srgbClr val="632523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6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第二步选材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2"/>
          <p:cNvSpPr>
            <a:spLocks noChangeArrowheads="1"/>
          </p:cNvSpPr>
          <p:nvPr/>
        </p:nvSpPr>
        <p:spPr bwMode="auto">
          <a:xfrm>
            <a:off x="1108075" y="1050925"/>
            <a:ext cx="6946900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3314" name="矩形 4"/>
          <p:cNvSpPr>
            <a:spLocks noChangeArrowheads="1"/>
          </p:cNvSpPr>
          <p:nvPr/>
        </p:nvSpPr>
        <p:spPr bwMode="auto">
          <a:xfrm>
            <a:off x="611188" y="555627"/>
            <a:ext cx="741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3315" name="矩形 5"/>
          <p:cNvSpPr>
            <a:spLocks noChangeArrowheads="1"/>
          </p:cNvSpPr>
          <p:nvPr/>
        </p:nvSpPr>
        <p:spPr bwMode="auto">
          <a:xfrm>
            <a:off x="611192" y="1131889"/>
            <a:ext cx="74898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3" name="矩形 12"/>
          <p:cNvSpPr/>
          <p:nvPr/>
        </p:nvSpPr>
        <p:spPr>
          <a:xfrm>
            <a:off x="1475742" y="2499746"/>
            <a:ext cx="5328444" cy="830997"/>
          </a:xfrm>
          <a:prstGeom prst="rect">
            <a:avLst/>
          </a:prstGeom>
          <a:ln>
            <a:noFill/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6325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800" b="1" dirty="0">
                <a:solidFill>
                  <a:srgbClr val="632523"/>
                </a:solidFill>
                <a:latin typeface="宋体" panose="02010600030101010101" pitchFamily="2" charset="-122"/>
              </a:rPr>
              <a:t>一件具体事例</a:t>
            </a:r>
            <a:endParaRPr lang="en-US" altLang="zh-CN" sz="9600" b="1" dirty="0">
              <a:solidFill>
                <a:srgbClr val="632523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6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第二步选材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矩形 4"/>
          <p:cNvSpPr>
            <a:spLocks noChangeArrowheads="1"/>
          </p:cNvSpPr>
          <p:nvPr/>
        </p:nvSpPr>
        <p:spPr bwMode="auto">
          <a:xfrm>
            <a:off x="611188" y="555627"/>
            <a:ext cx="741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4338" name="矩形 5"/>
          <p:cNvSpPr>
            <a:spLocks noChangeArrowheads="1"/>
          </p:cNvSpPr>
          <p:nvPr/>
        </p:nvSpPr>
        <p:spPr bwMode="auto">
          <a:xfrm>
            <a:off x="611192" y="1131889"/>
            <a:ext cx="74898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</a:t>
            </a:r>
          </a:p>
        </p:txBody>
      </p:sp>
      <p:sp>
        <p:nvSpPr>
          <p:cNvPr id="14339" name="矩形 7"/>
          <p:cNvSpPr>
            <a:spLocks noChangeArrowheads="1"/>
          </p:cNvSpPr>
          <p:nvPr/>
        </p:nvSpPr>
        <p:spPr bwMode="auto">
          <a:xfrm>
            <a:off x="4427538" y="915988"/>
            <a:ext cx="2501900" cy="123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>
                <a:latin typeface="楷体" pitchFamily="49" charset="-122"/>
                <a:ea typeface="楷体" pitchFamily="49" charset="-122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zh-CN" altLang="en-US" b="1">
                <a:latin typeface="楷体" pitchFamily="49" charset="-122"/>
                <a:ea typeface="楷体" pitchFamily="49" charset="-122"/>
              </a:rPr>
              <a:t>    </a:t>
            </a:r>
            <a:endParaRPr lang="en-US" altLang="zh-CN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5682" y="2427740"/>
            <a:ext cx="7272606" cy="830997"/>
          </a:xfrm>
          <a:prstGeom prst="rect">
            <a:avLst/>
          </a:prstGeom>
          <a:ln>
            <a:noFill/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63252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800" b="1" dirty="0">
                <a:solidFill>
                  <a:srgbClr val="632523"/>
                </a:solidFill>
                <a:latin typeface="宋体" panose="02010600030101010101" pitchFamily="2" charset="-122"/>
              </a:rPr>
              <a:t>开头  中间   结尾</a:t>
            </a:r>
            <a:endParaRPr lang="en-US" altLang="zh-CN" sz="41300" b="1" dirty="0">
              <a:solidFill>
                <a:srgbClr val="632523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6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第三步构思</a:t>
            </a:r>
            <a:endParaRPr lang="en-US" altLang="zh-CN" sz="3200" b="1" dirty="0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pull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PLUGINVER]" val="1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693</Words>
  <Application>Microsoft Office PowerPoint</Application>
  <PresentationFormat>全屏显示(16:9)</PresentationFormat>
  <Paragraphs>108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Meiryo</vt:lpstr>
      <vt:lpstr>楷体</vt:lpstr>
      <vt:lpstr>宋体</vt:lpstr>
      <vt:lpstr>微软雅黑</vt:lpstr>
      <vt:lpstr>叶根友毛笔行书2.0版</vt:lpstr>
      <vt:lpstr>Arial</vt:lpstr>
      <vt:lpstr>Calibri</vt:lpstr>
      <vt:lpstr>Calibri Light</vt:lpstr>
      <vt:lpstr>Tahoma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118</cp:revision>
  <dcterms:created xsi:type="dcterms:W3CDTF">2018-12-30T02:03:00Z</dcterms:created>
  <dcterms:modified xsi:type="dcterms:W3CDTF">2021-08-23T07:32:17Z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