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61" r:id="rId2"/>
  </p:sldMasterIdLst>
  <p:notesMasterIdLst>
    <p:notesMasterId r:id="rId18"/>
  </p:notesMasterIdLst>
  <p:sldIdLst>
    <p:sldId id="257" r:id="rId3"/>
    <p:sldId id="284" r:id="rId4"/>
    <p:sldId id="340" r:id="rId5"/>
    <p:sldId id="288" r:id="rId6"/>
    <p:sldId id="329" r:id="rId7"/>
    <p:sldId id="330" r:id="rId8"/>
    <p:sldId id="331" r:id="rId9"/>
    <p:sldId id="289" r:id="rId10"/>
    <p:sldId id="333" r:id="rId11"/>
    <p:sldId id="335" r:id="rId12"/>
    <p:sldId id="342" r:id="rId13"/>
    <p:sldId id="341" r:id="rId14"/>
    <p:sldId id="334" r:id="rId15"/>
    <p:sldId id="259" r:id="rId16"/>
    <p:sldId id="343" r:id="rId17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DCB6"/>
    <a:srgbClr val="FEEECA"/>
    <a:srgbClr val="FAE1CF"/>
    <a:srgbClr val="FBEADD"/>
    <a:srgbClr val="EF6160"/>
    <a:srgbClr val="FF00FF"/>
    <a:srgbClr val="62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F3ECF-1741-4B37-9C65-3EB8FB92854C}" type="datetimeFigureOut">
              <a:rPr lang="zh-CN" altLang="en-US" smtClean="0"/>
              <a:t>2021/8/23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6E82B-1271-4C63-B775-4B3DAAE1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4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6E82B-1271-4C63-B775-4B3DAAE16BF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934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2604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997939" y="157617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35174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10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5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56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49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31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5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810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5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9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840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7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2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67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157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447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651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V="1">
            <a:off x="1011238" y="1482930"/>
            <a:ext cx="7312025" cy="1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3" name="文本框 10"/>
          <p:cNvSpPr txBox="1"/>
          <p:nvPr/>
        </p:nvSpPr>
        <p:spPr>
          <a:xfrm>
            <a:off x="0" y="540876"/>
            <a:ext cx="914400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习作：身边那些有特点的人</a:t>
            </a:r>
          </a:p>
        </p:txBody>
      </p:sp>
      <p:sp>
        <p:nvSpPr>
          <p:cNvPr id="5124" name="文本框 11"/>
          <p:cNvSpPr txBox="1"/>
          <p:nvPr/>
        </p:nvSpPr>
        <p:spPr>
          <a:xfrm>
            <a:off x="2008187" y="1565435"/>
            <a:ext cx="5127625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4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国家统编教材</a:t>
            </a:r>
            <a:r>
              <a:rPr lang="en-US" altLang="zh-CN" sz="24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4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三年级语文下册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31616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860425" y="377825"/>
            <a:ext cx="5686425" cy="459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说梦话。如果你长大当局长，还是这样子给大家做报告，大家都会打呼噜的。”打他上第一节课开始，我就对那两颗门牙刮目相看了。</a:t>
            </a:r>
          </a:p>
          <a:p>
            <a:pPr>
              <a:lnSpc>
                <a:spcPct val="125000"/>
              </a:lnSpc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    背地里，我曾偷偷地问：“林老师，您的门牙怎么歪了？”他“嘿嘿”地笑着说：“我从小爱笑，不小心笑歪了。”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③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开始我还半信半疑，后来我就深信不疑了。</a:t>
            </a: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535738" y="423863"/>
            <a:ext cx="3175" cy="4435475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61150" y="1736725"/>
            <a:ext cx="22288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③歪牙老师的回答体现了他平易近人、乐观开朗的性格。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719138" y="520700"/>
            <a:ext cx="5856287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  <a:sym typeface="宋体" pitchFamily="2" charset="-122"/>
              </a:rPr>
              <a:t>课堂上，这两颗门牙常常会迸出一些让人忍俊不禁的话来，令我们开怀大笑。王帅同学总是要在老师和组长的催促下才写作业，老师就对他说：“王帅，你这种学习方式像挤牙膏，总要在屁股上挤一下才挤出一点点。你以后要不时地捏一捏自己的屁股。”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④</a:t>
            </a:r>
            <a:r>
              <a:rPr lang="zh-CN" altLang="en-US" sz="2600" b="1">
                <a:latin typeface="楷体" pitchFamily="49" charset="-122"/>
                <a:ea typeface="楷体" pitchFamily="49" charset="-122"/>
                <a:sym typeface="宋体" pitchFamily="2" charset="-122"/>
              </a:rPr>
              <a:t>大家听了哄堂大笑。王帅的老毛病从此就改掉了。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624638" y="500063"/>
            <a:ext cx="26987" cy="44831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43700" y="2465388"/>
            <a:ext cx="2206625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④歪牙老师的话让人忍俊不禁。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>
            <a:spLocks noChangeArrowheads="1"/>
          </p:cNvSpPr>
          <p:nvPr/>
        </p:nvSpPr>
        <p:spPr bwMode="auto">
          <a:xfrm>
            <a:off x="803275" y="684213"/>
            <a:ext cx="5754688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我真担心有一天我也会笑歪门牙。不过，门牙歪了也好，你看我的心不正是被这两颗大歪牙死死地钳住了吗？</a:t>
            </a:r>
            <a:r>
              <a:rPr lang="zh-CN" altLang="en-US" sz="28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⑤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578600" y="631825"/>
            <a:ext cx="31750" cy="410368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726238" y="1804988"/>
            <a:ext cx="2228850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zh-CN" altLang="en-US" sz="2600" b="1" noProof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⑤用反问句表达了“我”对歪牙老师的喜爱。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405" y="2441575"/>
            <a:ext cx="2360295" cy="2360295"/>
          </a:xfrm>
          <a:prstGeom prst="dodecagon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62BE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 descr="timg (4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050" y="11113"/>
            <a:ext cx="6915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641475" y="276225"/>
            <a:ext cx="6061075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老师的外貌特征——</a:t>
            </a:r>
            <a:r>
              <a:rPr lang="en-US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歪牙</a:t>
            </a:r>
            <a:r>
              <a:rPr lang="en-US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成为本文的着墨点，由此展开的不仅仅是丰富多彩的课堂生活，还有对人物形象的“形”和“神”的有特点地描写。全文语言流畅，对老师的外貌和语言描写很能感染人。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 descr="20394056_154533817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59875" cy="516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737484" y="1942252"/>
            <a:ext cx="4827905" cy="12604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7600" b="1" noProof="1">
                <a:ln w="44450" cmpd="thickThin">
                  <a:solidFill>
                    <a:srgbClr val="0F2B40"/>
                  </a:solidFill>
                  <a:prstDash val="solid"/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谢谢观看！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492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4"/>
          <p:cNvGrpSpPr>
            <a:grpSpLocks/>
          </p:cNvGrpSpPr>
          <p:nvPr/>
        </p:nvGrpSpPr>
        <p:grpSpPr bwMode="auto">
          <a:xfrm>
            <a:off x="87313" y="207963"/>
            <a:ext cx="2386012" cy="835025"/>
            <a:chOff x="137" y="328"/>
            <a:chExt cx="3758" cy="1315"/>
          </a:xfrm>
        </p:grpSpPr>
        <p:grpSp>
          <p:nvGrpSpPr>
            <p:cNvPr id="2052" name="组合 7"/>
            <p:cNvGrpSpPr>
              <a:grpSpLocks/>
            </p:cNvGrpSpPr>
            <p:nvPr/>
          </p:nvGrpSpPr>
          <p:grpSpPr bwMode="auto">
            <a:xfrm>
              <a:off x="859" y="508"/>
              <a:ext cx="3036" cy="1112"/>
              <a:chOff x="2085" y="825"/>
              <a:chExt cx="3037" cy="1115"/>
            </a:xfrm>
          </p:grpSpPr>
          <p:pic>
            <p:nvPicPr>
              <p:cNvPr id="2056" name="图片 4" descr="5d8b64deh8c5940b87eb9&amp;69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" y="825"/>
                <a:ext cx="3037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7" name="文本框 6"/>
              <p:cNvSpPr txBox="1">
                <a:spLocks noChangeArrowheads="1"/>
              </p:cNvSpPr>
              <p:nvPr/>
            </p:nvSpPr>
            <p:spPr bwMode="auto">
              <a:xfrm>
                <a:off x="2320" y="1013"/>
                <a:ext cx="2541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solidFill>
                      <a:srgbClr val="00B0F0"/>
                    </a:solidFill>
                    <a:latin typeface="黑体" pitchFamily="49" charset="-122"/>
                    <a:ea typeface="黑体" pitchFamily="49" charset="-122"/>
                  </a:rPr>
                  <a:t>习作要求</a:t>
                </a:r>
              </a:p>
            </p:txBody>
          </p:sp>
        </p:grpSp>
        <p:grpSp>
          <p:nvGrpSpPr>
            <p:cNvPr id="2053" name="组合 28"/>
            <p:cNvGrpSpPr>
              <a:grpSpLocks/>
            </p:cNvGrpSpPr>
            <p:nvPr/>
          </p:nvGrpSpPr>
          <p:grpSpPr bwMode="auto">
            <a:xfrm>
              <a:off x="137" y="328"/>
              <a:ext cx="1129" cy="1315"/>
              <a:chOff x="7544" y="4838"/>
              <a:chExt cx="1129" cy="1315"/>
            </a:xfrm>
          </p:grpSpPr>
          <p:pic>
            <p:nvPicPr>
              <p:cNvPr id="2054" name="图片 25" descr="4606474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880000" flipH="1">
                <a:off x="7544" y="4838"/>
                <a:ext cx="1129" cy="1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5" name="图片 26" descr="usm7qA==_I3OmdpjZXfNJ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5" y="4913"/>
                <a:ext cx="473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969963" y="1444625"/>
            <a:ext cx="72040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0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en-US" sz="3200" b="1" dirty="0">
                <a:latin typeface="宋体" pitchFamily="2" charset="-122"/>
              </a:rPr>
              <a:t>“小书虫、乐天派、智多星、运动健将、故事大王、幽默王子、热心肠、昆虫迷、小问号”这些词语让你想到了谁？为什么会想到他？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736600" y="800100"/>
            <a:ext cx="7670800" cy="4324350"/>
            <a:chOff x="1160" y="1259"/>
            <a:chExt cx="12080" cy="6812"/>
          </a:xfrm>
        </p:grpSpPr>
        <p:sp>
          <p:nvSpPr>
            <p:cNvPr id="3075" name="文本框 1"/>
            <p:cNvSpPr txBox="1">
              <a:spLocks noChangeArrowheads="1"/>
            </p:cNvSpPr>
            <p:nvPr/>
          </p:nvSpPr>
          <p:spPr bwMode="auto">
            <a:xfrm>
              <a:off x="1160" y="1259"/>
              <a:ext cx="12080" cy="3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ts val="1000"/>
                </a:spcBef>
              </a:pPr>
              <a:r>
                <a:rPr lang="en-US" altLang="zh-CN" sz="3200" b="1" dirty="0">
                  <a:latin typeface="宋体" pitchFamily="2" charset="-122"/>
                </a:rPr>
                <a:t>    </a:t>
              </a:r>
              <a:r>
                <a:rPr lang="zh-CN" altLang="en-US" sz="3200" b="1" dirty="0">
                  <a:latin typeface="宋体" pitchFamily="2" charset="-122"/>
                </a:rPr>
                <a:t>你还想到了哪些这样的词语？这些词语可以用来形容谁？围绕以上问题和同学交流，然后选一个人写一写。</a:t>
              </a:r>
            </a:p>
          </p:txBody>
        </p:sp>
        <p:pic>
          <p:nvPicPr>
            <p:cNvPr id="3076" name="图片 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6" y="4071"/>
              <a:ext cx="6808" cy="4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文本框 2"/>
          <p:cNvSpPr txBox="1"/>
          <p:nvPr/>
        </p:nvSpPr>
        <p:spPr>
          <a:xfrm>
            <a:off x="1501752" y="206908"/>
            <a:ext cx="2789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4"/>
          <p:cNvGrpSpPr>
            <a:grpSpLocks/>
          </p:cNvGrpSpPr>
          <p:nvPr/>
        </p:nvGrpSpPr>
        <p:grpSpPr bwMode="auto">
          <a:xfrm>
            <a:off x="87313" y="207963"/>
            <a:ext cx="2386012" cy="835025"/>
            <a:chOff x="137" y="328"/>
            <a:chExt cx="3758" cy="1315"/>
          </a:xfrm>
        </p:grpSpPr>
        <p:grpSp>
          <p:nvGrpSpPr>
            <p:cNvPr id="4102" name="组合 7"/>
            <p:cNvGrpSpPr>
              <a:grpSpLocks/>
            </p:cNvGrpSpPr>
            <p:nvPr/>
          </p:nvGrpSpPr>
          <p:grpSpPr bwMode="auto">
            <a:xfrm>
              <a:off x="859" y="508"/>
              <a:ext cx="3036" cy="1112"/>
              <a:chOff x="2085" y="825"/>
              <a:chExt cx="3037" cy="1115"/>
            </a:xfrm>
          </p:grpSpPr>
          <p:pic>
            <p:nvPicPr>
              <p:cNvPr id="4106" name="图片 4" descr="5d8b64deh8c5940b87eb9&amp;69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" y="825"/>
                <a:ext cx="3037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07" name="文本框 6"/>
              <p:cNvSpPr txBox="1">
                <a:spLocks noChangeArrowheads="1"/>
              </p:cNvSpPr>
              <p:nvPr/>
            </p:nvSpPr>
            <p:spPr bwMode="auto">
              <a:xfrm>
                <a:off x="2320" y="1013"/>
                <a:ext cx="2541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solidFill>
                      <a:srgbClr val="00B0F0"/>
                    </a:solidFill>
                    <a:latin typeface="黑体" pitchFamily="49" charset="-122"/>
                    <a:ea typeface="黑体" pitchFamily="49" charset="-122"/>
                  </a:rPr>
                  <a:t>习作指导</a:t>
                </a:r>
              </a:p>
            </p:txBody>
          </p:sp>
        </p:grpSp>
        <p:grpSp>
          <p:nvGrpSpPr>
            <p:cNvPr id="4103" name="组合 28"/>
            <p:cNvGrpSpPr>
              <a:grpSpLocks/>
            </p:cNvGrpSpPr>
            <p:nvPr/>
          </p:nvGrpSpPr>
          <p:grpSpPr bwMode="auto">
            <a:xfrm>
              <a:off x="137" y="328"/>
              <a:ext cx="1129" cy="1315"/>
              <a:chOff x="7544" y="4838"/>
              <a:chExt cx="1129" cy="1315"/>
            </a:xfrm>
          </p:grpSpPr>
          <p:pic>
            <p:nvPicPr>
              <p:cNvPr id="4104" name="图片 25" descr="4606474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880000" flipH="1">
                <a:off x="7544" y="4838"/>
                <a:ext cx="1129" cy="1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5" name="图片 26" descr="usm7qA==_I3OmdpjZXfNJ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5" y="4913"/>
                <a:ext cx="473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882650" y="1108075"/>
            <a:ext cx="7693025" cy="3890963"/>
            <a:chOff x="1391" y="1747"/>
            <a:chExt cx="12115" cy="6126"/>
          </a:xfrm>
        </p:grpSpPr>
        <p:sp>
          <p:nvSpPr>
            <p:cNvPr id="4100" name="Rectangle 2"/>
            <p:cNvSpPr txBox="1">
              <a:spLocks noChangeArrowheads="1"/>
            </p:cNvSpPr>
            <p:nvPr/>
          </p:nvSpPr>
          <p:spPr bwMode="auto">
            <a:xfrm>
              <a:off x="1391" y="1747"/>
              <a:ext cx="12115" cy="3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25000"/>
                </a:lnSpc>
                <a:spcBef>
                  <a:spcPts val="1000"/>
                </a:spcBef>
              </a:pPr>
              <a:r>
                <a:rPr lang="zh-CN" altLang="en-US" sz="32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    本次习作要求是写身边有特点的人，题目自拟。可以选择自己熟悉的人来写，这样更加得心应手。</a:t>
              </a:r>
            </a:p>
          </p:txBody>
        </p:sp>
        <p:pic>
          <p:nvPicPr>
            <p:cNvPr id="4101" name="图片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4" y="4762"/>
              <a:ext cx="6641" cy="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730250" y="839788"/>
            <a:ext cx="7702550" cy="3678237"/>
            <a:chOff x="1135" y="1337"/>
            <a:chExt cx="12130" cy="5793"/>
          </a:xfrm>
        </p:grpSpPr>
        <p:sp>
          <p:nvSpPr>
            <p:cNvPr id="5123" name="Rectangle 2"/>
            <p:cNvSpPr txBox="1">
              <a:spLocks noChangeArrowheads="1"/>
            </p:cNvSpPr>
            <p:nvPr/>
          </p:nvSpPr>
          <p:spPr bwMode="auto">
            <a:xfrm>
              <a:off x="1135" y="1337"/>
              <a:ext cx="12130" cy="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ts val="1000"/>
                </a:spcBef>
              </a:pPr>
              <a:r>
                <a:rPr lang="zh-CN" altLang="en-US" sz="32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    围绕中心，选取有代表性的、真实的、有说服力的材料。可以是一件事，也可以是几件事。</a:t>
              </a:r>
            </a:p>
          </p:txBody>
        </p:sp>
        <p:pic>
          <p:nvPicPr>
            <p:cNvPr id="5124" name="图片 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" y="3955"/>
              <a:ext cx="663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823913" y="804863"/>
            <a:ext cx="7702550" cy="3744912"/>
            <a:chOff x="1283" y="1267"/>
            <a:chExt cx="12130" cy="5900"/>
          </a:xfrm>
        </p:grpSpPr>
        <p:sp>
          <p:nvSpPr>
            <p:cNvPr id="6147" name="Rectangle 2"/>
            <p:cNvSpPr txBox="1">
              <a:spLocks noChangeArrowheads="1"/>
            </p:cNvSpPr>
            <p:nvPr/>
          </p:nvSpPr>
          <p:spPr bwMode="auto">
            <a:xfrm>
              <a:off x="1283" y="1267"/>
              <a:ext cx="12130" cy="3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zh-CN" altLang="en-US" sz="32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    组织安排材料，确定叙事的顺序和重点，注意详略得当，开头和结尾可以互相呼应。</a:t>
              </a:r>
            </a:p>
          </p:txBody>
        </p:sp>
        <p:pic>
          <p:nvPicPr>
            <p:cNvPr id="6148" name="图片 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" y="3814"/>
              <a:ext cx="7103" cy="3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768350" y="838200"/>
            <a:ext cx="7702550" cy="3729038"/>
            <a:chOff x="1135" y="1528"/>
            <a:chExt cx="12130" cy="5874"/>
          </a:xfrm>
        </p:grpSpPr>
        <p:sp>
          <p:nvSpPr>
            <p:cNvPr id="7171" name="Rectangle 2"/>
            <p:cNvSpPr txBox="1">
              <a:spLocks noChangeArrowheads="1"/>
            </p:cNvSpPr>
            <p:nvPr/>
          </p:nvSpPr>
          <p:spPr bwMode="auto">
            <a:xfrm>
              <a:off x="1135" y="4962"/>
              <a:ext cx="12130" cy="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-3429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zh-CN" altLang="en-US" sz="32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    刻画人物要生动、形象，适当运用外貌、语言、神态、心理等描写手法。</a:t>
              </a:r>
            </a:p>
          </p:txBody>
        </p:sp>
        <p:pic>
          <p:nvPicPr>
            <p:cNvPr id="7172" name="图片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" y="1528"/>
              <a:ext cx="7503" cy="3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4"/>
          <p:cNvGrpSpPr>
            <a:grpSpLocks/>
          </p:cNvGrpSpPr>
          <p:nvPr/>
        </p:nvGrpSpPr>
        <p:grpSpPr bwMode="auto">
          <a:xfrm>
            <a:off x="87313" y="207963"/>
            <a:ext cx="2386012" cy="835025"/>
            <a:chOff x="137" y="328"/>
            <a:chExt cx="3758" cy="1315"/>
          </a:xfrm>
        </p:grpSpPr>
        <p:grpSp>
          <p:nvGrpSpPr>
            <p:cNvPr id="8199" name="组合 7"/>
            <p:cNvGrpSpPr>
              <a:grpSpLocks/>
            </p:cNvGrpSpPr>
            <p:nvPr/>
          </p:nvGrpSpPr>
          <p:grpSpPr bwMode="auto">
            <a:xfrm>
              <a:off x="859" y="508"/>
              <a:ext cx="3036" cy="1112"/>
              <a:chOff x="2085" y="825"/>
              <a:chExt cx="3037" cy="1115"/>
            </a:xfrm>
          </p:grpSpPr>
          <p:pic>
            <p:nvPicPr>
              <p:cNvPr id="8203" name="图片 4" descr="5d8b64deh8c5940b87eb9&amp;69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" y="825"/>
                <a:ext cx="3037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4" name="文本框 6"/>
              <p:cNvSpPr txBox="1">
                <a:spLocks noChangeArrowheads="1"/>
              </p:cNvSpPr>
              <p:nvPr/>
            </p:nvSpPr>
            <p:spPr bwMode="auto">
              <a:xfrm>
                <a:off x="2320" y="1013"/>
                <a:ext cx="2541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solidFill>
                      <a:srgbClr val="00B0F0"/>
                    </a:solidFill>
                    <a:latin typeface="黑体" pitchFamily="49" charset="-122"/>
                    <a:ea typeface="黑体" pitchFamily="49" charset="-122"/>
                  </a:rPr>
                  <a:t>范文点评</a:t>
                </a:r>
              </a:p>
            </p:txBody>
          </p:sp>
        </p:grpSp>
        <p:grpSp>
          <p:nvGrpSpPr>
            <p:cNvPr id="8200" name="组合 28"/>
            <p:cNvGrpSpPr>
              <a:grpSpLocks/>
            </p:cNvGrpSpPr>
            <p:nvPr/>
          </p:nvGrpSpPr>
          <p:grpSpPr bwMode="auto">
            <a:xfrm>
              <a:off x="137" y="328"/>
              <a:ext cx="1129" cy="1315"/>
              <a:chOff x="7544" y="4838"/>
              <a:chExt cx="1129" cy="1315"/>
            </a:xfrm>
          </p:grpSpPr>
          <p:pic>
            <p:nvPicPr>
              <p:cNvPr id="8201" name="图片 25" descr="4606474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880000" flipH="1">
                <a:off x="7544" y="4838"/>
                <a:ext cx="1129" cy="1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2" name="图片 26" descr="usm7qA==_I3OmdpjZXfNJ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5" y="4913"/>
                <a:ext cx="473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47950" y="1090613"/>
            <a:ext cx="16129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歪牙老师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28650" y="1517650"/>
            <a:ext cx="56515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林老师有两颗特大的门牙——一颗像妈妈下厨时挥动的铲子，一颗像爷爷劈柴时抡着的斧子。这两颗大门牙“姿态”不一，形状相异，歪歪扭扭地向外露着。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说实话，第一次见到他，我就心存疑惑：有这两颗门牙顶着，他怎么教我们语文呢？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6453188" y="1149350"/>
            <a:ext cx="0" cy="3813175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524625" y="2424113"/>
            <a:ext cx="2519363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①点明林老师的外貌特点——长有两颗大歪牙。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879475" y="665163"/>
            <a:ext cx="5764213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没想到这两颗大歪牙还挺爱挑剔人呢。上课时，老师喜欢让同学们挨个儿朗读，而不管谁读了，都有这样那样的毛病被“铲”出来，予以“斧”正。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我从一年级开始就养成了一个坏习惯：朗读时吐字不清，含含糊糊的。这两颗大门牙可就对我毫不留情，“大铲特铲”了：“你这样不是朗读，而是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643688" y="677863"/>
            <a:ext cx="12700" cy="407511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75450" y="950913"/>
            <a:ext cx="222885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②语言幽默风趣，增加了读者的阅读兴趣。“铲”和“斧”与开头的比喻相呼应。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815</Words>
  <Application>Microsoft Office PowerPoint</Application>
  <PresentationFormat>全屏显示(16:9)</PresentationFormat>
  <Paragraphs>38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28</cp:revision>
  <dcterms:created xsi:type="dcterms:W3CDTF">2018-08-23T23:56:18Z</dcterms:created>
  <dcterms:modified xsi:type="dcterms:W3CDTF">2021-08-23T07:27:09Z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