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6"/>
  </p:notesMasterIdLst>
  <p:sldIdLst>
    <p:sldId id="259" r:id="rId3"/>
    <p:sldId id="257" r:id="rId4"/>
    <p:sldId id="361" r:id="rId5"/>
    <p:sldId id="262" r:id="rId6"/>
    <p:sldId id="321" r:id="rId7"/>
    <p:sldId id="264" r:id="rId8"/>
    <p:sldId id="310" r:id="rId9"/>
    <p:sldId id="309" r:id="rId10"/>
    <p:sldId id="308" r:id="rId11"/>
    <p:sldId id="307" r:id="rId12"/>
    <p:sldId id="306" r:id="rId13"/>
    <p:sldId id="305" r:id="rId14"/>
    <p:sldId id="324" r:id="rId15"/>
    <p:sldId id="364" r:id="rId16"/>
    <p:sldId id="365" r:id="rId17"/>
    <p:sldId id="366" r:id="rId18"/>
    <p:sldId id="385" r:id="rId19"/>
    <p:sldId id="386" r:id="rId20"/>
    <p:sldId id="384" r:id="rId21"/>
    <p:sldId id="311" r:id="rId22"/>
    <p:sldId id="327" r:id="rId23"/>
    <p:sldId id="358" r:id="rId24"/>
    <p:sldId id="387" r:id="rId25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C4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95A35-4EEE-48EB-AFDF-C474C47F67C5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448C3-966E-43AA-A096-465B7FCEDB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41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48C3-966E-43AA-A096-465B7FCEDB8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318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48C3-966E-43AA-A096-465B7FCEDB8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829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466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15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882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628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174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238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187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21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38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6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24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05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8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33026" y="2820925"/>
            <a:ext cx="301752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300" dirty="0">
                <a:latin typeface="楷体" panose="02010609060101010101" charset="-122"/>
                <a:ea typeface="楷体" panose="02010609060101010101" charset="-122"/>
              </a:rPr>
              <a:t>第一课</a:t>
            </a:r>
            <a:r>
              <a:rPr lang="zh-CN" altLang="en-US" sz="3300" dirty="0" smtClean="0">
                <a:latin typeface="楷体" panose="02010609060101010101" charset="-122"/>
                <a:ea typeface="楷体" panose="02010609060101010101" charset="-122"/>
              </a:rPr>
              <a:t>时</a:t>
            </a:r>
            <a:endParaRPr lang="zh-CN" altLang="en-US" sz="33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7"/>
          <p:cNvSpPr txBox="1"/>
          <p:nvPr/>
        </p:nvSpPr>
        <p:spPr>
          <a:xfrm>
            <a:off x="4640283" y="1127648"/>
            <a:ext cx="4436090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4100" b="1" dirty="0">
                <a:latin typeface="楷体" panose="02010609060101010101" charset="-122"/>
                <a:ea typeface="楷体" panose="02010609060101010101" charset="-122"/>
              </a:rPr>
              <a:t>18</a:t>
            </a:r>
            <a:r>
              <a:rPr lang="en-US" altLang="zh-CN" sz="41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100" b="1" dirty="0">
                <a:latin typeface="楷体" panose="02010609060101010101" charset="-122"/>
                <a:ea typeface="楷体" panose="02010609060101010101" charset="-122"/>
              </a:rPr>
              <a:t>童年的水墨画</a:t>
            </a:r>
          </a:p>
        </p:txBody>
      </p:sp>
      <p:sp>
        <p:nvSpPr>
          <p:cNvPr id="5" name="副标题 2"/>
          <p:cNvSpPr txBox="1"/>
          <p:nvPr/>
        </p:nvSpPr>
        <p:spPr bwMode="auto">
          <a:xfrm>
            <a:off x="5800815" y="2133539"/>
            <a:ext cx="2115026" cy="3276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人教版</a:t>
            </a:r>
            <a:r>
              <a:rPr lang="en-US" altLang="zh-CN" sz="1500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三年级下册</a:t>
            </a:r>
          </a:p>
        </p:txBody>
      </p:sp>
      <p:pic>
        <p:nvPicPr>
          <p:cNvPr id="1026" name="Picture 2" descr="F:\PPT课件\208\童年的水墨画\tim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46" y="764671"/>
            <a:ext cx="4577938" cy="361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377265" y="3938993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碎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suì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936" y="3367089"/>
            <a:ext cx="6163151" cy="1686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拨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 bō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169" y="3886676"/>
            <a:ext cx="6239828" cy="1160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  <a:sym typeface="+mn-ea"/>
                </a:rPr>
                <a:t>浪</a:t>
              </a:r>
              <a:endParaRPr lang="zh-CN" altLang="en-US" sz="9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làng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506" y="3804762"/>
            <a:ext cx="6211253" cy="1142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4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葫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  hú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083" y="3459481"/>
            <a:ext cx="6143625" cy="1669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4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爽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shuǎng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270" y="3445194"/>
            <a:ext cx="6172200" cy="1683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4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蘑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 mó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836" y="3434239"/>
            <a:ext cx="6213158" cy="1694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4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  <a:sym typeface="+mn-ea"/>
                </a:rPr>
                <a:t>菇</a:t>
              </a:r>
              <a:endParaRPr lang="zh-CN" altLang="en-US" sz="9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  gū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220" y="3431381"/>
            <a:ext cx="6190298" cy="169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识字方法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51049" y="1429703"/>
            <a:ext cx="7641431" cy="19805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771525" lvl="1" indent="-428625">
              <a:lnSpc>
                <a:spcPct val="23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/>
              <a:t>按左右结构分类识记：碎  浪  拨  腾</a:t>
            </a:r>
          </a:p>
          <a:p>
            <a:pPr marL="771525" lvl="1" indent="-428625">
              <a:lnSpc>
                <a:spcPct val="23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/>
              <a:t>按上下结构分类识记：墨  染  竿  葫  蘑  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生字书写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3838" y="1277303"/>
            <a:ext cx="8473916" cy="25899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771525" lvl="1" indent="-428625">
              <a:lnSpc>
                <a:spcPct val="26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左右结构的字有“碎  浪  针”等，要注意书写时左右两边的大小。</a:t>
            </a:r>
          </a:p>
          <a:p>
            <a:pPr marL="771525" lvl="1" indent="-428625">
              <a:lnSpc>
                <a:spcPct val="26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书写“爽”字时注意左右两面是一样的。</a:t>
            </a:r>
          </a:p>
          <a:p>
            <a:pPr marL="771525" lvl="1" indent="-428625">
              <a:lnSpc>
                <a:spcPct val="26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书写“墨”字时注意下面的部分是“土”字的写法。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</a:p>
        </p:txBody>
      </p:sp>
      <p:sp>
        <p:nvSpPr>
          <p:cNvPr id="12" name="矩形 11"/>
          <p:cNvSpPr/>
          <p:nvPr/>
        </p:nvSpPr>
        <p:spPr>
          <a:xfrm>
            <a:off x="388622" y="1104425"/>
            <a:ext cx="8158163" cy="29361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1">
              <a:lnSpc>
                <a:spcPct val="230000"/>
              </a:lnSpc>
            </a:pPr>
            <a:r>
              <a:rPr lang="en-US" altLang="zh-CN" sz="2700" b="1" dirty="0"/>
              <a:t>         </a:t>
            </a:r>
            <a:r>
              <a:rPr lang="zh-CN" altLang="en-US" sz="2700" b="1" dirty="0"/>
              <a:t>说一说这节课学会了哪些字，选一组学生到黑板上模仿老师的板书写一遍生字，台下学生在自己的田字簿里进行书写。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14" y="3694273"/>
            <a:ext cx="2210276" cy="1457801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教学目标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54330" y="1182616"/>
            <a:ext cx="8481060" cy="30423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30000"/>
              </a:lnSpc>
            </a:pPr>
            <a:r>
              <a:rPr sz="2100" b="1" dirty="0">
                <a:latin typeface="楷体_GB2312" pitchFamily="49" charset="-122"/>
                <a:ea typeface="楷体_GB2312" pitchFamily="49" charset="-122"/>
                <a:cs typeface="+mn-ea"/>
              </a:rPr>
              <a:t>1.会认6个生字，会写10个生字。</a:t>
            </a:r>
            <a:r>
              <a:rPr lang="zh-CN" altLang="en-US" sz="21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  <a:endParaRPr sz="21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230000"/>
              </a:lnSpc>
            </a:pPr>
            <a:r>
              <a:rPr sz="2100" b="1" dirty="0">
                <a:latin typeface="楷体_GB2312" pitchFamily="49" charset="-122"/>
                <a:ea typeface="楷体_GB2312" pitchFamily="49" charset="-122"/>
                <a:cs typeface="+mn-ea"/>
              </a:rPr>
              <a:t>2.有感情地朗读诗歌，想象诗歌描绘的意境，感受童年幸福快乐的生活和美好的愿望。</a:t>
            </a:r>
            <a:r>
              <a:rPr lang="zh-CN" altLang="en-US" sz="21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  <a:endParaRPr sz="21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230000"/>
              </a:lnSpc>
            </a:pPr>
            <a:r>
              <a:rPr sz="2100" b="1" dirty="0">
                <a:latin typeface="楷体_GB2312" pitchFamily="49" charset="-122"/>
                <a:ea typeface="楷体_GB2312" pitchFamily="49" charset="-122"/>
                <a:cs typeface="+mn-ea"/>
              </a:rPr>
              <a:t>3.背诵喜欢的诗歌，了解儿童诗的特点，尝试写一首儿童诗。</a:t>
            </a:r>
            <a:r>
              <a:rPr lang="zh-CN" altLang="en-US" sz="21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（难点）</a:t>
            </a:r>
            <a:endParaRPr sz="2100" b="1" dirty="0">
              <a:latin typeface="楷体_GB2312" pitchFamily="49" charset="-122"/>
              <a:ea typeface="楷体_GB2312" pitchFamily="49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92841" y="473886"/>
            <a:ext cx="2376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3065" y="555611"/>
            <a:ext cx="7898130" cy="34855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500" b="1" dirty="0"/>
              <a:t>童年的水墨画</a:t>
            </a:r>
            <a:endParaRPr lang="zh-CN" altLang="en-US" sz="3600" b="1" dirty="0"/>
          </a:p>
          <a:p>
            <a:pPr algn="ctr">
              <a:lnSpc>
                <a:spcPct val="200000"/>
              </a:lnSpc>
            </a:pPr>
            <a:r>
              <a:rPr lang="zh-CN" altLang="en-US" sz="3300" b="1" dirty="0"/>
              <a:t>墨      染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 竿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 腾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 碎 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拨  </a:t>
            </a:r>
          </a:p>
          <a:p>
            <a:pPr algn="ctr">
              <a:lnSpc>
                <a:spcPct val="200000"/>
              </a:lnSpc>
            </a:pPr>
            <a:r>
              <a:rPr lang="zh-CN" altLang="en-US" sz="3300" b="1" dirty="0"/>
              <a:t>浪 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葫 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爽 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蘑 </a:t>
            </a:r>
            <a:r>
              <a:rPr lang="zh-CN" altLang="en-US" sz="3300" b="1" dirty="0">
                <a:sym typeface="+mn-ea"/>
              </a:rPr>
              <a:t>    </a:t>
            </a:r>
            <a:r>
              <a:rPr lang="zh-CN" altLang="en-US" sz="3300" b="1" dirty="0"/>
              <a:t> 菇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课时作业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7177" y="1101568"/>
            <a:ext cx="8703469" cy="3730466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16719" y="1066325"/>
            <a:ext cx="8544878" cy="32133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一、我会看拼音，写词语。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    Mò rǎn           hú lú            mó gū     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    （ 墨染 ）        （ 葫芦 ）        （ 蘑菇 ）   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zhú gān          làng huā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 竹竿 ）         （ 浪花 ）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二、比一比，再组词。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    干（ 干净 ）  针（ 针线 ）   葫（ 葫芦 ）   黑（ 黑色 ）  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    竿（ 竹竿 ）  什（ 什么 ）   胡（ 胡说 ）   墨（ 墨水 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28255-131223141I05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05" y="432912"/>
            <a:ext cx="7463790" cy="427815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65960" y="2457451"/>
            <a:ext cx="394335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今天的你们很棒哦！明天继续加油！！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940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14" y="3694273"/>
            <a:ext cx="2210276" cy="1457801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课时目标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0530" y="1440182"/>
            <a:ext cx="8323421" cy="191590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</a:pPr>
            <a:r>
              <a:rPr sz="2400" b="1" dirty="0">
                <a:latin typeface="楷体_GB2312" pitchFamily="49" charset="-122"/>
                <a:ea typeface="楷体_GB2312" pitchFamily="49" charset="-122"/>
                <a:cs typeface="+mn-ea"/>
              </a:rPr>
              <a:t>1.会认6个生字，会写10个生字。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  <a:endParaRPr sz="24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250000"/>
              </a:lnSpc>
            </a:pPr>
            <a:r>
              <a:rPr sz="2400" b="1" dirty="0">
                <a:latin typeface="楷体_GB2312" pitchFamily="49" charset="-122"/>
                <a:ea typeface="楷体_GB2312" pitchFamily="49" charset="-122"/>
                <a:cs typeface="+mn-ea"/>
              </a:rPr>
              <a:t>2.初读课文，练习把课文读流利，了解课文的大意。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新课导入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8604" y="1939594"/>
            <a:ext cx="4141817" cy="858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2700" b="1" dirty="0"/>
              <a:t>点击右方播放歌曲《童话》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526" y="1101090"/>
            <a:ext cx="4093369" cy="2963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新课导入</a:t>
            </a:r>
          </a:p>
        </p:txBody>
      </p:sp>
      <p:pic>
        <p:nvPicPr>
          <p:cNvPr id="10" name="图片 9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042" y="3819526"/>
            <a:ext cx="1403509" cy="1323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8672" y="1254919"/>
            <a:ext cx="7778115" cy="22298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60000"/>
              </a:lnSpc>
            </a:pPr>
            <a:r>
              <a:rPr lang="zh-CN" altLang="en-US" sz="2700" b="1" dirty="0">
                <a:latin typeface="+mn-ea"/>
              </a:rPr>
              <a:t>思考：大家知道什么是组诗吗？</a:t>
            </a:r>
          </a:p>
          <a:p>
            <a:pPr>
              <a:lnSpc>
                <a:spcPct val="26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+mn-ea"/>
              </a:rPr>
              <a:t>组诗有小标题；每一节诗歌写的是不同的内容</a:t>
            </a:r>
            <a:r>
              <a:rPr lang="en-US" altLang="zh-CN" sz="2700" b="1" dirty="0">
                <a:solidFill>
                  <a:srgbClr val="FF0000"/>
                </a:solidFill>
                <a:latin typeface="+mn-ea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墨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 mò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/>
              <a:t>笔顺</a:t>
            </a:r>
            <a:r>
              <a:rPr lang="zh-CN" altLang="en-US" sz="3600"/>
              <a:t>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0368" y="3385661"/>
            <a:ext cx="6107906" cy="1659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染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9" y="1037273"/>
            <a:ext cx="137043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rǎn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651" y="3886678"/>
            <a:ext cx="6208871" cy="1160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竿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gān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312" y="3916681"/>
            <a:ext cx="6279833" cy="1100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腾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téng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888" y="3444716"/>
            <a:ext cx="6135053" cy="1684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519</Words>
  <Application>Microsoft Office PowerPoint</Application>
  <PresentationFormat>全屏显示(16:9)</PresentationFormat>
  <Paragraphs>96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2016-12-11T09:55:00Z</dcterms:created>
  <dcterms:modified xsi:type="dcterms:W3CDTF">2021-08-21T07:19:56Z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2052-11.1.0.7989</vt:lpwstr>
  </property>
</Properties>
</file>