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4" r:id="rId2"/>
    <p:sldMasterId id="2147483706" r:id="rId3"/>
  </p:sldMasterIdLst>
  <p:notesMasterIdLst>
    <p:notesMasterId r:id="rId38"/>
  </p:notesMasterIdLst>
  <p:sldIdLst>
    <p:sldId id="826" r:id="rId4"/>
    <p:sldId id="827" r:id="rId5"/>
    <p:sldId id="828" r:id="rId6"/>
    <p:sldId id="829" r:id="rId7"/>
    <p:sldId id="830" r:id="rId8"/>
    <p:sldId id="831" r:id="rId9"/>
    <p:sldId id="832" r:id="rId10"/>
    <p:sldId id="833" r:id="rId11"/>
    <p:sldId id="834" r:id="rId12"/>
    <p:sldId id="835" r:id="rId13"/>
    <p:sldId id="836" r:id="rId14"/>
    <p:sldId id="837" r:id="rId15"/>
    <p:sldId id="838" r:id="rId16"/>
    <p:sldId id="839" r:id="rId17"/>
    <p:sldId id="840" r:id="rId18"/>
    <p:sldId id="841" r:id="rId19"/>
    <p:sldId id="842" r:id="rId20"/>
    <p:sldId id="843" r:id="rId21"/>
    <p:sldId id="844" r:id="rId22"/>
    <p:sldId id="845" r:id="rId23"/>
    <p:sldId id="846" r:id="rId24"/>
    <p:sldId id="847" r:id="rId25"/>
    <p:sldId id="848" r:id="rId26"/>
    <p:sldId id="849" r:id="rId27"/>
    <p:sldId id="850" r:id="rId28"/>
    <p:sldId id="851" r:id="rId29"/>
    <p:sldId id="852" r:id="rId30"/>
    <p:sldId id="853" r:id="rId31"/>
    <p:sldId id="854" r:id="rId32"/>
    <p:sldId id="855" r:id="rId33"/>
    <p:sldId id="856" r:id="rId34"/>
    <p:sldId id="857" r:id="rId35"/>
    <p:sldId id="858" r:id="rId36"/>
    <p:sldId id="859" r:id="rId37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 userDrawn="1">
          <p15:clr>
            <a:srgbClr val="A4A3A4"/>
          </p15:clr>
        </p15:guide>
        <p15:guide id="2" pos="28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4E0E1"/>
    <a:srgbClr val="97EEFE"/>
    <a:srgbClr val="A5EDF0"/>
    <a:srgbClr val="8BE4D2"/>
    <a:srgbClr val="BBEFE7"/>
    <a:srgbClr val="85CAD9"/>
    <a:srgbClr val="02771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74"/>
        <p:guide pos="28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latin typeface="Calibri" panose="020F0502020204030204" charset="0"/>
              </a:defRPr>
            </a:lvl1pPr>
          </a:lstStyle>
          <a:p>
            <a:pPr>
              <a:defRPr/>
            </a:pPr>
            <a:fld id="{E7034328-1A38-47BE-BCDE-D3BFF0293960}" type="datetimeFigureOut">
              <a:rPr lang="zh-CN" altLang="en-US"/>
              <a:pPr>
                <a:defRPr/>
              </a:pPr>
              <a:t>2021/8/20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3584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8141D1-2827-4CDB-B9A2-4E66D74752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269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8141D1-2827-4CDB-B9A2-4E66D747524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08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1410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31E5A-B75B-4ED7-BFA4-55A81846A307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17107-E34C-4265-A9C5-7D0D131AEE3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342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5C01-4388-4042-A4F0-1BB1634A54C3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6841D-D25C-4319-9F08-D9A064A53D4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789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36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372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0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10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9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44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314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49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7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708FF-5B63-4960-9837-24C67FB6FCC1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7363-6503-47EF-B4FD-29CB9608A54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756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89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46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5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513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33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861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290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60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125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1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86C2C-49C1-4A46-9FCB-EE84047F15EB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6A69F-7648-4384-B526-3AE50A84EE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1050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8880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0831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2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4BD9-98A8-48A1-B102-3421C26731B1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E5ACB-EA08-4FB6-9E30-2EC43AF821A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936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28D93-16C3-4732-BBA3-73BD68CB19CC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61D90-3A45-4BF9-ADD4-76B9B1FAD56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902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E4DA-4C67-4E01-BA09-7693DB125D72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2970A-D78D-4536-8203-9630EAA47FF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41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44E1D-D672-4269-8252-9E3F1631E1C0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E0A0-7080-425A-819B-2D041A86CA2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62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D22FC-0CA5-4875-8F98-CE39B1A6912C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BEA39-D61D-47A2-8530-08BF8B29D2E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08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5C01-4388-4042-A4F0-1BB1634A54C3}" type="datetimeFigureOut">
              <a:rPr lang="zh-CN" altLang="en-US" smtClean="0"/>
              <a:pPr>
                <a:defRPr/>
              </a:pPr>
              <a:t>2021/8/20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6841D-D25C-4319-9F08-D9A064A53D4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78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420816"/>
            <a:ext cx="105156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4528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330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4927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http://img3.3lian.com/2013/v12/70/d/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603" y="1520825"/>
            <a:ext cx="89757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1"/>
          <p:cNvSpPr txBox="1">
            <a:spLocks noChangeArrowheads="1"/>
          </p:cNvSpPr>
          <p:nvPr/>
        </p:nvSpPr>
        <p:spPr bwMode="auto">
          <a:xfrm>
            <a:off x="2220914" y="966827"/>
            <a:ext cx="754697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66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6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奇妙的想象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6208373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1819275" y="990603"/>
            <a:ext cx="8382000" cy="41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solidFill>
                  <a:srgbClr val="C00000"/>
                </a:solidFill>
                <a:latin typeface="Arial" pitchFamily="34" charset="0"/>
              </a:rPr>
              <a:t>     </a:t>
            </a:r>
            <a:r>
              <a:rPr lang="zh-CN" altLang="zh-CN" sz="2800" b="1">
                <a:solidFill>
                  <a:srgbClr val="C00000"/>
                </a:solidFill>
                <a:latin typeface="Arial" pitchFamily="34" charset="0"/>
              </a:rPr>
              <a:t>行文思路：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solidFill>
                  <a:srgbClr val="C00000"/>
                </a:solidFill>
                <a:latin typeface="Arial" pitchFamily="34" charset="0"/>
              </a:rPr>
              <a:t> 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文章开始就由一条猫自豪地说自己有一条猫开头，引发一系列的猜测和疑问，再由尾巴一一解答，从而揭示原因。其中，引发的猜测和疑问也是层层递进的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80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如果尾巴有一只猫，首先要解决的问题是这只猫放在哪里的。尾巴的答案是：它哪里都没有放，因为这只猫一直跟在自己的身边。</a:t>
            </a:r>
            <a:endParaRPr lang="en-US" altLang="zh-CN" sz="280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1822453" y="1065213"/>
            <a:ext cx="8335963" cy="549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接着由此生发出新的疑问：尾巴本身就不大，如果能够让猫跟在自己的身边，那么这只猫应该也会很小，甚至比尾巴更小。但是尾巴却说自己天天是骑着猫的，表明猫是比尾巴大的。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    尾巴上的跳蚤明白了是怎么回事，于是直接以尾巴跟着猫到处走，而不是猫跟着尾巴到处走为由，说明不是尾巴有猫，而是猫有尾巴。尾巴则以小孩子像尾巴一样跟着爸爸妈妈，大家可以说是爸爸妈妈又小孩，也能说小孩有爸爸妈妈的理论说服了大家。</a:t>
            </a:r>
          </a:p>
          <a:p>
            <a:pPr eaLnBrk="1" hangingPunct="1"/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919291" y="981075"/>
            <a:ext cx="82899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solidFill>
                  <a:srgbClr val="C00000"/>
                </a:solidFill>
                <a:latin typeface="Arial" pitchFamily="34" charset="0"/>
              </a:rPr>
              <a:t>     </a:t>
            </a:r>
            <a:r>
              <a:rPr lang="zh-CN" altLang="zh-CN" sz="2800" b="1">
                <a:solidFill>
                  <a:srgbClr val="C00000"/>
                </a:solidFill>
                <a:latin typeface="Arial" pitchFamily="34" charset="0"/>
              </a:rPr>
              <a:t>写作手法：</a:t>
            </a:r>
          </a:p>
          <a:p>
            <a:pPr eaLnBrk="1" hangingPunct="1">
              <a:lnSpc>
                <a:spcPts val="4000"/>
              </a:lnSpc>
              <a:spcBef>
                <a:spcPts val="1000"/>
              </a:spcBef>
            </a:pPr>
            <a:r>
              <a:rPr lang="zh-CN" altLang="zh-CN" sz="2800" b="1">
                <a:solidFill>
                  <a:srgbClr val="C00000"/>
                </a:solidFill>
                <a:latin typeface="Arial" pitchFamily="34" charset="0"/>
              </a:rPr>
              <a:t>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（1）反问句式。“跳蚤怎么是猫呢？”“难道只能是爸爸妈妈有小孩子，不能是小孩子有爸爸妈妈吗？”“猫可以有一条尾巴，为什么尾巴就不能有一只猫？”这三个句子都是用疑问的语气表达肯定的观点，语气比陈述句更加强烈，也更能引起人们的深思与反思。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884363" y="1263653"/>
            <a:ext cx="8424862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solidFill>
                  <a:srgbClr val="C00000"/>
                </a:solidFill>
                <a:latin typeface="Arial" pitchFamily="34" charset="0"/>
              </a:rPr>
              <a:t>  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）设问句式，“狗生气了吗？没有。”一句运用的是设问句式，可以让行文不那么平铺直叙，也能够起到引导读者注意和思考的作用。</a:t>
            </a:r>
            <a:endParaRPr lang="en-US" altLang="zh-CN" sz="280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）关联词的运用。文章在叙述的时候运用了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“无论……都……”“如果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……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那……”“是……，而不是……”“可是”等关联词和句式，让句子的结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构和逻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辑关系更明确。</a:t>
            </a:r>
          </a:p>
          <a:p>
            <a:pPr eaLnBrk="1" hangingPunct="1"/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919288" y="1125538"/>
            <a:ext cx="799306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宋体" pitchFamily="2" charset="-122"/>
              </a:rPr>
              <a:t>  </a:t>
            </a:r>
            <a:r>
              <a:rPr lang="zh-CN" altLang="zh-CN" sz="2800">
                <a:latin typeface="宋体" pitchFamily="2" charset="-122"/>
              </a:rPr>
              <a:t>“尾巴它有一只猫”“喜欢睡觉的风”</a:t>
            </a:r>
            <a:r>
              <a:rPr lang="en-US" altLang="zh-CN" sz="2800">
                <a:latin typeface="宋体" pitchFamily="2" charset="-122"/>
              </a:rPr>
              <a:t>……</a:t>
            </a:r>
            <a:r>
              <a:rPr lang="zh-CN" altLang="zh-CN" sz="2800">
                <a:latin typeface="宋体" pitchFamily="2" charset="-122"/>
              </a:rPr>
              <a:t>你还想到了什么新鲜有趣的说法？展开想象说一说。</a:t>
            </a:r>
          </a:p>
          <a:p>
            <a:pPr eaLnBrk="1" hangingPunct="1">
              <a:lnSpc>
                <a:spcPts val="4000"/>
              </a:lnSpc>
            </a:pPr>
            <a:endParaRPr lang="zh-CN" altLang="en-US">
              <a:latin typeface="Arial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78100" y="2411413"/>
            <a:ext cx="5627688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示例一：小鸟它有一片天。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示例二：小鱼它有一条河。</a:t>
            </a:r>
            <a:endParaRPr lang="en-US" altLang="zh-CN" sz="280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示例三：爱跳舞的花。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示例四：爱撒娇的田螺。</a:t>
            </a:r>
          </a:p>
          <a:p>
            <a:pPr eaLnBrk="1" hangingPunct="1"/>
            <a:endParaRPr lang="zh-CN" altLang="en-US">
              <a:latin typeface="Arial" pitchFamily="34" charset="0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28" y="3530603"/>
            <a:ext cx="180657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970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16387" name="文本框 9"/>
          <p:cNvSpPr txBox="1">
            <a:spLocks noChangeArrowheads="1"/>
          </p:cNvSpPr>
          <p:nvPr/>
        </p:nvSpPr>
        <p:spPr bwMode="auto">
          <a:xfrm>
            <a:off x="2625728" y="1041400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写作目标</a:t>
            </a:r>
          </a:p>
        </p:txBody>
      </p:sp>
      <p:pic>
        <p:nvPicPr>
          <p:cNvPr id="16388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91" y="1006475"/>
            <a:ext cx="65563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1893888" y="2014541"/>
            <a:ext cx="80645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800" dirty="0">
                <a:latin typeface="Arial" pitchFamily="34" charset="0"/>
              </a:rPr>
              <a:t>      从课给出的题目中，任选一个题目写一个想象故事，也可以写其他的想象故事。</a:t>
            </a:r>
            <a:endParaRPr lang="en-US" altLang="zh-CN" sz="2800" dirty="0">
              <a:latin typeface="Arial" pitchFamily="34" charset="0"/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 dirty="0">
                <a:latin typeface="Arial" pitchFamily="34" charset="0"/>
              </a:rPr>
              <a:t>      </a:t>
            </a:r>
            <a:r>
              <a:rPr lang="zh-CN" altLang="en-US" sz="2800" dirty="0">
                <a:latin typeface="Arial" pitchFamily="34" charset="0"/>
              </a:rPr>
              <a:t>在对本单元课文系统学习的基础上，学会充分发挥相信爱那个，构造奇妙世界的方法，并用笔记录下来，创造出属于自己的想象世界。</a:t>
            </a:r>
            <a:endParaRPr lang="en-US" altLang="zh-CN" sz="28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970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17411" name="文本框 9"/>
          <p:cNvSpPr txBox="1">
            <a:spLocks noChangeArrowheads="1"/>
          </p:cNvSpPr>
          <p:nvPr/>
        </p:nvSpPr>
        <p:spPr bwMode="auto">
          <a:xfrm>
            <a:off x="2592391" y="1006475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文题展示</a:t>
            </a:r>
          </a:p>
        </p:txBody>
      </p:sp>
      <p:pic>
        <p:nvPicPr>
          <p:cNvPr id="17412" name="内容占位符 4" descr="论文题目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2778" y="977903"/>
            <a:ext cx="7096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内容占位符 5"/>
          <p:cNvSpPr>
            <a:spLocks noGrp="1" noChangeArrowheads="1"/>
          </p:cNvSpPr>
          <p:nvPr>
            <p:ph idx="1"/>
          </p:nvPr>
        </p:nvSpPr>
        <p:spPr>
          <a:xfrm>
            <a:off x="1970091" y="1943103"/>
            <a:ext cx="8351837" cy="4525963"/>
          </a:xfrm>
        </p:spPr>
        <p:txBody>
          <a:bodyPr/>
          <a:lstStyle/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dirty="0" smtClean="0"/>
              <a:t>      </a:t>
            </a:r>
            <a:r>
              <a:rPr lang="zh-CN" altLang="zh-CN" dirty="0" smtClean="0"/>
              <a:t>本次作文要求写一个想象故事。从“最好玩的国王”“一本有魔法的书”“小树的心思”“躲在草丛里的星星”“手罢工啦”“滚来滚去的小土豆”“假如人类可以冬眠”这些题目中，选一个题目写一个想象故事，也可以写其他的想象故事。</a:t>
            </a:r>
            <a:r>
              <a:rPr lang="zh-CN" altLang="en-US" dirty="0" smtClean="0"/>
              <a:t>要大胆想象，创造出属于自己的想象世界。</a:t>
            </a:r>
            <a:endParaRPr lang="en-US" altLang="zh-CN" dirty="0" smtClean="0"/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dirty="0" smtClean="0"/>
              <a:t>      </a:t>
            </a:r>
            <a:r>
              <a:rPr lang="zh-CN" altLang="en-US" dirty="0" smtClean="0"/>
              <a:t>写完后，可以互相交换习作。说说自己最喜欢同学写的什么内容，什么地方需要修改。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6"/>
          <p:cNvSpPr>
            <a:spLocks noGrp="1" noChangeArrowheads="1"/>
          </p:cNvSpPr>
          <p:nvPr>
            <p:ph idx="1"/>
          </p:nvPr>
        </p:nvSpPr>
        <p:spPr>
          <a:xfrm>
            <a:off x="1919291" y="1957391"/>
            <a:ext cx="8353425" cy="3684587"/>
          </a:xfrm>
        </p:spPr>
        <p:txBody>
          <a:bodyPr/>
          <a:lstStyle/>
          <a:p>
            <a:pPr marL="0" indent="0" eaLnBrk="1" hangingPunct="1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en-US" altLang="zh-CN" b="1" dirty="0" smtClean="0">
                <a:latin typeface="+mn-ea"/>
                <a:cs typeface="+mn-ea"/>
              </a:rPr>
              <a:t>   1.</a:t>
            </a:r>
            <a:r>
              <a:rPr lang="zh-CN" altLang="zh-CN" b="1" dirty="0" smtClean="0">
                <a:latin typeface="+mn-ea"/>
                <a:cs typeface="+mn-ea"/>
              </a:rPr>
              <a:t>素材选择</a:t>
            </a:r>
            <a:r>
              <a:rPr lang="zh-CN" altLang="zh-CN" b="1" dirty="0" smtClean="0"/>
              <a:t>。</a:t>
            </a:r>
          </a:p>
          <a:p>
            <a:pPr marL="0" indent="0" eaLnBrk="1" hangingPunct="1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zh-CN" altLang="zh-CN" b="1" dirty="0" smtClean="0"/>
              <a:t>     </a:t>
            </a:r>
            <a:r>
              <a:rPr lang="zh-CN" altLang="zh-CN" dirty="0" smtClean="0"/>
              <a:t>可以从给定的题目中任选一个题目写一个想象故事，也可以选择身边熟悉的事物，或者是生活中的校园网，或者是对未来的畅想。 如随着科技的发展，我们可以想象将来人们吃的食物，穿的衣服，住的房子，坐的交通工具等的样子和功能。</a:t>
            </a:r>
            <a:endParaRPr lang="zh-CN" altLang="en-US" dirty="0" smtClean="0"/>
          </a:p>
        </p:txBody>
      </p:sp>
      <p:sp>
        <p:nvSpPr>
          <p:cNvPr id="8" name="圆角矩形 7"/>
          <p:cNvSpPr/>
          <p:nvPr/>
        </p:nvSpPr>
        <p:spPr>
          <a:xfrm>
            <a:off x="1970088" y="933450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800" noProof="1"/>
          </a:p>
        </p:txBody>
      </p:sp>
      <p:sp>
        <p:nvSpPr>
          <p:cNvPr id="18436" name="文本框 9"/>
          <p:cNvSpPr txBox="1">
            <a:spLocks noChangeArrowheads="1"/>
          </p:cNvSpPr>
          <p:nvPr/>
        </p:nvSpPr>
        <p:spPr bwMode="auto">
          <a:xfrm>
            <a:off x="2657478" y="941388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写作指导</a:t>
            </a:r>
          </a:p>
        </p:txBody>
      </p:sp>
      <p:pic>
        <p:nvPicPr>
          <p:cNvPr id="18437" name="内容占位符 5" descr="作业指导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8" y="904878"/>
            <a:ext cx="677862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6"/>
          <p:cNvSpPr>
            <a:spLocks noGrp="1" noChangeArrowheads="1"/>
          </p:cNvSpPr>
          <p:nvPr>
            <p:ph idx="1"/>
          </p:nvPr>
        </p:nvSpPr>
        <p:spPr>
          <a:xfrm>
            <a:off x="1955800" y="1295403"/>
            <a:ext cx="8280400" cy="4824413"/>
          </a:xfrm>
        </p:spPr>
        <p:txBody>
          <a:bodyPr/>
          <a:lstStyle/>
          <a:p>
            <a:pPr marL="0" indent="0" eaLnBrk="1" hangingPunct="1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en-US" altLang="zh-CN" b="1" dirty="0" smtClean="0">
                <a:latin typeface="+mn-ea"/>
                <a:cs typeface="+mn-ea"/>
              </a:rPr>
              <a:t>   </a:t>
            </a:r>
            <a:r>
              <a:rPr lang="zh-CN" altLang="zh-CN" dirty="0" smtClean="0"/>
              <a:t>在想象衣服的时候，我们可以从衣服的保暖功能出发，想象如果有一件自动调节温度的衣服，围绕这个，我们可以想象这件衣服会如何设计，也可以想象穿上这样的衣服之后，对我们生活的改变等等。</a:t>
            </a:r>
          </a:p>
          <a:p>
            <a:pPr marL="0" indent="0" eaLnBrk="1" hangingPunct="1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zh-CN" altLang="zh-CN" dirty="0" smtClean="0"/>
              <a:t>      如房子，我们可以想象自动调节温度的房子，可以移动的房子等。身边很多事物都可以作为我们的写作素材，但是需要我们要在合理的基础上进行想象。</a:t>
            </a:r>
          </a:p>
          <a:p>
            <a:pPr marL="0" indent="0" eaLnBrk="1" hangingPunct="1">
              <a:buNone/>
              <a:defRPr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965325" y="1077913"/>
            <a:ext cx="8261350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 dirty="0">
                <a:latin typeface="宋体" pitchFamily="2" charset="-122"/>
              </a:rPr>
              <a:t>   2.</a:t>
            </a:r>
            <a:r>
              <a:rPr lang="zh-CN" altLang="zh-CN" sz="2800" b="1" dirty="0">
                <a:latin typeface="宋体" pitchFamily="2" charset="-122"/>
              </a:rPr>
              <a:t>拟题立意。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 dirty="0">
                <a:latin typeface="宋体" pitchFamily="2" charset="-122"/>
              </a:rPr>
              <a:t>   </a:t>
            </a:r>
            <a:r>
              <a:rPr lang="zh-CN" altLang="zh-CN" sz="2800" dirty="0">
                <a:latin typeface="宋体" pitchFamily="2" charset="-122"/>
              </a:rPr>
              <a:t>在写作之前，一定要明确自己要通过这个故事表达一个什么样</a:t>
            </a:r>
            <a:r>
              <a:rPr lang="zh-CN" altLang="zh-CN" sz="2800" dirty="0">
                <a:latin typeface="Arial" pitchFamily="34" charset="0"/>
              </a:rPr>
              <a:t>的主题，如赞扬某种优秀的品质，表达某种爱憎的情感，等等。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Arial" pitchFamily="34" charset="0"/>
              </a:rPr>
              <a:t>     拟题的时候就可以围绕主题来拟题。如果用教材上给定的题目，在写的时候就要注意突出题目中的关键词。</a:t>
            </a:r>
            <a:endParaRPr lang="zh-CN" altLang="en-US" sz="28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970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3075" name="文本框 9"/>
          <p:cNvSpPr txBox="1">
            <a:spLocks noChangeArrowheads="1"/>
          </p:cNvSpPr>
          <p:nvPr/>
        </p:nvSpPr>
        <p:spPr bwMode="auto">
          <a:xfrm>
            <a:off x="2625728" y="1041400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写作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例文</a:t>
            </a:r>
            <a:endParaRPr lang="zh-CN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076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91" y="1006475"/>
            <a:ext cx="65563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3"/>
          <p:cNvSpPr txBox="1">
            <a:spLocks noChangeArrowheads="1"/>
          </p:cNvSpPr>
          <p:nvPr/>
        </p:nvSpPr>
        <p:spPr bwMode="auto">
          <a:xfrm>
            <a:off x="1992316" y="1916116"/>
            <a:ext cx="82073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800" dirty="0">
                <a:latin typeface="Arial" pitchFamily="34" charset="0"/>
              </a:rPr>
              <a:t>      本单元习作要求根据“奇妙的想象”为话题</a:t>
            </a:r>
            <a:r>
              <a:rPr lang="en-US" altLang="zh-CN" sz="2800" dirty="0">
                <a:latin typeface="Arial" pitchFamily="34" charset="0"/>
              </a:rPr>
              <a:t>,</a:t>
            </a:r>
            <a:r>
              <a:rPr lang="zh-CN" altLang="en-US" sz="2800" dirty="0">
                <a:latin typeface="Arial" pitchFamily="34" charset="0"/>
              </a:rPr>
              <a:t>从课本给出的几个题目中任选一个，近行习作。在正式开始习作前，课本给出了两篇写作例文</a:t>
            </a:r>
            <a:r>
              <a:rPr lang="en-US" altLang="zh-CN" sz="2800" dirty="0">
                <a:latin typeface="Arial" pitchFamily="34" charset="0"/>
              </a:rPr>
              <a:t>——《</a:t>
            </a:r>
            <a:r>
              <a:rPr lang="zh-CN" altLang="en-US" sz="2800" dirty="0">
                <a:latin typeface="Arial" pitchFamily="34" charset="0"/>
              </a:rPr>
              <a:t>一支铅笔的梦想</a:t>
            </a:r>
            <a:r>
              <a:rPr lang="en-US" altLang="zh-CN" sz="2800" dirty="0">
                <a:latin typeface="Arial" pitchFamily="34" charset="0"/>
              </a:rPr>
              <a:t>》</a:t>
            </a:r>
            <a:r>
              <a:rPr lang="zh-CN" altLang="en-US" sz="2800" dirty="0">
                <a:latin typeface="Arial" pitchFamily="34" charset="0"/>
              </a:rPr>
              <a:t>和</a:t>
            </a:r>
            <a:r>
              <a:rPr lang="en-US" altLang="zh-CN" sz="2800" dirty="0">
                <a:latin typeface="Arial" pitchFamily="34" charset="0"/>
              </a:rPr>
              <a:t>《</a:t>
            </a:r>
            <a:r>
              <a:rPr lang="zh-CN" altLang="en-US" sz="2800" dirty="0">
                <a:latin typeface="Arial" pitchFamily="34" charset="0"/>
              </a:rPr>
              <a:t>尾巴它有一只猫</a:t>
            </a:r>
            <a:r>
              <a:rPr lang="en-US" altLang="zh-CN" sz="2800" dirty="0">
                <a:latin typeface="Arial" pitchFamily="34" charset="0"/>
              </a:rPr>
              <a:t>》</a:t>
            </a:r>
            <a:r>
              <a:rPr lang="zh-CN" altLang="en-US" sz="2800" dirty="0">
                <a:latin typeface="Arial" pitchFamily="34" charset="0"/>
              </a:rPr>
              <a:t>，要求在学习这两篇例文的基础上，充分发挥想象，写一篇自己的作文。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312023" y="1198485"/>
            <a:ext cx="352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965325" y="1116016"/>
            <a:ext cx="826135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zh-CN" sz="2800" dirty="0">
                <a:latin typeface="Arial" pitchFamily="34" charset="0"/>
              </a:rPr>
              <a:t>“最好玩的国王”，在写作时要突出国王“最好玩”的性格特征；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Arial" pitchFamily="34" charset="0"/>
              </a:rPr>
              <a:t>    “一本有魔法的书”要突出书的魔法；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Arial" pitchFamily="34" charset="0"/>
              </a:rPr>
              <a:t>    “小树的心思”重在写“心思”；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Arial" pitchFamily="34" charset="0"/>
              </a:rPr>
              <a:t>    “手罢工啦”重在“罢工”；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Arial" pitchFamily="34" charset="0"/>
              </a:rPr>
              <a:t>    “滚来滚去的小土豆”则要体现出“滚来滚去”的状态；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Arial" pitchFamily="34" charset="0"/>
              </a:rPr>
              <a:t>     “假如人类可以冬眠”重在“冬眠”。</a:t>
            </a:r>
          </a:p>
          <a:p>
            <a:pPr eaLnBrk="1" hangingPunct="1"/>
            <a:endParaRPr lang="zh-CN" altLang="en-US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955800" y="1214438"/>
            <a:ext cx="8280400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dirty="0">
                <a:latin typeface="宋体" pitchFamily="2" charset="-122"/>
              </a:rPr>
              <a:t>   3.</a:t>
            </a:r>
            <a:r>
              <a:rPr lang="zh-CN" altLang="zh-CN" sz="2800" b="1" dirty="0">
                <a:latin typeface="宋体" pitchFamily="2" charset="-122"/>
              </a:rPr>
              <a:t>谋篇布局。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 dirty="0">
                <a:latin typeface="宋体" pitchFamily="2" charset="-122"/>
              </a:rPr>
              <a:t>   </a:t>
            </a:r>
            <a:r>
              <a:rPr lang="zh-CN" altLang="zh-CN" sz="2800" dirty="0">
                <a:latin typeface="宋体" pitchFamily="2" charset="-122"/>
              </a:rPr>
              <a:t>想象要以现实为依据，想象要合理。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宋体" pitchFamily="2" charset="-122"/>
              </a:rPr>
              <a:t>   第一步，要想得开，可从多个角度想象，既可以是具体直观的画面，又可以是抽象的人生哲理；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宋体" pitchFamily="2" charset="-122"/>
              </a:rPr>
              <a:t>   第二步，要想得妙，想象出新颖奇妙而又意味深长的内容。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宋体" pitchFamily="2" charset="-122"/>
              </a:rPr>
              <a:t>   </a:t>
            </a:r>
            <a:endParaRPr lang="zh-CN" altLang="en-US" sz="2800" dirty="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1955800" y="1116016"/>
            <a:ext cx="828040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宋体" pitchFamily="2" charset="-122"/>
              </a:rPr>
              <a:t>  </a:t>
            </a:r>
            <a:r>
              <a:rPr lang="zh-CN" altLang="zh-CN" sz="2800">
                <a:latin typeface="宋体" pitchFamily="2" charset="-122"/>
              </a:rPr>
              <a:t>“最好玩的国王”可以选择几件事情来突出国王的好玩。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宋体" pitchFamily="2" charset="-122"/>
              </a:rPr>
              <a:t>   “一本有魔法的书”可以从书这个实在的事物上去想象书能有什么魔法，这个魔法又会带给人们影响或作用等角度出发来想象和行文。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宋体" pitchFamily="2" charset="-122"/>
              </a:rPr>
              <a:t>   “小树的心思”就要围绕生活中的小树遇到的情况来想象，想想小树在这样的处境中，它的心里有什么想法、念头或心事等。</a:t>
            </a:r>
            <a:endParaRPr lang="zh-CN" altLang="en-US" sz="280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1928813" y="1146175"/>
            <a:ext cx="8323262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>
                <a:latin typeface="Arial" pitchFamily="34" charset="0"/>
              </a:rPr>
              <a:t>   </a:t>
            </a:r>
            <a:r>
              <a:rPr lang="zh-CN" altLang="zh-CN" sz="2800">
                <a:latin typeface="Arial" pitchFamily="34" charset="0"/>
              </a:rPr>
              <a:t>“手罢工啦”是将手当做人来写，可以从手平时的工作任务入手来想象，写它为什么会罢工，罢工之后是什么情况，由此说明了一个什么道理等。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Arial" pitchFamily="34" charset="0"/>
              </a:rPr>
              <a:t>     “滚来滚去的小土豆”则要体现出“滚来滚去”的状态，想象小土豆为什么会滚来滚去，滚来滚去会遇到什么事情等。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>
                <a:latin typeface="Arial" pitchFamily="34" charset="0"/>
              </a:rPr>
              <a:t>    “假如人类可以冬眠”，首先需要了解冬眠是什么，然后想象人类进入冬眠之前、之中和之后人们和世界的样子，可以由此展开现象。</a:t>
            </a:r>
          </a:p>
          <a:p>
            <a:pPr eaLnBrk="1" hangingPunct="1"/>
            <a:endParaRPr lang="zh-CN" altLang="zh-CN" sz="28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778003" y="1430341"/>
            <a:ext cx="7889875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宋体" pitchFamily="2" charset="-122"/>
              </a:rPr>
              <a:t>   4.</a:t>
            </a:r>
            <a:r>
              <a:rPr lang="zh-CN" altLang="zh-CN" sz="2800" b="1">
                <a:latin typeface="宋体" pitchFamily="2" charset="-122"/>
              </a:rPr>
              <a:t>写作手法。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latin typeface="宋体" pitchFamily="2" charset="-122"/>
              </a:rPr>
              <a:t>   </a:t>
            </a:r>
            <a:r>
              <a:rPr lang="zh-CN" altLang="zh-CN" sz="2800">
                <a:latin typeface="宋体" pitchFamily="2" charset="-122"/>
              </a:rPr>
              <a:t>按一定的顺序来描写，运用恰当的修辞方法，如夸张、比喻、幻想等手法，构思出具体、生动、新颖、奇妙的故事。</a:t>
            </a:r>
          </a:p>
          <a:p>
            <a:pPr eaLnBrk="1" hangingPunct="1"/>
            <a:endParaRPr lang="zh-CN" altLang="en-US" sz="280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内容占位符 6"/>
          <p:cNvSpPr>
            <a:spLocks noGrp="1" noChangeArrowheads="1"/>
          </p:cNvSpPr>
          <p:nvPr>
            <p:ph idx="1"/>
          </p:nvPr>
        </p:nvSpPr>
        <p:spPr>
          <a:xfrm>
            <a:off x="1662113" y="2195516"/>
            <a:ext cx="6286500" cy="2713037"/>
          </a:xfrm>
        </p:spPr>
        <p:txBody>
          <a:bodyPr/>
          <a:lstStyle/>
          <a:p>
            <a:pPr indent="0" algn="ctr">
              <a:lnSpc>
                <a:spcPts val="4000"/>
              </a:lnSpc>
              <a:buNone/>
              <a:defRPr/>
            </a:pPr>
            <a:r>
              <a:rPr lang="zh-CN" altLang="zh-CN" b="1" dirty="0" smtClean="0"/>
              <a:t>一本有魔法的书</a:t>
            </a:r>
            <a:endParaRPr lang="zh-CN" altLang="zh-CN" dirty="0" smtClean="0"/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zh-CN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我，一本书，一本有着神奇魔法的书。我体内的“小蚂蚁”，每天都会排列成一个新的“队形”，展现在我的“脸上”。</a:t>
            </a:r>
            <a:r>
              <a:rPr lang="zh-CN" altLang="zh-CN" baseline="300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①</a:t>
            </a:r>
            <a:r>
              <a:rPr lang="zh-CN" altLang="en-US" baseline="300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en-US" altLang="zh-CN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endParaRPr lang="zh-CN" altLang="en-US" dirty="0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970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6628" name="文本框 9"/>
          <p:cNvSpPr txBox="1">
            <a:spLocks noChangeArrowheads="1"/>
          </p:cNvSpPr>
          <p:nvPr/>
        </p:nvSpPr>
        <p:spPr bwMode="auto">
          <a:xfrm>
            <a:off x="2657478" y="1041400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范文评点</a:t>
            </a:r>
          </a:p>
        </p:txBody>
      </p:sp>
      <p:pic>
        <p:nvPicPr>
          <p:cNvPr id="26629" name="内容占位符 4" descr="名师辅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213" y="989016"/>
            <a:ext cx="817562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6"/>
          <p:cNvSpPr>
            <a:spLocks noGrp="1" noChangeArrowheads="1"/>
          </p:cNvSpPr>
          <p:nvPr/>
        </p:nvSpPr>
        <p:spPr>
          <a:xfrm>
            <a:off x="7537450" y="2652716"/>
            <a:ext cx="2832100" cy="17986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lnSpc>
                <a:spcPts val="4000"/>
              </a:lnSpc>
              <a:buNone/>
              <a:defRPr/>
            </a:pPr>
            <a:r>
              <a:rPr lang="en-US" altLang="zh-CN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  </a:t>
            </a:r>
            <a:r>
              <a:rPr lang="zh-CN" altLang="zh-CN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①开篇直接交代“我”是一本有魔法的书</a:t>
            </a:r>
            <a:r>
              <a:rPr lang="zh-CN" altLang="en-US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。</a:t>
            </a:r>
            <a:endParaRPr lang="zh-CN" altLang="zh-CN" sz="24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  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内容占位符 6"/>
          <p:cNvSpPr>
            <a:spLocks noGrp="1" noChangeArrowheads="1"/>
          </p:cNvSpPr>
          <p:nvPr>
            <p:ph idx="1"/>
          </p:nvPr>
        </p:nvSpPr>
        <p:spPr>
          <a:xfrm>
            <a:off x="1522414" y="1228725"/>
            <a:ext cx="6096001" cy="2801938"/>
          </a:xfrm>
        </p:spPr>
        <p:txBody>
          <a:bodyPr/>
          <a:lstStyle/>
          <a:p>
            <a:pPr indent="0">
              <a:lnSpc>
                <a:spcPts val="4000"/>
              </a:lnSpc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dirty="0" smtClean="0">
                <a:latin typeface="楷体_GB2312" pitchFamily="49" charset="-122"/>
                <a:ea typeface="楷体_GB2312" pitchFamily="49" charset="-122"/>
              </a:rPr>
              <a:t>昨天，我还站立在一家知名度很高的图书馆内的大书架上，这里每天都热闹非凡，每天早上还没开门，就有许许多多的人在大门口等着进来看书、买书了。</a:t>
            </a:r>
            <a:r>
              <a:rPr lang="zh-CN" altLang="zh-CN" baseline="30000" dirty="0" smtClean="0">
                <a:latin typeface="楷体_GB2312" pitchFamily="49" charset="-122"/>
                <a:ea typeface="楷体_GB2312" pitchFamily="49" charset="-122"/>
              </a:rPr>
              <a:t>②</a:t>
            </a:r>
            <a:r>
              <a:rPr lang="zh-CN" altLang="en-US" baseline="30000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51" name="内容占位符 6"/>
          <p:cNvSpPr>
            <a:spLocks noGrp="1" noChangeArrowheads="1"/>
          </p:cNvSpPr>
          <p:nvPr/>
        </p:nvSpPr>
        <p:spPr bwMode="auto">
          <a:xfrm>
            <a:off x="7342191" y="1606553"/>
            <a:ext cx="286067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eaLnBrk="0" hangingPunct="0">
              <a:lnSpc>
                <a:spcPts val="4000"/>
              </a:lnSpc>
              <a:spcBef>
                <a:spcPct val="20000"/>
              </a:spcBef>
            </a:pP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②写“我”居住在“一家知名度很高的图书馆”。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内容占位符 2"/>
          <p:cNvSpPr>
            <a:spLocks noGrp="1"/>
          </p:cNvSpPr>
          <p:nvPr>
            <p:ph idx="1"/>
          </p:nvPr>
        </p:nvSpPr>
        <p:spPr>
          <a:xfrm>
            <a:off x="1952628" y="917578"/>
            <a:ext cx="5338763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看</a:t>
            </a:r>
            <a:r>
              <a:rPr lang="zh-CN" altLang="zh-CN" dirty="0" smtClean="0">
                <a:latin typeface="楷体_GB2312" pitchFamily="49" charset="-122"/>
                <a:ea typeface="楷体_GB2312" pitchFamily="49" charset="-122"/>
              </a:rPr>
              <a:t>着其他伙伴被新主人一个个领走，忽然，一只手将我拿起，轻轻拂去我衣服上的灰尘，便一页页仔细看了起来。</a:t>
            </a:r>
            <a:r>
              <a:rPr lang="zh-CN" altLang="zh-CN" baseline="300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③</a:t>
            </a:r>
            <a:r>
              <a:rPr lang="zh-CN" altLang="zh-CN" dirty="0" smtClean="0">
                <a:latin typeface="楷体_GB2312" pitchFamily="49" charset="-122"/>
                <a:ea typeface="楷体_GB2312" pitchFamily="49" charset="-122"/>
              </a:rPr>
              <a:t>我偷偷看了看她，她是个十一二岁左右的学生，一头乌黑光亮的头发扎成了两根俏皮的小辫子，还有着一双雪亮的大眼睛和红扑扑的小脸蛋儿，脖子上系着一条红领巾，长得真是可爱。</a:t>
            </a:r>
            <a:r>
              <a:rPr lang="zh-CN" altLang="zh-CN" baseline="300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④</a:t>
            </a:r>
            <a:endParaRPr lang="zh-CN" altLang="zh-CN" dirty="0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endParaRPr lang="zh-CN" altLang="en-US" dirty="0" smtClean="0"/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7391400" y="1196975"/>
            <a:ext cx="2736850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zh-CN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③“轻轻拂去”说明小姑娘很爱惜“我”。</a:t>
            </a:r>
          </a:p>
          <a:p>
            <a:pPr eaLnBrk="1" hangingPunct="1">
              <a:lnSpc>
                <a:spcPts val="35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 </a:t>
            </a:r>
            <a:endParaRPr lang="zh-CN" altLang="zh-CN" sz="24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④从年龄、发型、眼睛、脸蛋和穿着这几个角度对小姑娘的外貌进行描写。</a:t>
            </a:r>
          </a:p>
          <a:p>
            <a:pPr eaLnBrk="1" hangingPunct="1"/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03391" y="1190628"/>
            <a:ext cx="6480175" cy="4056063"/>
          </a:xfrm>
        </p:spPr>
        <p:txBody>
          <a:bodyPr/>
          <a:lstStyle/>
          <a:p>
            <a:pPr marL="0" indent="720090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zh-CN" altLang="zh-CN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天色暗了下来，图书馆要闭馆了，小女孩儿抬起头来，揉揉眼睛，小心翼翼地捧着我走向收银台，有礼貌的说：“叔叔，这本书多少钱呀？”被叫做叔叔的那个收银员说：“十元。”小女孩儿高兴的从口袋里掏出十元钱，给了那位叔叔，就带着我跑回了家。</a:t>
            </a:r>
            <a:r>
              <a:rPr lang="zh-CN" altLang="zh-CN" baseline="30000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⑤</a:t>
            </a:r>
            <a:endParaRPr lang="zh-CN" altLang="zh-CN" dirty="0" smtClean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indent="0" eaLnBrk="1" hangingPunct="1">
              <a:buNone/>
              <a:defRPr/>
            </a:pPr>
            <a:endParaRPr lang="zh-CN" altLang="en-US" dirty="0"/>
          </a:p>
        </p:txBody>
      </p:sp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8183566" y="1792291"/>
            <a:ext cx="2160587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⑤“小心翼翼”写出小姑娘对“我”的珍爱。</a:t>
            </a:r>
            <a:endParaRPr lang="en-US" altLang="zh-CN" sz="24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endParaRPr lang="zh-CN" altLang="en-US" sz="24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76416" y="1177928"/>
            <a:ext cx="6480175" cy="3063875"/>
          </a:xfrm>
        </p:spPr>
        <p:txBody>
          <a:bodyPr>
            <a:normAutofit fontScale="85000" lnSpcReduction="10000"/>
          </a:bodyPr>
          <a:lstStyle/>
          <a:p>
            <a:pPr marL="0" indent="720090">
              <a:lnSpc>
                <a:spcPts val="4000"/>
              </a:lnSpc>
              <a:spcBef>
                <a:spcPts val="0"/>
              </a:spcBef>
              <a:buNone/>
              <a:defRPr/>
            </a:pPr>
            <a:r>
              <a:rPr lang="zh-CN" altLang="zh-CN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她走到家门口，取下挂在脖子上的钥匙，打开门，喊了一声：“妈妈，我回来了！”便钻进她的小屋，又认认真真的看起我来，看到她那认真的样子，我想：明天一定要把小蚂蚁们排列成一个更有趣的队形给她看</a:t>
            </a:r>
            <a:r>
              <a:rPr lang="zh-CN" altLang="zh-CN" sz="2400" dirty="0"/>
              <a:t>。</a:t>
            </a:r>
            <a:r>
              <a:rPr lang="zh-CN" altLang="zh-CN" sz="2400" baseline="30000" dirty="0">
                <a:solidFill>
                  <a:srgbClr val="FF0000"/>
                </a:solidFill>
              </a:rPr>
              <a:t>⑥</a:t>
            </a:r>
            <a:endParaRPr lang="zh-CN" altLang="zh-CN" sz="2400" dirty="0">
              <a:solidFill>
                <a:srgbClr val="FF0000"/>
              </a:solidFill>
            </a:endParaRPr>
          </a:p>
          <a:p>
            <a:pPr marL="0" indent="720090" eaLnBrk="1" hangingPunct="1">
              <a:lnSpc>
                <a:spcPts val="4000"/>
              </a:lnSpc>
              <a:spcBef>
                <a:spcPts val="0"/>
              </a:spcBef>
              <a:buNone/>
              <a:defRPr/>
            </a:pPr>
            <a:endParaRPr lang="zh-CN" altLang="zh-CN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defRPr/>
            </a:pPr>
            <a:endParaRPr lang="zh-CN" altLang="en-US" dirty="0"/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8256591" y="1990725"/>
            <a:ext cx="2160587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zh-CN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⑥写“我”想为小姑娘编写新的故事</a:t>
            </a: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2171700" y="895350"/>
            <a:ext cx="7848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latin typeface="Arial" pitchFamily="34" charset="0"/>
              </a:rPr>
              <a:t>一支铅笔的梦想</a:t>
            </a:r>
          </a:p>
        </p:txBody>
      </p:sp>
      <p:sp>
        <p:nvSpPr>
          <p:cNvPr id="4099" name="TextBox 5"/>
          <p:cNvSpPr txBox="1">
            <a:spLocks noChangeArrowheads="1"/>
          </p:cNvSpPr>
          <p:nvPr/>
        </p:nvSpPr>
        <p:spPr bwMode="auto">
          <a:xfrm>
            <a:off x="1906591" y="1565278"/>
            <a:ext cx="8008937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spcAft>
                <a:spcPts val="1000"/>
              </a:spcAft>
            </a:pPr>
            <a:r>
              <a:rPr lang="zh-CN" altLang="en-US" sz="2800" b="1" dirty="0">
                <a:latin typeface="Arial" pitchFamily="34" charset="0"/>
              </a:rPr>
              <a:t>例文赏析</a:t>
            </a:r>
            <a:endParaRPr lang="en-US" altLang="zh-CN" sz="2800" b="1" dirty="0">
              <a:latin typeface="Arial" pitchFamily="34" charset="0"/>
            </a:endParaRPr>
          </a:p>
          <a:p>
            <a:pPr eaLnBrk="1" hangingPunct="1">
              <a:lnSpc>
                <a:spcPts val="4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Arial" pitchFamily="34" charset="0"/>
              </a:rPr>
              <a:t>    选材立意：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文章由一支一直被憋在抽屉里的铅笔引发想象。铅笔一直被关在抽屉里，没有自由可言，也不能接触到外面的世界，就像是被关在屋子里的孩子，应该对着紧闭的大门生出很多梦想，作者由此展开联想与想象。</a:t>
            </a:r>
            <a:endParaRPr lang="zh-CN" altLang="en-US" sz="28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内容占位符 2"/>
          <p:cNvSpPr>
            <a:spLocks noGrp="1"/>
          </p:cNvSpPr>
          <p:nvPr>
            <p:ph idx="1"/>
          </p:nvPr>
        </p:nvSpPr>
        <p:spPr>
          <a:xfrm>
            <a:off x="1735138" y="1196978"/>
            <a:ext cx="6267450" cy="3629025"/>
          </a:xfrm>
        </p:spPr>
        <p:txBody>
          <a:bodyPr>
            <a:normAutofit fontScale="70000" lnSpcReduction="20000"/>
          </a:bodyPr>
          <a:lstStyle/>
          <a:p>
            <a:pPr marL="0" indent="719138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mtClean="0">
                <a:latin typeface="楷体_GB2312" pitchFamily="49" charset="-122"/>
                <a:ea typeface="楷体_GB2312" pitchFamily="49" charset="-122"/>
              </a:rPr>
              <a:t>这是我来到这个家的第二天，今天是星期日，她早上刚刚吃完饭，就又捧着我看起来，她刚看完第一队，就吃惊的叫起来：“这不是我昨天看的那个故事！”但是，她马上就明白了，我是一本有魔法的书。于是，她为我穿了一件新衣服，把我放到了一个盒子里，又将我的盒子放到了她心爱的小书架上。</a:t>
            </a:r>
            <a:r>
              <a:rPr lang="zh-CN" altLang="zh-CN" baseline="3000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⑦</a:t>
            </a:r>
            <a:r>
              <a:rPr lang="en-US" altLang="zh-CN" baseline="3000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aseline="3000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zh-CN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indent="719138" eaLnBrk="1" hangingPunct="1">
              <a:lnSpc>
                <a:spcPts val="4000"/>
              </a:lnSpc>
              <a:spcBef>
                <a:spcPct val="0"/>
              </a:spcBef>
              <a:buNone/>
            </a:pPr>
            <a:endParaRPr lang="zh-CN" altLang="en-US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8145463" y="1895475"/>
            <a:ext cx="2303462" cy="22304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500"/>
              </a:lnSpc>
              <a:spcBef>
                <a:spcPts val="0"/>
              </a:spcBef>
              <a:buNone/>
              <a:defRPr/>
            </a:pPr>
            <a:r>
              <a:rPr lang="en-US" altLang="zh-CN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  </a:t>
            </a:r>
            <a:r>
              <a:rPr lang="zh-CN" altLang="zh-CN" sz="24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⑦写出小姑娘喜欢“我”写的故事，更加喜爱“我”。</a:t>
            </a:r>
          </a:p>
          <a:p>
            <a:pPr eaLnBrk="1" hangingPunct="1">
              <a:buFontTx/>
              <a:buNone/>
              <a:defRPr/>
            </a:pP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内容占位符 2"/>
          <p:cNvSpPr>
            <a:spLocks noGrp="1" noChangeArrowheads="1"/>
          </p:cNvSpPr>
          <p:nvPr>
            <p:ph idx="1"/>
          </p:nvPr>
        </p:nvSpPr>
        <p:spPr>
          <a:xfrm>
            <a:off x="1809750" y="1114425"/>
            <a:ext cx="5995988" cy="2584450"/>
          </a:xfrm>
        </p:spPr>
        <p:txBody>
          <a:bodyPr>
            <a:normAutofit fontScale="62500" lnSpcReduction="20000"/>
          </a:bodyPr>
          <a:lstStyle/>
          <a:p>
            <a:pPr marL="0" indent="719138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mtClean="0">
                <a:latin typeface="楷体_GB2312" pitchFamily="49" charset="-122"/>
                <a:ea typeface="楷体_GB2312" pitchFamily="49" charset="-122"/>
              </a:rPr>
              <a:t>每天，她都要把我拿出来，看完新的一个故事，又将我放回去。她很爱惜我，每天都把我身上的灰尘擦一遍，我也每天都给她编一个新故事，我心里和她成了好朋友，我们谁也离不开谁，直到永远，永远…</a:t>
            </a:r>
            <a:r>
              <a:rPr lang="en-US" altLang="zh-CN" smtClean="0">
                <a:latin typeface="楷体_GB2312" pitchFamily="49" charset="-122"/>
                <a:ea typeface="楷体_GB2312" pitchFamily="49" charset="-122"/>
              </a:rPr>
              <a:t>…</a:t>
            </a:r>
            <a:r>
              <a:rPr lang="zh-CN" altLang="zh-CN" baseline="3000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⑧</a:t>
            </a:r>
            <a:r>
              <a:rPr lang="en-US" altLang="zh-CN" baseline="3000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771" name="内容占位符 2"/>
          <p:cNvSpPr>
            <a:spLocks noGrp="1" noChangeArrowheads="1"/>
          </p:cNvSpPr>
          <p:nvPr/>
        </p:nvSpPr>
        <p:spPr bwMode="auto">
          <a:xfrm>
            <a:off x="8016878" y="1647825"/>
            <a:ext cx="2513013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3500"/>
              </a:lnSpc>
            </a:pPr>
            <a:r>
              <a:rPr lang="en-US" altLang="zh-CN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⑧写“我”和小姑娘深厚的友谊，突出了小姑娘爱读书的好习惯。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2162178" y="1466850"/>
            <a:ext cx="7853363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800" b="1" dirty="0">
                <a:latin typeface="Arial" pitchFamily="34" charset="0"/>
              </a:rPr>
              <a:t>   总评：</a:t>
            </a:r>
          </a:p>
          <a:p>
            <a:pPr eaLnBrk="1" hangingPunct="1">
              <a:lnSpc>
                <a:spcPts val="4000"/>
              </a:lnSpc>
            </a:pPr>
            <a:r>
              <a:rPr lang="zh-CN" altLang="en-US" sz="2800" b="1" dirty="0">
                <a:latin typeface="Arial" pitchFamily="34" charset="0"/>
              </a:rPr>
              <a:t>    </a:t>
            </a:r>
            <a:r>
              <a:rPr lang="zh-CN" altLang="zh-CN" sz="2800" dirty="0">
                <a:latin typeface="仿宋_GB2312" pitchFamily="49" charset="-122"/>
                <a:ea typeface="仿宋_GB2312" pitchFamily="49" charset="-122"/>
              </a:rPr>
              <a:t>文章想象自己有魔法，能够将里面的字更换队形，组成一个又一个新的故事。内容浅显易懂，情节合理有趣。语言生动活泼，充满童趣，字里行间也暗示着热爱读书是一个好习惯</a:t>
            </a:r>
            <a:r>
              <a:rPr lang="zh-CN" altLang="zh-CN" sz="2800" dirty="0">
                <a:latin typeface="仿宋_GB2312" pitchFamily="49" charset="-122"/>
                <a:ea typeface="仿宋_GB2312" pitchFamily="49" charset="-122"/>
              </a:rPr>
              <a:t>。</a:t>
            </a:r>
            <a:r>
              <a:rPr lang="en-US" altLang="zh-CN" sz="2800" dirty="0">
                <a:latin typeface="仿宋_GB2312" pitchFamily="49" charset="-122"/>
                <a:ea typeface="仿宋_GB2312" pitchFamily="49" charset="-122"/>
              </a:rPr>
              <a:t> </a:t>
            </a:r>
            <a:endParaRPr lang="zh-CN" altLang="zh-CN" sz="2800" dirty="0">
              <a:latin typeface="仿宋_GB2312" pitchFamily="49" charset="-122"/>
              <a:ea typeface="仿宋_GB2312" pitchFamily="49" charset="-122"/>
            </a:endParaRPr>
          </a:p>
          <a:p>
            <a:pPr eaLnBrk="1" hangingPunct="1"/>
            <a:endParaRPr lang="zh-CN" altLang="en-US" sz="2800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3441700" y="1895475"/>
            <a:ext cx="58864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zh-CN" sz="6600" b="1" dirty="0">
                <a:solidFill>
                  <a:srgbClr val="162477"/>
                </a:solidFill>
                <a:latin typeface="微软雅黑" pitchFamily="34" charset="-122"/>
                <a:ea typeface="微软雅黑" pitchFamily="34" charset="-122"/>
              </a:rPr>
              <a:t>谢谢</a:t>
            </a:r>
            <a:r>
              <a:rPr lang="zh-CN" altLang="zh-CN" sz="6600" b="1" dirty="0">
                <a:solidFill>
                  <a:srgbClr val="027718"/>
                </a:solidFill>
                <a:latin typeface="微软雅黑" pitchFamily="34" charset="-122"/>
                <a:ea typeface="微软雅黑" pitchFamily="34" charset="-122"/>
              </a:rPr>
              <a:t>观看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761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/>
          <p:cNvSpPr txBox="1">
            <a:spLocks noChangeArrowheads="1"/>
          </p:cNvSpPr>
          <p:nvPr/>
        </p:nvSpPr>
        <p:spPr bwMode="auto">
          <a:xfrm>
            <a:off x="1930403" y="1222378"/>
            <a:ext cx="8010525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zh-CN" sz="2800" dirty="0">
                <a:latin typeface="楷体_GB2312" pitchFamily="49" charset="-122"/>
                <a:ea typeface="楷体_GB2312" pitchFamily="49" charset="-122"/>
                <a:sym typeface="宋体" pitchFamily="2" charset="-122"/>
              </a:rPr>
              <a:t>    而在对想象的描写中，都是围绕着对大自然的好奇和热爱来写，这与“一直被憋在抽屉里”是相关的，因为长久的憋在一个地方，最容易生出的梦想就是走出去，看看那精彩的大世界。同时在对梦想的描述中，体现出向往自由，有爱心，乐于奉献，乐于助人的主题。</a:t>
            </a:r>
            <a:endParaRPr lang="zh-CN" altLang="zh-CN" sz="2800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4000"/>
              </a:lnSpc>
            </a:pPr>
            <a:endParaRPr lang="zh-CN" altLang="en-US" sz="2800" dirty="0">
              <a:latin typeface="Arial" pitchFamily="34" charset="0"/>
            </a:endParaRPr>
          </a:p>
          <a:p>
            <a:pPr eaLnBrk="1" hangingPunct="1">
              <a:lnSpc>
                <a:spcPts val="3200"/>
              </a:lnSpc>
            </a:pPr>
            <a:endParaRPr lang="zh-CN" altLang="en-US" sz="28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946278" y="1074741"/>
            <a:ext cx="65436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</a:rPr>
              <a:t>谋篇布局：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文章按照“总——分——总”的结构，先写由抽屉的铅笔引发的关于铅笔梦想的猜想。接着用五个段落写了铅笔的五个梦想，每个段落一个梦想。每个段落的开头语都一样“第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个梦想，是……知道我要做什么吗？我要……哈，多么好玩！多么开心！”最后总结：其实谁都不知道一只铅笔有多少的梦想。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147" name="Picture 2" descr="http://img01.taopic.com/171026/318750-1G0261T04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8653" y="2482850"/>
            <a:ext cx="2132013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2085978" y="1247778"/>
            <a:ext cx="8353425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C00000"/>
                </a:solidFill>
                <a:latin typeface="宋体" pitchFamily="2" charset="-122"/>
              </a:rPr>
              <a:t>写作手法：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 dirty="0">
                <a:solidFill>
                  <a:srgbClr val="C00000"/>
                </a:solidFill>
                <a:latin typeface="宋体" pitchFamily="2" charset="-122"/>
              </a:rPr>
              <a:t>    </a:t>
            </a:r>
            <a:r>
              <a:rPr lang="zh-CN" altLang="zh-CN" sz="2800" dirty="0">
                <a:latin typeface="宋体" pitchFamily="2" charset="-122"/>
              </a:rPr>
              <a:t>（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）想象手法的大量运用。课文在写铅笔的每个梦想时，都会根据所到的地方，结合该地方的相关景物做合理想象，如到菜园，就会想象自己长成长长的豆角，嫩嫩的丝瓜。再如到小溪边时，就想象自己给玩水的鸟当船篙，给过河的蚂蚁当木筏。想象很大胆，但是符合生活实际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03441" y="1457325"/>
            <a:ext cx="79851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宋体" pitchFamily="2" charset="-122"/>
              </a:rPr>
              <a:t>   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）设问的运用，每个自然段中都会用一个问句说“知道我要做什么吗？”然后马上又给出答案，读起来轻松活泼。</a:t>
            </a:r>
            <a:endParaRPr lang="en-US" altLang="zh-CN" sz="2800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）排比段的运用，文章在写到五个梦想时，结构基本一致，构成排比段，让文章结构清晰明了，读起来也朗朗上口。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2208213" y="1125541"/>
            <a:ext cx="69834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Arial" pitchFamily="34" charset="0"/>
              </a:rPr>
              <a:t>铅笔还会有哪些梦想？仿照课文说一说。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01825" y="1979616"/>
            <a:ext cx="8083550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solidFill>
                  <a:srgbClr val="C00000"/>
                </a:solidFill>
                <a:latin typeface="宋体" pitchFamily="2" charset="-122"/>
              </a:rPr>
              <a:t>   </a:t>
            </a:r>
            <a:r>
              <a:rPr lang="zh-CN" altLang="en-US" sz="2800" b="1">
                <a:solidFill>
                  <a:srgbClr val="C00000"/>
                </a:solidFill>
                <a:latin typeface="宋体" pitchFamily="2" charset="-122"/>
              </a:rPr>
              <a:t>示例：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我第六个梦想，是飞进果园里。知道我要做什么吗？我要酿出最甜美的蜜，结出最香甜的果。笑容挂满了农民的脸。哈，多么好玩！多么开心！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solidFill>
                  <a:srgbClr val="C00000"/>
                </a:solidFill>
                <a:latin typeface="宋体" pitchFamily="2" charset="-122"/>
              </a:rPr>
              <a:t>   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251203" y="798513"/>
            <a:ext cx="56165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Arial" pitchFamily="34" charset="0"/>
              </a:rPr>
              <a:t>尾巴它有一只猫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916116" y="1579566"/>
            <a:ext cx="8359775" cy="447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800" b="1">
                <a:latin typeface="Arial" pitchFamily="34" charset="0"/>
              </a:rPr>
              <a:t>例文赏析：</a:t>
            </a:r>
            <a:r>
              <a:rPr lang="zh-CN" altLang="zh-CN" sz="2800" b="1">
                <a:latin typeface="Arial" pitchFamily="34" charset="0"/>
              </a:rPr>
              <a:t> </a:t>
            </a:r>
            <a:endParaRPr lang="en-US" altLang="zh-CN" sz="2800" b="1">
              <a:latin typeface="Arial" pitchFamily="34" charset="0"/>
            </a:endParaRP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solidFill>
                  <a:srgbClr val="C00000"/>
                </a:solidFill>
                <a:latin typeface="Arial" pitchFamily="34" charset="0"/>
              </a:rPr>
              <a:t>    选题立意：</a:t>
            </a: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本文运用的想象是反向想象，众所周知，尾巴只是动物身体的一部分，一般情况下，我们只有猫有尾巴的说法，没有尾巴有猫的说法。因此，题目的说法很有新意，也有激发读者兴趣的作用。文章逆向思维，站在尾巴的角度看待尾巴与猫的关系，别出心裁，含有任何事物都具有相对性的哲思。</a:t>
            </a:r>
          </a:p>
          <a:p>
            <a:pPr eaLnBrk="1" hangingPunct="1"/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D5A66FC9-BBA2-4951-AE20-08DF010D85CD}" vid="{99E78C9D-3ADC-4625-9762-D6EBC1F6654E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2750</Words>
  <Application>Microsoft Office PowerPoint</Application>
  <PresentationFormat>宽屏</PresentationFormat>
  <Paragraphs>101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Meiryo</vt:lpstr>
      <vt:lpstr>仿宋_GB2312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531</cp:revision>
  <dcterms:created xsi:type="dcterms:W3CDTF">2018-01-19T05:09:00Z</dcterms:created>
  <dcterms:modified xsi:type="dcterms:W3CDTF">2021-08-20T07:38:21Z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