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1"/>
  </p:notesMasterIdLst>
  <p:handoutMasterIdLst>
    <p:handoutMasterId r:id="rId22"/>
  </p:handoutMasterIdLst>
  <p:sldIdLst>
    <p:sldId id="256" r:id="rId3"/>
    <p:sldId id="257" r:id="rId4"/>
    <p:sldId id="258" r:id="rId5"/>
    <p:sldId id="260" r:id="rId6"/>
    <p:sldId id="301" r:id="rId7"/>
    <p:sldId id="322" r:id="rId8"/>
    <p:sldId id="268" r:id="rId9"/>
    <p:sldId id="302" r:id="rId10"/>
    <p:sldId id="323" r:id="rId11"/>
    <p:sldId id="303" r:id="rId12"/>
    <p:sldId id="324" r:id="rId13"/>
    <p:sldId id="316" r:id="rId14"/>
    <p:sldId id="321" r:id="rId15"/>
    <p:sldId id="320" r:id="rId16"/>
    <p:sldId id="319" r:id="rId17"/>
    <p:sldId id="318" r:id="rId18"/>
    <p:sldId id="314" r:id="rId19"/>
    <p:sldId id="325" r:id="rId2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1C450"/>
    <a:srgbClr val="E04236"/>
    <a:srgbClr val="F44236"/>
    <a:srgbClr val="82A3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FFD7A0B-AA2C-4EF8-A327-B615FB9F976B}" type="datetimeFigureOut">
              <a:rPr lang="zh-CN" altLang="en-US"/>
              <a:t>2021/8/20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1867CD68-9960-405B-8388-F491F230D53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040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B4CE1-CC43-4902-A4C7-91F15497D6ED}" type="datetimeFigureOut">
              <a:rPr lang="zh-CN" altLang="en-US" smtClean="0"/>
              <a:t>2021/8/20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826EB-112F-4C43-A825-37D70D9F2F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916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826EB-112F-4C43-A825-37D70D9F2FF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738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2996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PT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772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736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496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185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8806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2107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66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713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9641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208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矩形 313" hidden="1"/>
          <p:cNvSpPr/>
          <p:nvPr userDrawn="1"/>
        </p:nvSpPr>
        <p:spPr>
          <a:xfrm>
            <a:off x="92869" y="259556"/>
            <a:ext cx="8964216" cy="47970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1" name="组合 317"/>
          <p:cNvGrpSpPr/>
          <p:nvPr userDrawn="1"/>
        </p:nvGrpSpPr>
        <p:grpSpPr bwMode="auto">
          <a:xfrm>
            <a:off x="8480823" y="45244"/>
            <a:ext cx="563165" cy="159544"/>
            <a:chOff x="11194442" y="138245"/>
            <a:chExt cx="781115" cy="220650"/>
          </a:xfrm>
        </p:grpSpPr>
        <p:grpSp>
          <p:nvGrpSpPr>
            <p:cNvPr id="312" name="组合 318"/>
            <p:cNvGrpSpPr/>
            <p:nvPr userDrawn="1"/>
          </p:nvGrpSpPr>
          <p:grpSpPr bwMode="auto">
            <a:xfrm>
              <a:off x="11194442" y="138245"/>
              <a:ext cx="115598" cy="220650"/>
              <a:chOff x="1720218" y="2436790"/>
              <a:chExt cx="1331860" cy="2542220"/>
            </a:xfrm>
          </p:grpSpPr>
          <p:sp>
            <p:nvSpPr>
              <p:cNvPr id="314" name="任意多边形 320"/>
              <p:cNvSpPr/>
              <p:nvPr/>
            </p:nvSpPr>
            <p:spPr>
              <a:xfrm flipH="1">
                <a:off x="1720218" y="3138752"/>
                <a:ext cx="1331860" cy="1840258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5" name="任意多边形 321"/>
              <p:cNvSpPr/>
              <p:nvPr/>
            </p:nvSpPr>
            <p:spPr>
              <a:xfrm>
                <a:off x="2005611" y="2436790"/>
                <a:ext cx="761063" cy="1309060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13" name="任意多边形 319"/>
            <p:cNvSpPr/>
            <p:nvPr userDrawn="1"/>
          </p:nvSpPr>
          <p:spPr>
            <a:xfrm>
              <a:off x="11417381" y="162945"/>
              <a:ext cx="558176" cy="181131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16" name="矩形 323"/>
          <p:cNvSpPr/>
          <p:nvPr userDrawn="1"/>
        </p:nvSpPr>
        <p:spPr>
          <a:xfrm>
            <a:off x="333375" y="10716"/>
            <a:ext cx="753666" cy="25479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63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新课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15"/>
          <p:cNvSpPr/>
          <p:nvPr userDrawn="1"/>
        </p:nvSpPr>
        <p:spPr>
          <a:xfrm>
            <a:off x="333375" y="10716"/>
            <a:ext cx="753666" cy="2536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习作内容</a:t>
            </a:r>
          </a:p>
        </p:txBody>
      </p:sp>
      <p:grpSp>
        <p:nvGrpSpPr>
          <p:cNvPr id="311" name="组合 315"/>
          <p:cNvGrpSpPr/>
          <p:nvPr userDrawn="1"/>
        </p:nvGrpSpPr>
        <p:grpSpPr bwMode="auto">
          <a:xfrm>
            <a:off x="8480823" y="45244"/>
            <a:ext cx="563165" cy="159544"/>
            <a:chOff x="11194442" y="138245"/>
            <a:chExt cx="781115" cy="220650"/>
          </a:xfrm>
        </p:grpSpPr>
        <p:grpSp>
          <p:nvGrpSpPr>
            <p:cNvPr id="312" name="组合 316"/>
            <p:cNvGrpSpPr/>
            <p:nvPr userDrawn="1"/>
          </p:nvGrpSpPr>
          <p:grpSpPr bwMode="auto">
            <a:xfrm>
              <a:off x="11194442" y="138245"/>
              <a:ext cx="115598" cy="220650"/>
              <a:chOff x="1720218" y="2436790"/>
              <a:chExt cx="1331860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38752"/>
                <a:ext cx="1331860" cy="1840258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2005611" y="2436790"/>
                <a:ext cx="761063" cy="1309060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7381" y="162945"/>
              <a:ext cx="558176" cy="181131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助学资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375" y="10716"/>
            <a:ext cx="753666" cy="2536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</a:p>
        </p:txBody>
      </p:sp>
      <p:grpSp>
        <p:nvGrpSpPr>
          <p:cNvPr id="311" name="组合 311"/>
          <p:cNvGrpSpPr/>
          <p:nvPr userDrawn="1"/>
        </p:nvGrpSpPr>
        <p:grpSpPr bwMode="auto">
          <a:xfrm>
            <a:off x="8480823" y="45244"/>
            <a:ext cx="563165" cy="159544"/>
            <a:chOff x="11194442" y="138245"/>
            <a:chExt cx="781115" cy="220650"/>
          </a:xfrm>
        </p:grpSpPr>
        <p:grpSp>
          <p:nvGrpSpPr>
            <p:cNvPr id="312" name="组合 312"/>
            <p:cNvGrpSpPr/>
            <p:nvPr userDrawn="1"/>
          </p:nvGrpSpPr>
          <p:grpSpPr bwMode="auto">
            <a:xfrm>
              <a:off x="11194442" y="138245"/>
              <a:ext cx="115598" cy="220650"/>
              <a:chOff x="1720218" y="2436790"/>
              <a:chExt cx="1331860" cy="2542220"/>
            </a:xfrm>
          </p:grpSpPr>
          <p:sp>
            <p:nvSpPr>
              <p:cNvPr id="314" name="任意多边形 314"/>
              <p:cNvSpPr/>
              <p:nvPr/>
            </p:nvSpPr>
            <p:spPr>
              <a:xfrm flipH="1">
                <a:off x="1720218" y="3138752"/>
                <a:ext cx="1331860" cy="1840258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5" name="任意多边形 315"/>
              <p:cNvSpPr/>
              <p:nvPr/>
            </p:nvSpPr>
            <p:spPr>
              <a:xfrm>
                <a:off x="2005611" y="2436790"/>
                <a:ext cx="761063" cy="1309060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13" name="任意多边形 313"/>
            <p:cNvSpPr/>
            <p:nvPr userDrawn="1"/>
          </p:nvSpPr>
          <p:spPr>
            <a:xfrm>
              <a:off x="11417381" y="162945"/>
              <a:ext cx="558176" cy="181131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学习字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/>
          <p:nvPr userDrawn="1"/>
        </p:nvSpPr>
        <p:spPr>
          <a:xfrm>
            <a:off x="333375" y="10716"/>
            <a:ext cx="753666" cy="2536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习作指导</a:t>
            </a:r>
          </a:p>
        </p:txBody>
      </p:sp>
      <p:grpSp>
        <p:nvGrpSpPr>
          <p:cNvPr id="311" name="组合 315"/>
          <p:cNvGrpSpPr/>
          <p:nvPr userDrawn="1"/>
        </p:nvGrpSpPr>
        <p:grpSpPr bwMode="auto">
          <a:xfrm>
            <a:off x="8480823" y="45244"/>
            <a:ext cx="563165" cy="159544"/>
            <a:chOff x="11194442" y="138245"/>
            <a:chExt cx="781115" cy="220650"/>
          </a:xfrm>
        </p:grpSpPr>
        <p:grpSp>
          <p:nvGrpSpPr>
            <p:cNvPr id="312" name="组合 316"/>
            <p:cNvGrpSpPr/>
            <p:nvPr userDrawn="1"/>
          </p:nvGrpSpPr>
          <p:grpSpPr bwMode="auto">
            <a:xfrm>
              <a:off x="11194442" y="138245"/>
              <a:ext cx="115598" cy="220650"/>
              <a:chOff x="1720218" y="2436790"/>
              <a:chExt cx="1331860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38752"/>
                <a:ext cx="1331860" cy="1840258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2005611" y="2436790"/>
                <a:ext cx="761063" cy="1309060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7381" y="162945"/>
              <a:ext cx="558176" cy="181131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初读感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"/>
          <p:cNvSpPr/>
          <p:nvPr userDrawn="1"/>
        </p:nvSpPr>
        <p:spPr>
          <a:xfrm>
            <a:off x="333375" y="10716"/>
            <a:ext cx="753666" cy="2536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习作范例</a:t>
            </a:r>
          </a:p>
        </p:txBody>
      </p:sp>
      <p:grpSp>
        <p:nvGrpSpPr>
          <p:cNvPr id="311" name="组合 315"/>
          <p:cNvGrpSpPr/>
          <p:nvPr userDrawn="1"/>
        </p:nvGrpSpPr>
        <p:grpSpPr bwMode="auto">
          <a:xfrm>
            <a:off x="8480823" y="45244"/>
            <a:ext cx="563165" cy="159544"/>
            <a:chOff x="11194442" y="138245"/>
            <a:chExt cx="781115" cy="220650"/>
          </a:xfrm>
        </p:grpSpPr>
        <p:grpSp>
          <p:nvGrpSpPr>
            <p:cNvPr id="312" name="组合 316"/>
            <p:cNvGrpSpPr/>
            <p:nvPr userDrawn="1"/>
          </p:nvGrpSpPr>
          <p:grpSpPr bwMode="auto">
            <a:xfrm>
              <a:off x="11194442" y="138245"/>
              <a:ext cx="115598" cy="220650"/>
              <a:chOff x="1720218" y="2436790"/>
              <a:chExt cx="1331860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38752"/>
                <a:ext cx="1331860" cy="1840258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2005611" y="2436790"/>
                <a:ext cx="761063" cy="1309060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7381" y="162945"/>
              <a:ext cx="558176" cy="181131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随堂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375" y="10716"/>
            <a:ext cx="753666" cy="2536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习作范例</a:t>
            </a:r>
          </a:p>
        </p:txBody>
      </p:sp>
      <p:grpSp>
        <p:nvGrpSpPr>
          <p:cNvPr id="311" name="组合 315"/>
          <p:cNvGrpSpPr/>
          <p:nvPr userDrawn="1"/>
        </p:nvGrpSpPr>
        <p:grpSpPr bwMode="auto">
          <a:xfrm>
            <a:off x="8480823" y="45244"/>
            <a:ext cx="563165" cy="159544"/>
            <a:chOff x="11194442" y="138245"/>
            <a:chExt cx="781115" cy="220650"/>
          </a:xfrm>
        </p:grpSpPr>
        <p:grpSp>
          <p:nvGrpSpPr>
            <p:cNvPr id="312" name="组合 316"/>
            <p:cNvGrpSpPr/>
            <p:nvPr userDrawn="1"/>
          </p:nvGrpSpPr>
          <p:grpSpPr bwMode="auto">
            <a:xfrm>
              <a:off x="11194442" y="138245"/>
              <a:ext cx="115598" cy="220650"/>
              <a:chOff x="1720218" y="2436790"/>
              <a:chExt cx="1331860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38752"/>
                <a:ext cx="1331860" cy="1840258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2005611" y="2436790"/>
                <a:ext cx="761063" cy="1309060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7381" y="162945"/>
              <a:ext cx="558176" cy="181131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更多资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矩形 308" hidden="1"/>
          <p:cNvSpPr/>
          <p:nvPr userDrawn="1"/>
        </p:nvSpPr>
        <p:spPr>
          <a:xfrm>
            <a:off x="92869" y="259556"/>
            <a:ext cx="8964216" cy="47970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0" name="组合 317"/>
          <p:cNvGrpSpPr/>
          <p:nvPr userDrawn="1"/>
        </p:nvGrpSpPr>
        <p:grpSpPr bwMode="auto">
          <a:xfrm>
            <a:off x="8480823" y="45244"/>
            <a:ext cx="563165" cy="159544"/>
            <a:chOff x="11194442" y="138245"/>
            <a:chExt cx="781115" cy="220650"/>
          </a:xfrm>
        </p:grpSpPr>
        <p:grpSp>
          <p:nvGrpSpPr>
            <p:cNvPr id="311" name="组合 318"/>
            <p:cNvGrpSpPr/>
            <p:nvPr userDrawn="1"/>
          </p:nvGrpSpPr>
          <p:grpSpPr bwMode="auto">
            <a:xfrm>
              <a:off x="11194442" y="138245"/>
              <a:ext cx="115598" cy="220650"/>
              <a:chOff x="1720218" y="2436790"/>
              <a:chExt cx="1331860" cy="2542220"/>
            </a:xfrm>
          </p:grpSpPr>
          <p:sp>
            <p:nvSpPr>
              <p:cNvPr id="313" name="任意多边形 320"/>
              <p:cNvSpPr/>
              <p:nvPr/>
            </p:nvSpPr>
            <p:spPr>
              <a:xfrm flipH="1">
                <a:off x="1720218" y="3138752"/>
                <a:ext cx="1331860" cy="1840258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4" name="任意多边形 321"/>
              <p:cNvSpPr/>
              <p:nvPr/>
            </p:nvSpPr>
            <p:spPr>
              <a:xfrm>
                <a:off x="2005611" y="2436790"/>
                <a:ext cx="761063" cy="1309060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12" name="任意多边形 319"/>
            <p:cNvSpPr/>
            <p:nvPr userDrawn="1"/>
          </p:nvSpPr>
          <p:spPr>
            <a:xfrm>
              <a:off x="11417381" y="162945"/>
              <a:ext cx="558176" cy="181131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808EA72-CE73-4727-B0A7-A907220444ED}" type="datetimeFigureOut">
              <a:rPr lang="zh-CN" altLang="en-US"/>
              <a:t>2021/8/20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/>
          <a:lstStyle>
            <a:lvl1pPr algn="r">
              <a:defRPr sz="900">
                <a:solidFill>
                  <a:srgbClr val="898989"/>
                </a:solidFill>
                <a:latin typeface="GB Pinyinok-B" pitchFamily="2" charset="-122"/>
                <a:ea typeface="楷体" panose="02010609060101010101" pitchFamily="49" charset="-122"/>
              </a:defRPr>
            </a:lvl1pPr>
          </a:lstStyle>
          <a:p>
            <a:fld id="{B03391D7-51A5-4797-8C81-E92F781AFEE3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9" r:id="rId8"/>
    <p:sldLayoutId id="2147483661" r:id="rId9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 pitchFamily="2" charset="-122"/>
          <a:ea typeface="楷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 pitchFamily="2" charset="-122"/>
          <a:ea typeface="楷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 pitchFamily="2" charset="-122"/>
          <a:ea typeface="楷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 pitchFamily="2" charset="-122"/>
          <a:ea typeface="楷体" panose="02010609060101010101" pitchFamily="49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 pitchFamily="2" charset="-122"/>
          <a:ea typeface="楷体" panose="02010609060101010101" pitchFamily="49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 pitchFamily="2" charset="-122"/>
          <a:ea typeface="楷体" panose="02010609060101010101" pitchFamily="49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 pitchFamily="2" charset="-122"/>
          <a:ea typeface="楷体" panose="02010609060101010101" pitchFamily="49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 pitchFamily="2" charset="-122"/>
          <a:ea typeface="楷体" panose="02010609060101010101" pitchFamily="49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82233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4"/>
          <p:cNvSpPr txBox="1">
            <a:spLocks noChangeArrowheads="1"/>
          </p:cNvSpPr>
          <p:nvPr/>
        </p:nvSpPr>
        <p:spPr bwMode="auto">
          <a:xfrm>
            <a:off x="-1" y="906529"/>
            <a:ext cx="914400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    作</a:t>
            </a:r>
          </a:p>
        </p:txBody>
      </p:sp>
      <p:sp>
        <p:nvSpPr>
          <p:cNvPr id="6" name="圆角矩形 5"/>
          <p:cNvSpPr/>
          <p:nvPr/>
        </p:nvSpPr>
        <p:spPr bwMode="auto">
          <a:xfrm>
            <a:off x="2751535" y="1992613"/>
            <a:ext cx="3640931" cy="750587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奇妙的想象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4265141"/>
            <a:ext cx="9144000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752475" y="573882"/>
            <a:ext cx="7097316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情节有趣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。故事情节越曲折、越有趣，内容就越生动，故事就越能吸引人。习作时，不但要把时间、地点、人物、故事的起因和结果交代清楚，而且要把故事的经过写具体，让你的主人公在曲折的情节中展现性格特点。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752475" y="573881"/>
            <a:ext cx="7097316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表达生动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。习作时，可运用夸张、拟人等修辞方法，对故事情节中的人物、事件进行描写，让故事中的人物鲜活地展现在读者面前。此外，语言要简洁明了，通俗易懂。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822723" y="964406"/>
            <a:ext cx="7749778" cy="1361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滚来滚去的小土豆</a:t>
            </a:r>
            <a:endParaRPr lang="en-US" altLang="zh-CN" sz="2100" dirty="0">
              <a:solidFill>
                <a:srgbClr val="E042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在一片菜园里，生长着黄瓜、豆角、灯笼椒</a:t>
            </a:r>
            <a:r>
              <a:rPr lang="en-US" altLang="zh-CN" sz="2100" dirty="0">
                <a:latin typeface="宋体" panose="02010600030101010101" pitchFamily="2" charset="-122"/>
              </a:rPr>
              <a:t>……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当然还有埋在地下的小土豆。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8747" y="2950749"/>
            <a:ext cx="1568054" cy="1568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标注 4"/>
          <p:cNvSpPr/>
          <p:nvPr/>
        </p:nvSpPr>
        <p:spPr>
          <a:xfrm>
            <a:off x="3667126" y="3063479"/>
            <a:ext cx="3765947" cy="1040606"/>
          </a:xfrm>
          <a:prstGeom prst="wedgeRoundRectCallout">
            <a:avLst>
              <a:gd name="adj1" fmla="val -104233"/>
              <a:gd name="adj2" fmla="val -11782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对菜园中的蔬菜做简单的介绍，为下文描写做好铺垫。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5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26"/>
          <p:cNvSpPr>
            <a:spLocks noChangeArrowheads="1"/>
          </p:cNvSpPr>
          <p:nvPr/>
        </p:nvSpPr>
        <p:spPr bwMode="auto">
          <a:xfrm>
            <a:off x="1341004" y="959701"/>
            <a:ext cx="6803231" cy="174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533400" eaLnBrk="1" hangingPunct="1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3773799597"/>
                </a:ext>
              </a:extLst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“瞧这嫩嫩的黄瓜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!”“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看那黄澄澄的灯笼椒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!”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小土豆好羡慕地上的蔬菜。因为它生长在地下，人们看不见它，它得不到赞美。它急于离开培育它的家，来到地面，好让人们也赞美它。</a:t>
            </a:r>
          </a:p>
        </p:txBody>
      </p:sp>
      <p:pic>
        <p:nvPicPr>
          <p:cNvPr id="29" name="Picture 2" descr="C:\Users\1107\Desktop\课件制作所需人物插图\女1说.png女1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525" y="2980135"/>
            <a:ext cx="1157126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圆角矩形标注 29"/>
          <p:cNvSpPr/>
          <p:nvPr/>
        </p:nvSpPr>
        <p:spPr>
          <a:xfrm>
            <a:off x="3158729" y="2875360"/>
            <a:ext cx="3688556" cy="1017984"/>
          </a:xfrm>
          <a:prstGeom prst="wedgeRoundRectCallout">
            <a:avLst>
              <a:gd name="adj1" fmla="val -87450"/>
              <a:gd name="adj2" fmla="val 1996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交代小土豆想离开家的原因是想得到人们的赞美。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23"/>
          <p:cNvSpPr>
            <a:spLocks noChangeArrowheads="1"/>
          </p:cNvSpPr>
          <p:nvPr/>
        </p:nvSpPr>
        <p:spPr bwMode="auto">
          <a:xfrm>
            <a:off x="729853" y="566738"/>
            <a:ext cx="7920038" cy="2655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</a:rPr>
              <a:t>       于是，它拼命地钻哪，挤呀，终于挤破地皮，破士而出。“哇， 终于出土了，人们肯定也会赞美我的。”小土豆高兴地想。可是它在田垄上等啊等啊，却不见一个人赞美它。于是，小土豆离开自己的土垄，来到灯笼椒的田垄上，心想</a:t>
            </a:r>
            <a:r>
              <a:rPr lang="en-US" altLang="zh-CN" sz="210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</a:rPr>
              <a:t>我和灯笼椒长得有些像，人们赞美灯笼椒的时候，肯定会赞美我的。“瞧这大灯笼椒，黄澄澄的，真好看哪</a:t>
            </a:r>
            <a:r>
              <a:rPr lang="en-US" altLang="zh-CN" sz="2100">
                <a:latin typeface="微软雅黑" panose="020B0503020204020204" pitchFamily="34" charset="-122"/>
                <a:ea typeface="微软雅黑" panose="020B0503020204020204" pitchFamily="34" charset="-122"/>
              </a:rPr>
              <a:t>!”</a:t>
            </a:r>
            <a:r>
              <a: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</a:rPr>
              <a:t>小土豆听到人们的赞美声，使劲地努着身子，等着人们的赞美。“咦</a:t>
            </a:r>
            <a:r>
              <a:rPr lang="en-US" altLang="zh-CN" sz="210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r>
              <a: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</a:rPr>
              <a:t>这里怎么有个小土豆？”有一个人随脚一踢，将它踢到田边上去了。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0926" y="3378162"/>
            <a:ext cx="138112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圆角矩形标注 25"/>
          <p:cNvSpPr/>
          <p:nvPr/>
        </p:nvSpPr>
        <p:spPr>
          <a:xfrm>
            <a:off x="2905126" y="3240882"/>
            <a:ext cx="4461272" cy="1518406"/>
          </a:xfrm>
          <a:prstGeom prst="wedgeRoundRectCallout">
            <a:avLst>
              <a:gd name="adj1" fmla="val -75430"/>
              <a:gd name="adj2" fmla="val 382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此处的心理描写为下文埋下伏笔。人们的举动与小土豆的想法形成鲜明的对比。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20"/>
          <p:cNvSpPr>
            <a:spLocks noChangeArrowheads="1"/>
          </p:cNvSpPr>
          <p:nvPr/>
        </p:nvSpPr>
        <p:spPr bwMode="auto">
          <a:xfrm>
            <a:off x="696516" y="621794"/>
            <a:ext cx="7920038" cy="2589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小土豆孤零零地待在田垄边上，看上去好可怜。它知道，在这里，不会有人赞美它的。于是，它抱着一线希望，又来到西红柿的田垄边。“哇，这里的西红柿好大的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!”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土豆又听到人们的赞美，它沮丧的心又升起了希望。“哪里来的土豆，滚一边去。”那人一脚将它踢到了角落里。小土豆被踢得眼冒金星，浑身疼痛。它伤心极了，它不想要赞美了。它好想回到地下，回到属于它的天地。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6516" y="3763760"/>
            <a:ext cx="1381125" cy="78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圆角矩形标注 22"/>
          <p:cNvSpPr/>
          <p:nvPr/>
        </p:nvSpPr>
        <p:spPr>
          <a:xfrm>
            <a:off x="3001207" y="3255599"/>
            <a:ext cx="3920729" cy="1448991"/>
          </a:xfrm>
          <a:prstGeom prst="wedgeRoundRectCallout">
            <a:avLst>
              <a:gd name="adj1" fmla="val -75430"/>
              <a:gd name="adj2" fmla="val 382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人们对西红柿的赞美和对小土豆的冷落形成鲜明的对比，突出了小土豆的可怜。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17"/>
          <p:cNvSpPr>
            <a:spLocks noChangeArrowheads="1"/>
          </p:cNvSpPr>
          <p:nvPr/>
        </p:nvSpPr>
        <p:spPr bwMode="auto">
          <a:xfrm>
            <a:off x="696516" y="456010"/>
            <a:ext cx="7920038" cy="297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</a:rPr>
              <a:t>     “咦</a:t>
            </a:r>
            <a:r>
              <a:rPr lang="en-US" altLang="zh-CN" sz="210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r>
              <a: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</a:rPr>
              <a:t>妈妈，这里有个小土豆。”在它伤心的时候，一个来菜园参观的小朋友发现了它。“哦，真是的。它还没有长大呢。”“妈妈，那我们怎么办呢</a:t>
            </a:r>
            <a:r>
              <a:rPr lang="en-US" altLang="zh-CN" sz="2100">
                <a:latin typeface="微软雅黑" panose="020B0503020204020204" pitchFamily="34" charset="-122"/>
                <a:ea typeface="微软雅黑" panose="020B0503020204020204" pitchFamily="34" charset="-122"/>
              </a:rPr>
              <a:t>?”“</a:t>
            </a:r>
            <a:r>
              <a: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</a:rPr>
              <a:t>小土豆是生长在地下的，我们将它重新放在泥土里，它就会长大了。”小土豆于是又回到了地下，继续生长。</a:t>
            </a:r>
            <a:endParaRPr lang="en-US" altLang="zh-CN" sz="21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210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</a:rPr>
              <a:t>这回，它并不急于出土了。不是因为它放弃了得到赞美的希望，而是它懂得了每一种蔬菜都有自已的生长环境，都有属于自已的位置，都有自己的成熟时间。等到自己成熟时，一定会得到别人的赞美的。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28700" y="3440311"/>
            <a:ext cx="1271588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圆角矩形标注 19"/>
          <p:cNvSpPr/>
          <p:nvPr/>
        </p:nvSpPr>
        <p:spPr>
          <a:xfrm>
            <a:off x="3384948" y="3517107"/>
            <a:ext cx="2112169" cy="675085"/>
          </a:xfrm>
          <a:prstGeom prst="wedgeRoundRectCallout">
            <a:avLst>
              <a:gd name="adj1" fmla="val -75430"/>
              <a:gd name="adj2" fmla="val 382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结尾点明主题。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20"/>
          <p:cNvSpPr>
            <a:spLocks noChangeArrowheads="1"/>
          </p:cNvSpPr>
          <p:nvPr/>
        </p:nvSpPr>
        <p:spPr bwMode="auto">
          <a:xfrm>
            <a:off x="2294564" y="1550194"/>
            <a:ext cx="5695950" cy="103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写完后，交换读一读，再评一评：想象是否合理？有没有用得不合适的词语等。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53399" y="2414904"/>
            <a:ext cx="1533117" cy="2245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070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2"/>
          <p:cNvSpPr>
            <a:spLocks noChangeArrowheads="1"/>
          </p:cNvSpPr>
          <p:nvPr/>
        </p:nvSpPr>
        <p:spPr bwMode="auto">
          <a:xfrm>
            <a:off x="656580" y="2284380"/>
            <a:ext cx="7979569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启发学生大胆想象，培养学生的创新思维能力。</a:t>
            </a:r>
            <a:r>
              <a:rPr lang="zh-CN" altLang="en-US" sz="2100" b="1" dirty="0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（重点）</a:t>
            </a:r>
            <a:endParaRPr lang="en-US" altLang="zh-CN" sz="2100" b="1" dirty="0">
              <a:solidFill>
                <a:srgbClr val="F4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指导学生有序地、重点突出地、主次分明地说和写。</a:t>
            </a:r>
            <a:r>
              <a:rPr lang="zh-CN" altLang="en-US" sz="2100" b="1" dirty="0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（难点）</a:t>
            </a:r>
            <a:endParaRPr lang="en-US" altLang="zh-CN" sz="2100" b="1" dirty="0">
              <a:solidFill>
                <a:srgbClr val="F4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204653" y="753258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en-US" altLang="zh-CN" sz="2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5686" y="518433"/>
            <a:ext cx="3560798" cy="3478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9"/>
          <p:cNvSpPr txBox="1">
            <a:spLocks noChangeArrowheads="1"/>
          </p:cNvSpPr>
          <p:nvPr/>
        </p:nvSpPr>
        <p:spPr bwMode="auto">
          <a:xfrm>
            <a:off x="2670744" y="1162051"/>
            <a:ext cx="5456634" cy="1522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科学家爱因斯坦说过：“想象是一切创造之源。”同学们，就让我们学习爱因斯坦，天马行空地想象一回。</a:t>
            </a:r>
          </a:p>
        </p:txBody>
      </p:sp>
      <p:pic>
        <p:nvPicPr>
          <p:cNvPr id="20483" name="图片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1766" y="2945011"/>
            <a:ext cx="1337072" cy="133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1675288" y="320374"/>
            <a:ext cx="2683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9"/>
          <p:cNvSpPr txBox="1">
            <a:spLocks noChangeArrowheads="1"/>
          </p:cNvSpPr>
          <p:nvPr/>
        </p:nvSpPr>
        <p:spPr bwMode="auto">
          <a:xfrm>
            <a:off x="2141935" y="1115617"/>
            <a:ext cx="5913834" cy="1522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在想象的世界里，什么都可能发生，一切都变得那么奇妙。下面这些题目一定会激发你无穷的遐想。</a:t>
            </a:r>
          </a:p>
        </p:txBody>
      </p:sp>
      <p:pic>
        <p:nvPicPr>
          <p:cNvPr id="21507" name="图片 14" descr="C:\Users\1107\Desktop\课件制作所需人物插图\女1说.png女1说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200" y="2922033"/>
            <a:ext cx="1231422" cy="1804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9"/>
          <p:cNvSpPr txBox="1">
            <a:spLocks noChangeArrowheads="1"/>
          </p:cNvSpPr>
          <p:nvPr/>
        </p:nvSpPr>
        <p:spPr bwMode="auto">
          <a:xfrm>
            <a:off x="1969294" y="1027510"/>
            <a:ext cx="1924050" cy="553640"/>
          </a:xfrm>
          <a:prstGeom prst="rect">
            <a:avLst/>
          </a:prstGeom>
          <a:noFill/>
          <a:ln w="28575">
            <a:solidFill>
              <a:srgbClr val="E04236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</a:rPr>
              <a:t>  最好玩的国王</a:t>
            </a:r>
          </a:p>
        </p:txBody>
      </p:sp>
      <p:sp>
        <p:nvSpPr>
          <p:cNvPr id="4" name="文本框 9"/>
          <p:cNvSpPr txBox="1">
            <a:spLocks noChangeArrowheads="1"/>
          </p:cNvSpPr>
          <p:nvPr/>
        </p:nvSpPr>
        <p:spPr bwMode="auto">
          <a:xfrm>
            <a:off x="4932760" y="1031081"/>
            <a:ext cx="2271713" cy="553641"/>
          </a:xfrm>
          <a:prstGeom prst="rect">
            <a:avLst/>
          </a:prstGeom>
          <a:noFill/>
          <a:ln w="28575">
            <a:solidFill>
              <a:srgbClr val="E04236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</a:rPr>
              <a:t>  一本有魔法的书</a:t>
            </a:r>
          </a:p>
        </p:txBody>
      </p:sp>
      <p:sp>
        <p:nvSpPr>
          <p:cNvPr id="6" name="文本框 9"/>
          <p:cNvSpPr txBox="1">
            <a:spLocks noChangeArrowheads="1"/>
          </p:cNvSpPr>
          <p:nvPr/>
        </p:nvSpPr>
        <p:spPr bwMode="auto">
          <a:xfrm>
            <a:off x="863204" y="2122885"/>
            <a:ext cx="1924050" cy="553640"/>
          </a:xfrm>
          <a:prstGeom prst="rect">
            <a:avLst/>
          </a:prstGeom>
          <a:solidFill>
            <a:srgbClr val="A1C450"/>
          </a:solidFill>
          <a:ln w="28575">
            <a:noFill/>
            <a:prstDash val="dash"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小树的心思</a:t>
            </a:r>
          </a:p>
        </p:txBody>
      </p:sp>
      <p:sp>
        <p:nvSpPr>
          <p:cNvPr id="7" name="文本框 9"/>
          <p:cNvSpPr txBox="1">
            <a:spLocks noChangeArrowheads="1"/>
          </p:cNvSpPr>
          <p:nvPr/>
        </p:nvSpPr>
        <p:spPr bwMode="auto">
          <a:xfrm>
            <a:off x="3377804" y="2126456"/>
            <a:ext cx="2562225" cy="553998"/>
          </a:xfrm>
          <a:prstGeom prst="rect">
            <a:avLst/>
          </a:prstGeom>
          <a:solidFill>
            <a:srgbClr val="A1C450"/>
          </a:solidFill>
          <a:ln w="28575">
            <a:noFill/>
            <a:prstDash val="dash"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躲在草丛里的星星</a:t>
            </a:r>
          </a:p>
        </p:txBody>
      </p:sp>
      <p:sp>
        <p:nvSpPr>
          <p:cNvPr id="8" name="文本框 9"/>
          <p:cNvSpPr txBox="1">
            <a:spLocks noChangeArrowheads="1"/>
          </p:cNvSpPr>
          <p:nvPr/>
        </p:nvSpPr>
        <p:spPr bwMode="auto">
          <a:xfrm>
            <a:off x="6813947" y="2093119"/>
            <a:ext cx="1485900" cy="553998"/>
          </a:xfrm>
          <a:prstGeom prst="rect">
            <a:avLst/>
          </a:prstGeom>
          <a:solidFill>
            <a:srgbClr val="A1C450"/>
          </a:solidFill>
          <a:ln w="28575">
            <a:noFill/>
            <a:prstDash val="dash"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手罢工啦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375173" y="3619500"/>
            <a:ext cx="2639615" cy="55364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  <a:prstDash val="dash"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滚来滚去的小土豆</a:t>
            </a:r>
          </a:p>
        </p:txBody>
      </p:sp>
      <p:sp>
        <p:nvSpPr>
          <p:cNvPr id="11" name="文本框 9"/>
          <p:cNvSpPr txBox="1">
            <a:spLocks noChangeArrowheads="1"/>
          </p:cNvSpPr>
          <p:nvPr/>
        </p:nvSpPr>
        <p:spPr bwMode="auto">
          <a:xfrm>
            <a:off x="5039917" y="3645694"/>
            <a:ext cx="2640806" cy="55364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  <a:prstDash val="dash"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假如人类可以冬眠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4" grpId="0" animBg="1"/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773907" y="1430457"/>
            <a:ext cx="7097315" cy="249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从所给的素材中选择一个合适的题目写想象故事。也可以写其他的想象故事。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大胆想象，创造出属于自己的想象世界。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写完后，可以交换写作，说说自己最喜欢同学写的什么内容，什么地方需要修改。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9"/>
          <p:cNvSpPr txBox="1">
            <a:spLocks noChangeArrowheads="1"/>
          </p:cNvSpPr>
          <p:nvPr/>
        </p:nvSpPr>
        <p:spPr bwMode="auto">
          <a:xfrm>
            <a:off x="575359" y="494749"/>
            <a:ext cx="1349840" cy="689550"/>
          </a:xfrm>
          <a:prstGeom prst="roundRect">
            <a:avLst/>
          </a:prstGeom>
          <a:solidFill>
            <a:srgbClr val="A1C450"/>
          </a:solidFill>
          <a:ln w="2857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   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752475" y="573881"/>
            <a:ext cx="7097316" cy="200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1.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选题立意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。从教材所给的题目中，选择自己最感兴趣的作为自己习作的题目。然后，根据所选的题目确定自己本次习作的主题，即通过怎样的想象故事，表达怎样的情感，或闻述什么道理。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752475" y="573881"/>
            <a:ext cx="7097316" cy="200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2.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大胆想象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。根据自己的知识经验，充分发挥想象，想象你编的习作的主角是谁，他有哪些故事，故事会怎样发展。不管是对未来的向往，还是一个美丽的愿望，都要敢于去想，这样才能写出好的想象故事来。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楷体">
      <a:majorFont>
        <a:latin typeface="GB Pinyinok-B"/>
        <a:ea typeface="楷体"/>
        <a:cs typeface=""/>
      </a:majorFont>
      <a:minorFont>
        <a:latin typeface="GB Pinyinok-B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1147</Words>
  <Application>Microsoft Office PowerPoint</Application>
  <PresentationFormat>全屏显示(16:9)</PresentationFormat>
  <Paragraphs>49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GB Pinyinok-B</vt:lpstr>
      <vt:lpstr>Meiryo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114</cp:revision>
  <dcterms:created xsi:type="dcterms:W3CDTF">2019-05-20T10:58:00Z</dcterms:created>
  <dcterms:modified xsi:type="dcterms:W3CDTF">2021-08-20T07:19:21Z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2052-11.1.0.8799</vt:lpwstr>
  </property>
</Properties>
</file>