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59" r:id="rId2"/>
  </p:sldMasterIdLst>
  <p:notesMasterIdLst>
    <p:notesMasterId r:id="rId21"/>
  </p:notes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1pPr>
    <a:lvl2pPr marL="3429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2pPr>
    <a:lvl3pPr marL="685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3pPr>
    <a:lvl4pPr marL="10287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4pPr>
    <a:lvl5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13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696" y="1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06E45B4D-6978-4E13-BD00-6242AAD3172E}" type="datetimeFigureOut">
              <a:rPr lang="zh-CN" altLang="en-US"/>
              <a:pPr>
                <a:defRPr/>
              </a:pPr>
              <a:t>2021/8/19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8BC86EEE-06BF-47A3-8072-9978A0C0C55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11912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C86EEE-06BF-47A3-8072-9978A0C0C55E}" type="slidenum">
              <a:rPr lang="zh-CN" altLang="en-US" smtClean="0"/>
              <a:pPr>
                <a:defRPr/>
              </a:pPr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50455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20837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390651"/>
            <a:ext cx="6858000" cy="1241822"/>
          </a:xfrm>
        </p:spPr>
        <p:txBody>
          <a:bodyPr anchor="b">
            <a:normAutofit/>
          </a:bodyPr>
          <a:lstStyle>
            <a:lvl1pPr algn="ctr">
              <a:defRPr sz="5400" b="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14EBC2-3348-4B6D-851F-979543275D87}" type="datetimeFigureOut">
              <a:rPr lang="zh-CN" altLang="en-US"/>
              <a:pPr>
                <a:defRPr/>
              </a:pPr>
              <a:t>2021/8/19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B809BC-071B-4CA1-A8F5-C284C48D77E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86194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28650" y="413659"/>
            <a:ext cx="7886700" cy="416922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BA52F0-A9E9-43BD-A5DF-C2BCFCD63C6D}" type="datetimeFigureOut">
              <a:rPr lang="zh-CN" altLang="en-US"/>
              <a:pPr>
                <a:defRPr/>
              </a:pPr>
              <a:t>2021/8/19</a:t>
            </a:fld>
            <a:endParaRPr lang="zh-CN" altLang="en-US" dirty="0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14256F-99F2-45F2-A3E0-74280629DBF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2358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22819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24847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8558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99506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24981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18842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48292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3693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90609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4AC045-A1B6-4258-A2CA-EB31DB4D3B8B}" type="datetimeFigureOut">
              <a:rPr lang="zh-CN" altLang="en-US"/>
              <a:pPr>
                <a:defRPr/>
              </a:pPr>
              <a:t>2021/8/19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1FC3E4-58DF-4F04-9E9A-283915C702E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101747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272569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35201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628650" y="1640584"/>
            <a:ext cx="7886700" cy="1862336"/>
          </a:xfrm>
        </p:spPr>
        <p:txBody>
          <a:bodyPr>
            <a:normAutofit/>
          </a:bodyPr>
          <a:lstStyle>
            <a:lvl1pPr algn="ctr">
              <a:defRPr sz="4500" b="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BA660-0D0F-4A25-A3C1-0BDAC3C4B00E}" type="datetimeFigureOut">
              <a:rPr lang="zh-CN" altLang="en-US"/>
              <a:pPr>
                <a:defRPr/>
              </a:pPr>
              <a:t>2021/8/19</a:t>
            </a:fld>
            <a:endParaRPr lang="zh-CN" altLang="en-US" dirty="0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4F881F-A04F-40A8-B097-0C8DBE603C0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5330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268FDA-DF29-4EEC-9CAF-E400750D6565}" type="datetimeFigureOut">
              <a:rPr lang="zh-CN" altLang="en-US"/>
              <a:pPr>
                <a:defRPr/>
              </a:pPr>
              <a:t>2021/8/19</a:t>
            </a:fld>
            <a:endParaRPr lang="zh-CN" altLang="en-US" dirty="0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2E9B39-BA4D-4E40-A2AC-E50CC60EC3F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6352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308721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961708"/>
            <a:ext cx="3868340" cy="268054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2" y="1308721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2" y="1961708"/>
            <a:ext cx="3887391" cy="268054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8AA504-145E-4862-9491-4C8B39DC0BD6}" type="datetimeFigureOut">
              <a:rPr lang="zh-CN" altLang="en-US"/>
              <a:pPr>
                <a:defRPr/>
              </a:pPr>
              <a:t>2021/8/19</a:t>
            </a:fld>
            <a:endParaRPr lang="zh-CN" altLang="en-US" dirty="0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31232-551F-481B-9787-B88B2DF7899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73778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428875" y="1619251"/>
            <a:ext cx="4286250" cy="1036838"/>
          </a:xfrm>
        </p:spPr>
        <p:txBody>
          <a:bodyPr anchor="b">
            <a:normAutofit/>
          </a:bodyPr>
          <a:lstStyle>
            <a:lvl1pPr algn="ctr">
              <a:defRPr sz="6000" b="0">
                <a:solidFill>
                  <a:schemeClr val="tx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7" name="内容占位符 36"/>
          <p:cNvSpPr>
            <a:spLocks noGrp="1"/>
          </p:cNvSpPr>
          <p:nvPr>
            <p:ph sz="quarter" idx="13"/>
          </p:nvPr>
        </p:nvSpPr>
        <p:spPr>
          <a:xfrm>
            <a:off x="2428875" y="2799902"/>
            <a:ext cx="4286250" cy="889453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627810-11A7-4333-9585-93BBD8297512}" type="datetimeFigureOut">
              <a:rPr lang="zh-CN" altLang="en-US"/>
              <a:pPr>
                <a:defRPr/>
              </a:pPr>
              <a:t>2021/8/19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334875-DC66-47B7-800B-B3A779D0078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7916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D29C5F-D6E5-4545-BC8E-2FA507A0B599}" type="datetimeFigureOut">
              <a:rPr lang="zh-CN" altLang="en-US"/>
              <a:pPr>
                <a:defRPr/>
              </a:pPr>
              <a:t>2021/8/19</a:t>
            </a:fld>
            <a:endParaRPr lang="zh-CN" altLang="en-US" dirty="0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102AE2-49E7-4B90-8054-F20F0E84415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49760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2" y="535256"/>
            <a:ext cx="3511241" cy="1071121"/>
          </a:xfrm>
        </p:spPr>
        <p:txBody>
          <a:bodyPr anchor="t">
            <a:normAutofit/>
          </a:bodyPr>
          <a:lstStyle>
            <a:lvl1pPr>
              <a:defRPr sz="27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4231888" y="535255"/>
            <a:ext cx="4283912" cy="4052700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0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8652" y="1735406"/>
            <a:ext cx="3511241" cy="285869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BDE9C5-F342-48C7-B76E-221E0D5C3467}" type="datetimeFigureOut">
              <a:rPr lang="zh-CN" altLang="en-US"/>
              <a:pPr>
                <a:defRPr/>
              </a:pPr>
              <a:t>2021/8/19</a:t>
            </a:fld>
            <a:endParaRPr lang="zh-CN" altLang="en-US" dirty="0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F7E8D4-EB53-45FE-A5BF-7D54D8A22C8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1556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833674" y="273845"/>
            <a:ext cx="681676" cy="4358879"/>
          </a:xfrm>
        </p:spPr>
        <p:txBody>
          <a:bodyPr vert="eaVert">
            <a:normAutofit/>
          </a:bodyPr>
          <a:lstStyle>
            <a:lvl1pPr>
              <a:defRPr sz="33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5"/>
            <a:ext cx="7084832" cy="4358879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7407FE-EAF7-4A07-BE2F-F812E45AC54A}" type="datetimeFigureOut">
              <a:rPr lang="zh-CN" altLang="en-US"/>
              <a:pPr>
                <a:defRPr/>
              </a:pPr>
              <a:t>2021/8/19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C1A2A0-9954-4DF5-877F-9CD00DF424F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9009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ags" Target="../tags/tag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 bwMode="auto"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 bwMode="auto"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>
              <a:defRPr/>
            </a:pPr>
            <a:fld id="{31BD5C7E-E556-41AF-9410-C0814226A561}" type="datetimeFigureOut">
              <a:rPr lang="zh-CN" altLang="en-US"/>
              <a:pPr>
                <a:defRPr/>
              </a:pPr>
              <a:t>2021/8/19</a:t>
            </a:fld>
            <a:endParaRPr lang="zh-CN" altLang="en-US" dirty="0"/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>
              <a:defRPr/>
            </a:pPr>
            <a:fld id="{7E9084A5-9F6D-4E80-8BD1-5DD98789651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2" name="KSO_TEMPLATE" hidden="1"/>
          <p:cNvSpPr/>
          <p:nvPr userDrawn="1">
            <p:custDataLst>
              <p:tags r:id="rId1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itchFamily="34" charset="0"/>
          <a:ea typeface="微软雅黑" pitchFamily="34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itchFamily="34" charset="0"/>
          <a:ea typeface="微软雅黑" pitchFamily="34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itchFamily="34" charset="0"/>
          <a:ea typeface="微软雅黑" pitchFamily="34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itchFamily="34" charset="0"/>
          <a:ea typeface="微软雅黑" pitchFamily="34" charset="-122"/>
        </a:defRPr>
      </a:lvl5pPr>
      <a:lvl6pPr marL="3429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itchFamily="34" charset="0"/>
          <a:ea typeface="微软雅黑" pitchFamily="34" charset="-122"/>
        </a:defRPr>
      </a:lvl6pPr>
      <a:lvl7pPr marL="6858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itchFamily="34" charset="0"/>
          <a:ea typeface="微软雅黑" pitchFamily="34" charset="-122"/>
        </a:defRPr>
      </a:lvl7pPr>
      <a:lvl8pPr marL="10287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itchFamily="34" charset="0"/>
          <a:ea typeface="微软雅黑" pitchFamily="34" charset="-122"/>
        </a:defRPr>
      </a:lvl8pPr>
      <a:lvl9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itchFamily="34" charset="0"/>
          <a:ea typeface="微软雅黑" pitchFamily="34" charset="-122"/>
        </a:defRPr>
      </a:lvl9pPr>
    </p:titleStyle>
    <p:bodyStyle>
      <a:lvl1pPr marL="171450" indent="-171450" algn="l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2021/8/19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28215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446860" y="709238"/>
            <a:ext cx="2088356" cy="423193"/>
          </a:xfrm>
          <a:prstGeom prst="rect">
            <a:avLst/>
          </a:prstGeom>
          <a:noFill/>
        </p:spPr>
        <p:txBody>
          <a:bodyPr lIns="68580" tIns="34290" rIns="68580" bIns="34290" anchor="ctr">
            <a:spAutoFit/>
          </a:bodyPr>
          <a:lstStyle/>
          <a:p>
            <a:pPr algn="ctr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3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黑体" pitchFamily="49" charset="-122"/>
                <a:ea typeface="黑体" pitchFamily="49" charset="-122"/>
                <a:cs typeface="经典粗圆简" panose="02010609000101010101" charset="-122"/>
              </a:rPr>
              <a:t>语文三年级 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700890" y="758169"/>
            <a:ext cx="600164" cy="346249"/>
          </a:xfrm>
          <a:prstGeom prst="rect">
            <a:avLst/>
          </a:prstGeom>
          <a:solidFill>
            <a:srgbClr val="4F80BD"/>
          </a:solidFill>
          <a:ln w="28575" cap="rnd" cmpd="sng">
            <a:noFill/>
            <a:prstDash val="solid"/>
          </a:ln>
          <a:effectLst/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itchFamily="49" charset="-122"/>
                <a:ea typeface="黑体" pitchFamily="49" charset="-122"/>
              </a:rPr>
              <a:t>下册</a:t>
            </a:r>
          </a:p>
        </p:txBody>
      </p:sp>
      <p:sp>
        <p:nvSpPr>
          <p:cNvPr id="9" name="流程图: 卡片 8"/>
          <p:cNvSpPr/>
          <p:nvPr/>
        </p:nvSpPr>
        <p:spPr>
          <a:xfrm>
            <a:off x="1669259" y="1381393"/>
            <a:ext cx="5842397" cy="2411015"/>
          </a:xfrm>
          <a:prstGeom prst="flowChartPunchedCard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68580" tIns="34290" rIns="68580" bIns="34290"/>
          <a:lstStyle/>
          <a:p>
            <a:pPr>
              <a:buFont typeface="Arial" panose="020B0604020202020204" pitchFamily="34" charset="0"/>
              <a:buNone/>
              <a:defRPr/>
            </a:pP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3967625" y="1522006"/>
            <a:ext cx="1369606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rgbClr val="4F80BD"/>
                </a:solidFill>
                <a:latin typeface="黑体" pitchFamily="49" charset="-122"/>
                <a:ea typeface="黑体" pitchFamily="49" charset="-122"/>
              </a:rPr>
              <a:t>第五单元</a:t>
            </a:r>
          </a:p>
        </p:txBody>
      </p:sp>
      <p:pic>
        <p:nvPicPr>
          <p:cNvPr id="13" name="图片 12" descr="44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70279" y="2311937"/>
            <a:ext cx="590550" cy="442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2356777" y="2348847"/>
            <a:ext cx="646510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17</a:t>
            </a: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3240155" y="2184799"/>
            <a:ext cx="3100849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sz="3300" dirty="0">
                <a:solidFill>
                  <a:srgbClr val="4F80BD"/>
                </a:solidFill>
                <a:latin typeface="黑体" pitchFamily="49" charset="-122"/>
                <a:ea typeface="黑体" pitchFamily="49" charset="-122"/>
              </a:rPr>
              <a:t>我变成了一棵树</a:t>
            </a:r>
          </a:p>
        </p:txBody>
      </p:sp>
      <p:grpSp>
        <p:nvGrpSpPr>
          <p:cNvPr id="19" name="组合 18"/>
          <p:cNvGrpSpPr>
            <a:grpSpLocks/>
          </p:cNvGrpSpPr>
          <p:nvPr/>
        </p:nvGrpSpPr>
        <p:grpSpPr bwMode="auto">
          <a:xfrm>
            <a:off x="3350882" y="2831308"/>
            <a:ext cx="2880122" cy="27385"/>
            <a:chOff x="5045" y="5946"/>
            <a:chExt cx="4536" cy="56"/>
          </a:xfrm>
        </p:grpSpPr>
        <p:sp>
          <p:nvSpPr>
            <p:cNvPr id="2059" name="矩形 16"/>
            <p:cNvSpPr>
              <a:spLocks noChangeArrowheads="1"/>
            </p:cNvSpPr>
            <p:nvPr/>
          </p:nvSpPr>
          <p:spPr bwMode="auto">
            <a:xfrm>
              <a:off x="5045" y="5961"/>
              <a:ext cx="4536" cy="2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buFont typeface="Arial" pitchFamily="34" charset="0"/>
                <a:buNone/>
              </a:pPr>
              <a:endParaRPr lang="zh-CN" altLang="en-US">
                <a:latin typeface="黑体" pitchFamily="49" charset="-122"/>
                <a:ea typeface="黑体" pitchFamily="49" charset="-122"/>
              </a:endParaRPr>
            </a:p>
          </p:txBody>
        </p:sp>
        <p:sp>
          <p:nvSpPr>
            <p:cNvPr id="2060" name="矩形 17"/>
            <p:cNvSpPr>
              <a:spLocks noChangeArrowheads="1"/>
            </p:cNvSpPr>
            <p:nvPr/>
          </p:nvSpPr>
          <p:spPr bwMode="auto">
            <a:xfrm>
              <a:off x="6888" y="5946"/>
              <a:ext cx="850" cy="5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buFont typeface="Arial" pitchFamily="34" charset="0"/>
                <a:buNone/>
              </a:pPr>
              <a:endParaRPr lang="zh-CN" altLang="en-US">
                <a:latin typeface="黑体" pitchFamily="49" charset="-122"/>
                <a:ea typeface="黑体" pitchFamily="49" charset="-122"/>
              </a:endParaRPr>
            </a:p>
          </p:txBody>
        </p:sp>
      </p:grpSp>
      <p:pic>
        <p:nvPicPr>
          <p:cNvPr id="8" name="图片 7" descr="C:\Users\Diy\Desktop\课件.png课件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31856" y="2942035"/>
            <a:ext cx="1912144" cy="2201465"/>
          </a:xfrm>
          <a:prstGeom prst="rect">
            <a:avLst/>
          </a:prstGeom>
          <a:effectLst>
            <a:outerShdw blurRad="50800" dist="38100" dir="2700000" algn="tl" rotWithShape="0">
              <a:srgbClr val="4F80BD">
                <a:alpha val="50000"/>
              </a:srgbClr>
            </a:outerShdw>
          </a:effectLst>
        </p:spPr>
      </p:pic>
      <p:sp>
        <p:nvSpPr>
          <p:cNvPr id="14" name="矩形 13"/>
          <p:cNvSpPr/>
          <p:nvPr/>
        </p:nvSpPr>
        <p:spPr>
          <a:xfrm>
            <a:off x="0" y="4452122"/>
            <a:ext cx="9144000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28975 0.078802 C -0.284975 0.040414 -0.407384 -0.072348 -0.546913 -0.115244 C -0.686443 -0.158141 -0.856952 -0.135512 -0.926560 -0.135765 " pathEditMode="relative" rAng="-1113980859" ptsTypes="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400" y="-10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0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ldLvl="0" animBg="1"/>
      <p:bldP spid="9" grpId="0" bldLvl="0" animBg="1"/>
      <p:bldP spid="11" grpId="0" bldLvl="0" animBg="1"/>
      <p:bldP spid="1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矩形 1"/>
          <p:cNvSpPr>
            <a:spLocks noChangeArrowheads="1"/>
          </p:cNvSpPr>
          <p:nvPr/>
        </p:nvSpPr>
        <p:spPr bwMode="auto">
          <a:xfrm>
            <a:off x="95252" y="250033"/>
            <a:ext cx="8924925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>
                <a:latin typeface="楷体" pitchFamily="49" charset="-122"/>
                <a:ea typeface="楷体" pitchFamily="49" charset="-122"/>
              </a:rPr>
              <a:t> ③关注省略号</a:t>
            </a:r>
            <a:r>
              <a:rPr lang="en-US" altLang="zh-CN" sz="2400">
                <a:latin typeface="楷体" pitchFamily="49" charset="-122"/>
                <a:ea typeface="楷体" pitchFamily="49" charset="-122"/>
              </a:rPr>
              <a:t>:</a:t>
            </a:r>
            <a:r>
              <a:rPr lang="zh-CN" altLang="en-US" sz="2400">
                <a:latin typeface="楷体" pitchFamily="49" charset="-122"/>
                <a:ea typeface="楷体" pitchFamily="49" charset="-122"/>
              </a:rPr>
              <a:t>鸟窝的形状只有这些吗</a:t>
            </a:r>
            <a:r>
              <a:rPr lang="en-US" altLang="zh-CN" sz="2400">
                <a:latin typeface="楷体" pitchFamily="49" charset="-122"/>
                <a:ea typeface="楷体" pitchFamily="49" charset="-122"/>
              </a:rPr>
              <a:t>?</a:t>
            </a:r>
            <a:r>
              <a:rPr lang="zh-CN" altLang="en-US" sz="2400">
                <a:latin typeface="楷体" pitchFamily="49" charset="-122"/>
                <a:ea typeface="楷体" pitchFamily="49" charset="-122"/>
              </a:rPr>
              <a:t>妈妈的东西只有这些吗</a:t>
            </a:r>
            <a:r>
              <a:rPr lang="en-US" altLang="zh-CN" sz="2400">
                <a:latin typeface="楷体" pitchFamily="49" charset="-122"/>
                <a:ea typeface="楷体" pitchFamily="49" charset="-122"/>
              </a:rPr>
              <a:t>?</a:t>
            </a:r>
            <a:endParaRPr lang="zh-CN" altLang="en-US" sz="240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95251" y="2503885"/>
            <a:ext cx="2139047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>
                <a:latin typeface="楷体" pitchFamily="49" charset="-122"/>
                <a:ea typeface="楷体" pitchFamily="49" charset="-122"/>
              </a:rPr>
              <a:t> ④拓展想象。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539354" y="1340644"/>
            <a:ext cx="8333184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省略号说明鸟窝还有很多形状</a:t>
            </a:r>
            <a:r>
              <a:rPr lang="en-US" altLang="zh-CN" sz="2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.</a:t>
            </a:r>
            <a:r>
              <a:rPr lang="zh-CN" altLang="en-US" sz="2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妈妈还有很多东西。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596506" y="3003948"/>
            <a:ext cx="8387953" cy="1177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>
                <a:latin typeface="楷体" pitchFamily="49" charset="-122"/>
                <a:ea typeface="楷体" pitchFamily="49" charset="-122"/>
              </a:rPr>
              <a:t>展开想象说话</a:t>
            </a:r>
            <a:r>
              <a:rPr lang="en-US" altLang="zh-CN" sz="2400">
                <a:latin typeface="楷体" pitchFamily="49" charset="-122"/>
                <a:ea typeface="楷体" pitchFamily="49" charset="-122"/>
              </a:rPr>
              <a:t>:</a:t>
            </a:r>
            <a:r>
              <a:rPr lang="zh-CN" altLang="en-US" sz="2400">
                <a:latin typeface="楷体" pitchFamily="49" charset="-122"/>
                <a:ea typeface="楷体" pitchFamily="49" charset="-122"/>
              </a:rPr>
              <a:t>如果自己也变成了一棵树</a:t>
            </a:r>
            <a:r>
              <a:rPr lang="en-US" altLang="zh-CN" sz="240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2400">
                <a:latin typeface="楷体" pitchFamily="49" charset="-122"/>
                <a:ea typeface="楷体" pitchFamily="49" charset="-122"/>
              </a:rPr>
              <a:t>会变成一棵什么样的树</a:t>
            </a:r>
            <a:r>
              <a:rPr lang="en-US" altLang="zh-CN" sz="2400">
                <a:latin typeface="楷体" pitchFamily="49" charset="-122"/>
                <a:ea typeface="楷体" pitchFamily="49" charset="-122"/>
              </a:rPr>
              <a:t>? 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602459" y="1006079"/>
            <a:ext cx="8532019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>
                <a:latin typeface="楷体" pitchFamily="49" charset="-122"/>
                <a:ea typeface="楷体" pitchFamily="49" charset="-122"/>
              </a:rPr>
              <a:t>①鸟窝在现实中都是小鸟住的</a:t>
            </a:r>
            <a:r>
              <a:rPr lang="en-US" altLang="zh-CN" sz="210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2100">
                <a:latin typeface="楷体" pitchFamily="49" charset="-122"/>
                <a:ea typeface="楷体" pitchFamily="49" charset="-122"/>
              </a:rPr>
              <a:t>可如今成了许多小动物的窝。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611982" y="2266951"/>
            <a:ext cx="4178067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100">
                <a:latin typeface="楷体" pitchFamily="49" charset="-122"/>
                <a:ea typeface="楷体" pitchFamily="49" charset="-122"/>
              </a:rPr>
              <a:t>②如果喜欢，人也可以住进鸟窝。</a:t>
            </a:r>
          </a:p>
        </p:txBody>
      </p:sp>
      <p:sp>
        <p:nvSpPr>
          <p:cNvPr id="12292" name="矩形 3"/>
          <p:cNvSpPr>
            <a:spLocks noChangeArrowheads="1"/>
          </p:cNvSpPr>
          <p:nvPr/>
        </p:nvSpPr>
        <p:spPr bwMode="auto">
          <a:xfrm>
            <a:off x="7146" y="465535"/>
            <a:ext cx="2966197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100">
                <a:latin typeface="楷体" pitchFamily="49" charset="-122"/>
                <a:ea typeface="楷体" pitchFamily="49" charset="-122"/>
              </a:rPr>
              <a:t>(2)</a:t>
            </a:r>
            <a:r>
              <a:rPr lang="zh-CN" altLang="en-US" sz="2100">
                <a:latin typeface="楷体" pitchFamily="49" charset="-122"/>
                <a:ea typeface="楷体" pitchFamily="49" charset="-122"/>
              </a:rPr>
              <a:t>请小动物住进鸟窝。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611981" y="3096817"/>
            <a:ext cx="8202216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>
                <a:latin typeface="楷体" pitchFamily="49" charset="-122"/>
                <a:ea typeface="楷体" pitchFamily="49" charset="-122"/>
              </a:rPr>
              <a:t>③树会弯下腰</a:t>
            </a:r>
            <a:r>
              <a:rPr lang="en-US" altLang="zh-CN" sz="210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2100">
                <a:latin typeface="楷体" pitchFamily="49" charset="-122"/>
                <a:ea typeface="楷体" pitchFamily="49" charset="-122"/>
              </a:rPr>
              <a:t>轻轻</a:t>
            </a:r>
            <a:r>
              <a:rPr lang="en-US" altLang="zh-CN" sz="2100">
                <a:latin typeface="楷体" pitchFamily="49" charset="-122"/>
                <a:ea typeface="楷体" pitchFamily="49" charset="-122"/>
              </a:rPr>
              <a:t>-</a:t>
            </a:r>
            <a:r>
              <a:rPr lang="zh-CN" altLang="en-US" sz="2100">
                <a:latin typeface="楷体" pitchFamily="49" charset="-122"/>
                <a:ea typeface="楷体" pitchFamily="49" charset="-122"/>
              </a:rPr>
              <a:t>跳或轻轻爬进鸟窝。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1" y="411957"/>
            <a:ext cx="4851328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100">
                <a:latin typeface="楷体" pitchFamily="49" charset="-122"/>
                <a:ea typeface="楷体" pitchFamily="49" charset="-122"/>
              </a:rPr>
              <a:t>(3)</a:t>
            </a:r>
            <a:r>
              <a:rPr lang="zh-CN" altLang="en-US" sz="2100">
                <a:latin typeface="楷体" pitchFamily="49" charset="-122"/>
                <a:ea typeface="楷体" pitchFamily="49" charset="-122"/>
              </a:rPr>
              <a:t>妈妈来到鸟窝里给小动物们分东西。</a:t>
            </a: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3233737" y="951310"/>
            <a:ext cx="1523494" cy="90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5400">
                <a:latin typeface="楷体" pitchFamily="49" charset="-122"/>
                <a:ea typeface="楷体" pitchFamily="49" charset="-122"/>
              </a:rPr>
              <a:t>嗵嗵</a:t>
            </a: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2586039" y="2031206"/>
            <a:ext cx="2908489" cy="90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5400">
                <a:latin typeface="楷体" pitchFamily="49" charset="-122"/>
                <a:ea typeface="楷体" pitchFamily="49" charset="-122"/>
              </a:rPr>
              <a:t>丁零丁零</a:t>
            </a: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3046811" y="3274219"/>
            <a:ext cx="2215991" cy="90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5400">
                <a:latin typeface="楷体" pitchFamily="49" charset="-122"/>
                <a:ea typeface="楷体" pitchFamily="49" charset="-122"/>
              </a:rPr>
              <a:t>咕噜噜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矩形 1"/>
          <p:cNvSpPr>
            <a:spLocks noChangeArrowheads="1"/>
          </p:cNvSpPr>
          <p:nvPr/>
        </p:nvSpPr>
        <p:spPr bwMode="auto">
          <a:xfrm>
            <a:off x="370285" y="804863"/>
            <a:ext cx="8778478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400">
                <a:latin typeface="楷体" pitchFamily="49" charset="-122"/>
                <a:ea typeface="楷体" pitchFamily="49" charset="-122"/>
              </a:rPr>
              <a:t>①读正确，看看这些词语有什么共同的特点？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3486151" y="1435894"/>
            <a:ext cx="1061829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象声词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425054" y="2085975"/>
            <a:ext cx="8028384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400">
                <a:latin typeface="楷体" pitchFamily="49" charset="-122"/>
                <a:ea typeface="楷体" pitchFamily="49" charset="-122"/>
              </a:rPr>
              <a:t>②让象声词回归到具体语境中</a:t>
            </a:r>
            <a:r>
              <a:rPr lang="en-US" altLang="zh-CN" sz="240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2400">
                <a:latin typeface="楷体" pitchFamily="49" charset="-122"/>
                <a:ea typeface="楷体" pitchFamily="49" charset="-122"/>
              </a:rPr>
              <a:t>感受想象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425054" y="3274219"/>
            <a:ext cx="8660606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400">
                <a:latin typeface="楷体" pitchFamily="49" charset="-122"/>
                <a:ea typeface="楷体" pitchFamily="49" charset="-122"/>
              </a:rPr>
              <a:t>③朗读带有象声词的句子</a:t>
            </a:r>
            <a:r>
              <a:rPr lang="en-US" altLang="zh-CN" sz="240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2400">
                <a:latin typeface="楷体" pitchFamily="49" charset="-122"/>
                <a:ea typeface="楷体" pitchFamily="49" charset="-122"/>
              </a:rPr>
              <a:t>在朗读中体会想象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258368" y="1329930"/>
            <a:ext cx="8857059" cy="1731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>
                <a:latin typeface="楷体" pitchFamily="49" charset="-122"/>
                <a:ea typeface="楷体" pitchFamily="49" charset="-122"/>
              </a:rPr>
              <a:t>从大树嘴巴里流出来的水珠是什么呢</a:t>
            </a:r>
            <a:r>
              <a:rPr lang="en-US" altLang="zh-CN" sz="2400">
                <a:latin typeface="楷体" pitchFamily="49" charset="-122"/>
                <a:ea typeface="楷体" pitchFamily="49" charset="-122"/>
              </a:rPr>
              <a:t>?</a:t>
            </a:r>
            <a:r>
              <a:rPr lang="zh-CN" altLang="en-US" sz="2400">
                <a:latin typeface="楷体" pitchFamily="49" charset="-122"/>
                <a:ea typeface="楷体" pitchFamily="49" charset="-122"/>
              </a:rPr>
              <a:t>小狐狸认为这是</a:t>
            </a:r>
            <a:r>
              <a:rPr lang="zh-CN" altLang="en-US" sz="2400" u="sng">
                <a:latin typeface="楷体" pitchFamily="49" charset="-122"/>
                <a:ea typeface="楷体" pitchFamily="49" charset="-122"/>
              </a:rPr>
              <a:t>       </a:t>
            </a:r>
            <a:r>
              <a:rPr lang="zh-CN" altLang="en-US" sz="2400">
                <a:latin typeface="楷体" pitchFamily="49" charset="-122"/>
                <a:ea typeface="楷体" pitchFamily="49" charset="-122"/>
              </a:rPr>
              <a:t>，小鳄鱼以为</a:t>
            </a:r>
            <a:r>
              <a:rPr lang="zh-CN" altLang="en-US" sz="2400" u="sng">
                <a:latin typeface="楷体" pitchFamily="49" charset="-122"/>
                <a:ea typeface="楷体" pitchFamily="49" charset="-122"/>
              </a:rPr>
              <a:t>          </a:t>
            </a:r>
            <a:r>
              <a:rPr lang="en-US" altLang="zh-CN" sz="240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2400">
                <a:latin typeface="楷体" pitchFamily="49" charset="-122"/>
                <a:ea typeface="楷体" pitchFamily="49" charset="-122"/>
              </a:rPr>
              <a:t>小白兔却说这是</a:t>
            </a:r>
            <a:r>
              <a:rPr lang="zh-CN" altLang="en-US" sz="2400" u="sng">
                <a:latin typeface="楷体" pitchFamily="49" charset="-122"/>
                <a:ea typeface="楷体" pitchFamily="49" charset="-122"/>
              </a:rPr>
              <a:t>           </a:t>
            </a:r>
            <a:r>
              <a:rPr lang="en-US" altLang="zh-CN" sz="240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2400">
                <a:latin typeface="楷体" pitchFamily="49" charset="-122"/>
                <a:ea typeface="楷体" pitchFamily="49" charset="-122"/>
              </a:rPr>
              <a:t>实际上这是</a:t>
            </a:r>
            <a:r>
              <a:rPr lang="zh-CN" altLang="en-US" sz="2400" u="sng">
                <a:latin typeface="楷体" pitchFamily="49" charset="-122"/>
                <a:ea typeface="楷体" pitchFamily="49" charset="-122"/>
              </a:rPr>
              <a:t>          </a:t>
            </a:r>
            <a:r>
              <a:rPr lang="zh-CN" altLang="en-US" sz="2400">
                <a:latin typeface="楷体" pitchFamily="49" charset="-122"/>
                <a:ea typeface="楷体" pitchFamily="49" charset="-122"/>
              </a:rPr>
              <a:t>。</a:t>
            </a:r>
            <a:endParaRPr lang="en-US" altLang="zh-CN" sz="240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179787" y="3274220"/>
            <a:ext cx="8791575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>
                <a:latin typeface="楷体" pitchFamily="49" charset="-122"/>
                <a:ea typeface="楷体" pitchFamily="49" charset="-122"/>
              </a:rPr>
              <a:t> ②分角色朗读课文第</a:t>
            </a:r>
            <a:r>
              <a:rPr lang="en-US" altLang="zh-CN" sz="2400">
                <a:latin typeface="楷体" pitchFamily="49" charset="-122"/>
                <a:ea typeface="楷体" pitchFamily="49" charset="-122"/>
              </a:rPr>
              <a:t>15—20</a:t>
            </a:r>
            <a:r>
              <a:rPr lang="zh-CN" altLang="en-US" sz="2400">
                <a:latin typeface="楷体" pitchFamily="49" charset="-122"/>
                <a:ea typeface="楷体" pitchFamily="49" charset="-122"/>
              </a:rPr>
              <a:t>自然段</a:t>
            </a:r>
            <a:r>
              <a:rPr lang="en-US" altLang="zh-CN" sz="240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2400">
                <a:latin typeface="楷体" pitchFamily="49" charset="-122"/>
                <a:ea typeface="楷体" pitchFamily="49" charset="-122"/>
              </a:rPr>
              <a:t>喜欢的话还可以加上动作。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547813" y="1956197"/>
            <a:ext cx="1061829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下雨了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5360194" y="1941910"/>
            <a:ext cx="1677382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牛奶打翻了</a:t>
            </a: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686098" y="2502694"/>
            <a:ext cx="1677382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是大树在哭</a:t>
            </a: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6372226" y="2493168"/>
            <a:ext cx="1677382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英英的口水</a:t>
            </a:r>
          </a:p>
        </p:txBody>
      </p:sp>
      <p:sp>
        <p:nvSpPr>
          <p:cNvPr id="15368" name="矩形 7"/>
          <p:cNvSpPr>
            <a:spLocks noChangeArrowheads="1"/>
          </p:cNvSpPr>
          <p:nvPr/>
        </p:nvSpPr>
        <p:spPr bwMode="auto">
          <a:xfrm>
            <a:off x="-83344" y="250031"/>
            <a:ext cx="2446824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400">
                <a:latin typeface="楷体" pitchFamily="49" charset="-122"/>
                <a:ea typeface="楷体" pitchFamily="49" charset="-122"/>
              </a:rPr>
              <a:t>(4)</a:t>
            </a:r>
            <a:r>
              <a:rPr lang="zh-CN" altLang="en-US" sz="2400">
                <a:latin typeface="楷体" pitchFamily="49" charset="-122"/>
                <a:ea typeface="楷体" pitchFamily="49" charset="-122"/>
              </a:rPr>
              <a:t>大树流口水。</a:t>
            </a: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320280" y="789385"/>
            <a:ext cx="8814197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400">
                <a:latin typeface="楷体" pitchFamily="49" charset="-122"/>
                <a:ea typeface="楷体" pitchFamily="49" charset="-122"/>
              </a:rPr>
              <a:t> ①请自由朗读第</a:t>
            </a:r>
            <a:r>
              <a:rPr lang="en-US" altLang="zh-CN" sz="2400">
                <a:latin typeface="楷体" pitchFamily="49" charset="-122"/>
                <a:ea typeface="楷体" pitchFamily="49" charset="-122"/>
              </a:rPr>
              <a:t>15—20</a:t>
            </a:r>
            <a:r>
              <a:rPr lang="zh-CN" altLang="en-US" sz="2400">
                <a:latin typeface="楷体" pitchFamily="49" charset="-122"/>
                <a:ea typeface="楷体" pitchFamily="49" charset="-122"/>
              </a:rPr>
              <a:t>自然段</a:t>
            </a:r>
            <a:r>
              <a:rPr lang="en-US" altLang="zh-CN" sz="240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2400">
                <a:latin typeface="楷体" pitchFamily="49" charset="-122"/>
                <a:ea typeface="楷体" pitchFamily="49" charset="-122"/>
              </a:rPr>
              <a:t>交流填空。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剪去单角的矩形 5"/>
          <p:cNvSpPr/>
          <p:nvPr/>
        </p:nvSpPr>
        <p:spPr>
          <a:xfrm>
            <a:off x="-179785" y="519113"/>
            <a:ext cx="6407945" cy="486966"/>
          </a:xfrm>
          <a:prstGeom prst="snip1Rect">
            <a:avLst/>
          </a:prstGeom>
          <a:solidFill>
            <a:srgbClr val="BBE1F4"/>
          </a:solidFill>
          <a:ln>
            <a:noFill/>
          </a:ln>
          <a:effectLst>
            <a:outerShdw blurRad="50800" dist="50800" dir="2700000" algn="tl" rotWithShape="0">
              <a:srgbClr val="4E70A8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文本框 10"/>
          <p:cNvSpPr txBox="1">
            <a:spLocks noChangeArrowheads="1"/>
          </p:cNvSpPr>
          <p:nvPr/>
        </p:nvSpPr>
        <p:spPr bwMode="auto">
          <a:xfrm>
            <a:off x="251224" y="542926"/>
            <a:ext cx="4447371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rgbClr val="0070C0"/>
                </a:solidFill>
                <a:latin typeface="黑体" pitchFamily="49" charset="-122"/>
                <a:ea typeface="黑体" pitchFamily="49" charset="-122"/>
              </a:rPr>
              <a:t>四、回顾课文，提炼想象的线索</a:t>
            </a:r>
          </a:p>
        </p:txBody>
      </p: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110730" y="1094186"/>
            <a:ext cx="1485022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100" dirty="0">
                <a:latin typeface="楷体" pitchFamily="49" charset="-122"/>
                <a:ea typeface="楷体" pitchFamily="49" charset="-122"/>
              </a:rPr>
              <a:t>1.</a:t>
            </a:r>
            <a:r>
              <a:rPr lang="zh-CN" altLang="en-US" sz="2100" dirty="0">
                <a:latin typeface="楷体" pitchFamily="49" charset="-122"/>
                <a:ea typeface="楷体" pitchFamily="49" charset="-122"/>
              </a:rPr>
              <a:t>聚焦结尾</a:t>
            </a:r>
          </a:p>
        </p:txBody>
      </p:sp>
      <p:sp>
        <p:nvSpPr>
          <p:cNvPr id="3" name="矩形 2"/>
          <p:cNvSpPr/>
          <p:nvPr/>
        </p:nvSpPr>
        <p:spPr>
          <a:xfrm>
            <a:off x="521496" y="1485901"/>
            <a:ext cx="8215313" cy="553998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dirty="0">
                <a:solidFill>
                  <a:schemeClr val="tx2">
                    <a:lumMod val="60000"/>
                    <a:lumOff val="4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读一读，说说自己的发现。你觉得妈妈是怎么知道英英的秘密的呢</a:t>
            </a:r>
            <a:r>
              <a:rPr lang="en-US" altLang="zh-CN" sz="2100" dirty="0">
                <a:solidFill>
                  <a:schemeClr val="tx2">
                    <a:lumMod val="60000"/>
                    <a:lumOff val="4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?</a:t>
            </a:r>
            <a:endParaRPr lang="zh-CN" altLang="en-US" sz="2100" dirty="0">
              <a:solidFill>
                <a:schemeClr val="tx2">
                  <a:lumMod val="60000"/>
                  <a:lumOff val="4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10730" y="2424114"/>
            <a:ext cx="1485022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100" dirty="0">
                <a:latin typeface="楷体" pitchFamily="49" charset="-122"/>
                <a:ea typeface="楷体" pitchFamily="49" charset="-122"/>
              </a:rPr>
              <a:t>2.</a:t>
            </a:r>
            <a:r>
              <a:rPr lang="zh-CN" altLang="en-US" sz="2100" dirty="0">
                <a:latin typeface="楷体" pitchFamily="49" charset="-122"/>
                <a:ea typeface="楷体" pitchFamily="49" charset="-122"/>
              </a:rPr>
              <a:t>直击开头</a:t>
            </a:r>
          </a:p>
        </p:txBody>
      </p:sp>
      <p:sp>
        <p:nvSpPr>
          <p:cNvPr id="5" name="矩形 4"/>
          <p:cNvSpPr/>
          <p:nvPr/>
        </p:nvSpPr>
        <p:spPr>
          <a:xfrm>
            <a:off x="532211" y="2950369"/>
            <a:ext cx="4582024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dirty="0">
                <a:solidFill>
                  <a:schemeClr val="tx2">
                    <a:lumMod val="60000"/>
                    <a:lumOff val="4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想一想，开头和结尾又有什么关系呢</a:t>
            </a:r>
            <a:r>
              <a:rPr lang="en-US" altLang="zh-CN" sz="2100" dirty="0">
                <a:solidFill>
                  <a:schemeClr val="tx2">
                    <a:lumMod val="60000"/>
                    <a:lumOff val="4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?</a:t>
            </a: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98823" y="3489724"/>
            <a:ext cx="8649890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100" dirty="0">
                <a:latin typeface="楷体" pitchFamily="49" charset="-122"/>
                <a:ea typeface="楷体" pitchFamily="49" charset="-122"/>
              </a:rPr>
              <a:t>3.</a:t>
            </a:r>
            <a:r>
              <a:rPr lang="zh-CN" altLang="en-US" sz="2100" dirty="0">
                <a:latin typeface="楷体" pitchFamily="49" charset="-122"/>
                <a:ea typeface="楷体" pitchFamily="49" charset="-122"/>
              </a:rPr>
              <a:t>跳读课文</a:t>
            </a:r>
            <a:endParaRPr lang="en-US" altLang="zh-CN" sz="21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51237" y="3954066"/>
            <a:ext cx="8143875" cy="346249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找一找，故事中哪几个自然段与吃饭有直接关系呢</a:t>
            </a:r>
            <a:r>
              <a:rPr lang="en-US" altLang="zh-CN" dirty="0">
                <a:solidFill>
                  <a:schemeClr val="tx2">
                    <a:lumMod val="60000"/>
                    <a:lumOff val="4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?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/>
      <p:bldP spid="2" grpId="0"/>
      <p:bldP spid="3" grpId="0"/>
      <p:bldP spid="4" grpId="0"/>
      <p:bldP spid="5" grpId="0"/>
      <p:bldP spid="8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矩形 1"/>
          <p:cNvSpPr>
            <a:spLocks noChangeArrowheads="1"/>
          </p:cNvSpPr>
          <p:nvPr/>
        </p:nvSpPr>
        <p:spPr bwMode="auto">
          <a:xfrm>
            <a:off x="179786" y="357188"/>
            <a:ext cx="2139047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zh-CN" sz="2400" dirty="0">
                <a:latin typeface="楷体" pitchFamily="49" charset="-122"/>
                <a:ea typeface="楷体" pitchFamily="49" charset="-122"/>
              </a:rPr>
              <a:t>4.</a:t>
            </a:r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小结引领：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827487" y="1006080"/>
            <a:ext cx="7385447" cy="2285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整个故事情节前后的联系很紧密。一开始英英为了不吃饭想变成一棵树，变成树之后发生的事还是和吃饭有着联系，最后英英饿得流口水</a:t>
            </a:r>
            <a:r>
              <a:rPr lang="en-US" altLang="zh-CN" sz="2400" dirty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回到了现实。原来妈妈是知道秘密的哦。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剪去单角的矩形 5"/>
          <p:cNvSpPr/>
          <p:nvPr/>
        </p:nvSpPr>
        <p:spPr>
          <a:xfrm>
            <a:off x="-179785" y="519113"/>
            <a:ext cx="6192441" cy="486966"/>
          </a:xfrm>
          <a:prstGeom prst="snip1Rect">
            <a:avLst/>
          </a:prstGeom>
          <a:solidFill>
            <a:srgbClr val="BBE1F4"/>
          </a:solidFill>
          <a:ln>
            <a:noFill/>
          </a:ln>
          <a:effectLst>
            <a:outerShdw blurRad="50800" dist="50800" dir="2700000" algn="tl" rotWithShape="0">
              <a:srgbClr val="4E70A8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文本框 10"/>
          <p:cNvSpPr txBox="1">
            <a:spLocks noChangeArrowheads="1"/>
          </p:cNvSpPr>
          <p:nvPr/>
        </p:nvSpPr>
        <p:spPr bwMode="auto">
          <a:xfrm>
            <a:off x="251224" y="542926"/>
            <a:ext cx="4293483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rgbClr val="0070C0"/>
                </a:solidFill>
                <a:latin typeface="黑体" pitchFamily="49" charset="-122"/>
                <a:ea typeface="黑体" pitchFamily="49" charset="-122"/>
              </a:rPr>
              <a:t>五、拓展练习</a:t>
            </a:r>
            <a:r>
              <a:rPr lang="en-US" altLang="zh-CN" sz="2400" dirty="0">
                <a:solidFill>
                  <a:srgbClr val="0070C0"/>
                </a:solidFill>
                <a:latin typeface="黑体" pitchFamily="49" charset="-122"/>
                <a:ea typeface="黑体" pitchFamily="49" charset="-122"/>
              </a:rPr>
              <a:t>,</a:t>
            </a:r>
            <a:r>
              <a:rPr lang="zh-CN" altLang="en-US" sz="2400" dirty="0">
                <a:solidFill>
                  <a:srgbClr val="0070C0"/>
                </a:solidFill>
                <a:latin typeface="黑体" pitchFamily="49" charset="-122"/>
                <a:ea typeface="黑体" pitchFamily="49" charset="-122"/>
              </a:rPr>
              <a:t>开启想象的大门</a:t>
            </a:r>
            <a:endParaRPr lang="en-US" altLang="zh-CN" sz="2400" dirty="0">
              <a:solidFill>
                <a:srgbClr val="0070C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251222" y="1377554"/>
            <a:ext cx="5832366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400">
                <a:latin typeface="楷体" pitchFamily="49" charset="-122"/>
                <a:ea typeface="楷体" pitchFamily="49" charset="-122"/>
              </a:rPr>
              <a:t>1.</a:t>
            </a:r>
            <a:r>
              <a:rPr lang="zh-CN" altLang="en-US" sz="2400">
                <a:latin typeface="楷体" pitchFamily="49" charset="-122"/>
                <a:ea typeface="楷体" pitchFamily="49" charset="-122"/>
              </a:rPr>
              <a:t>自己变成什么后会发生什么奇妙的事情</a:t>
            </a:r>
            <a:r>
              <a:rPr lang="en-US" altLang="zh-CN" sz="2400">
                <a:latin typeface="楷体" pitchFamily="49" charset="-122"/>
                <a:ea typeface="楷体" pitchFamily="49" charset="-122"/>
              </a:rPr>
              <a:t>?</a:t>
            </a:r>
            <a:endParaRPr lang="zh-CN" altLang="en-US" sz="240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280988" y="2280048"/>
            <a:ext cx="5832366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400">
                <a:latin typeface="楷体" pitchFamily="49" charset="-122"/>
                <a:ea typeface="楷体" pitchFamily="49" charset="-122"/>
              </a:rPr>
              <a:t>2.</a:t>
            </a:r>
            <a:r>
              <a:rPr lang="zh-CN" altLang="en-US" sz="2400">
                <a:latin typeface="楷体" pitchFamily="49" charset="-122"/>
                <a:ea typeface="楷体" pitchFamily="49" charset="-122"/>
              </a:rPr>
              <a:t>课堂练笔</a:t>
            </a:r>
            <a:r>
              <a:rPr lang="en-US" altLang="zh-CN" sz="2400">
                <a:latin typeface="楷体" pitchFamily="49" charset="-122"/>
                <a:ea typeface="楷体" pitchFamily="49" charset="-122"/>
              </a:rPr>
              <a:t>:</a:t>
            </a:r>
            <a:r>
              <a:rPr lang="zh-CN" altLang="en-US" sz="2400">
                <a:latin typeface="楷体" pitchFamily="49" charset="-122"/>
                <a:ea typeface="楷体" pitchFamily="49" charset="-122"/>
              </a:rPr>
              <a:t>把自己变化后的故事写下来。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280989" y="3101579"/>
            <a:ext cx="1985159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400">
                <a:latin typeface="楷体" pitchFamily="49" charset="-122"/>
                <a:ea typeface="楷体" pitchFamily="49" charset="-122"/>
              </a:rPr>
              <a:t>3.</a:t>
            </a:r>
            <a:r>
              <a:rPr lang="zh-CN" altLang="en-US" sz="2400">
                <a:latin typeface="楷体" pitchFamily="49" charset="-122"/>
                <a:ea typeface="楷体" pitchFamily="49" charset="-122"/>
              </a:rPr>
              <a:t>交流点评。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/>
      <p:bldP spid="2" grpId="0"/>
      <p:bldP spid="3" grpId="0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90400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剪去单角的矩形 5"/>
          <p:cNvSpPr/>
          <p:nvPr/>
        </p:nvSpPr>
        <p:spPr>
          <a:xfrm>
            <a:off x="-179785" y="519113"/>
            <a:ext cx="6696076" cy="486966"/>
          </a:xfrm>
          <a:prstGeom prst="snip1Rect">
            <a:avLst/>
          </a:prstGeom>
          <a:solidFill>
            <a:srgbClr val="BBE1F4"/>
          </a:solidFill>
          <a:ln>
            <a:noFill/>
          </a:ln>
          <a:effectLst>
            <a:outerShdw blurRad="50800" dist="50800" dir="2700000" algn="tl" rotWithShape="0">
              <a:srgbClr val="4E70A8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文本框 10"/>
          <p:cNvSpPr txBox="1">
            <a:spLocks noChangeArrowheads="1"/>
          </p:cNvSpPr>
          <p:nvPr/>
        </p:nvSpPr>
        <p:spPr bwMode="auto">
          <a:xfrm>
            <a:off x="251224" y="542926"/>
            <a:ext cx="4447371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rgbClr val="0070C0"/>
                </a:solidFill>
                <a:latin typeface="黑体" pitchFamily="49" charset="-122"/>
                <a:ea typeface="黑体" pitchFamily="49" charset="-122"/>
              </a:rPr>
              <a:t>一、引入课题，激发想象的兴趣</a:t>
            </a:r>
          </a:p>
        </p:txBody>
      </p: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0" y="1103746"/>
            <a:ext cx="1985159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zh-CN" sz="2400" dirty="0">
                <a:latin typeface="楷体" pitchFamily="49" charset="-122"/>
                <a:ea typeface="楷体" pitchFamily="49" charset="-122"/>
              </a:rPr>
              <a:t>1.</a:t>
            </a:r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激情导入</a:t>
            </a:r>
            <a:r>
              <a:rPr lang="en-US" altLang="zh-CN" sz="2400" dirty="0">
                <a:latin typeface="楷体" pitchFamily="49" charset="-122"/>
                <a:ea typeface="楷体" pitchFamily="49" charset="-122"/>
              </a:rPr>
              <a:t>: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51224" y="1770619"/>
            <a:ext cx="8362950" cy="623248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tx2">
                    <a:lumMod val="60000"/>
                    <a:lumOff val="4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如果自已拥有七十二变这个神奇的本领，最想变成什么</a:t>
            </a:r>
            <a:r>
              <a:rPr lang="en-US" altLang="zh-CN" sz="2400" dirty="0">
                <a:solidFill>
                  <a:schemeClr val="tx2">
                    <a:lumMod val="60000"/>
                    <a:lumOff val="4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?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408136" y="2575588"/>
            <a:ext cx="6922294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3600" dirty="0"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3600" dirty="0">
                <a:latin typeface="楷体" pitchFamily="49" charset="-122"/>
                <a:ea typeface="楷体" pitchFamily="49" charset="-122"/>
              </a:rPr>
              <a:t>我变成了一棵树</a:t>
            </a:r>
            <a:r>
              <a:rPr lang="en-US" altLang="zh-CN" sz="3600" dirty="0">
                <a:latin typeface="楷体" pitchFamily="49" charset="-122"/>
                <a:ea typeface="楷体" pitchFamily="49" charset="-122"/>
              </a:rPr>
              <a:t>》</a:t>
            </a:r>
            <a:endParaRPr lang="zh-CN" altLang="en-US" sz="36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51224" y="3381375"/>
            <a:ext cx="8661797" cy="623248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tx2">
                    <a:lumMod val="60000"/>
                    <a:lumOff val="4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英英变成了一棵怎样的树</a:t>
            </a:r>
            <a:r>
              <a:rPr lang="en-US" altLang="zh-CN" sz="2400" dirty="0">
                <a:solidFill>
                  <a:schemeClr val="tx2">
                    <a:lumMod val="60000"/>
                    <a:lumOff val="4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?</a:t>
            </a:r>
            <a:r>
              <a:rPr lang="zh-CN" altLang="en-US" sz="2400" dirty="0">
                <a:solidFill>
                  <a:schemeClr val="tx2">
                    <a:lumMod val="60000"/>
                    <a:lumOff val="4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发生了什么样有趣的事情</a:t>
            </a:r>
            <a:r>
              <a:rPr lang="en-US" altLang="zh-CN" sz="2400" dirty="0">
                <a:solidFill>
                  <a:schemeClr val="tx2">
                    <a:lumMod val="60000"/>
                    <a:lumOff val="4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? </a:t>
            </a:r>
            <a:endParaRPr lang="zh-CN" altLang="en-US" sz="2400" dirty="0">
              <a:solidFill>
                <a:schemeClr val="tx2">
                  <a:lumMod val="60000"/>
                  <a:lumOff val="4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/>
      <p:bldP spid="2" grpId="0"/>
      <p:bldP spid="3" grpId="0"/>
      <p:bldP spid="5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剪去单角的矩形 5"/>
          <p:cNvSpPr/>
          <p:nvPr/>
        </p:nvSpPr>
        <p:spPr>
          <a:xfrm>
            <a:off x="-179785" y="519113"/>
            <a:ext cx="6361510" cy="486966"/>
          </a:xfrm>
          <a:prstGeom prst="snip1Rect">
            <a:avLst/>
          </a:prstGeom>
          <a:solidFill>
            <a:srgbClr val="BBE1F4"/>
          </a:solidFill>
          <a:ln>
            <a:noFill/>
          </a:ln>
          <a:effectLst>
            <a:outerShdw blurRad="50800" dist="50800" dir="2700000" algn="tl" rotWithShape="0">
              <a:srgbClr val="4E70A8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文本框 10"/>
          <p:cNvSpPr txBox="1">
            <a:spLocks noChangeArrowheads="1"/>
          </p:cNvSpPr>
          <p:nvPr/>
        </p:nvSpPr>
        <p:spPr bwMode="auto">
          <a:xfrm>
            <a:off x="251224" y="542926"/>
            <a:ext cx="4447371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rgbClr val="0070C0"/>
                </a:solidFill>
                <a:latin typeface="黑体" pitchFamily="49" charset="-122"/>
                <a:ea typeface="黑体" pitchFamily="49" charset="-122"/>
              </a:rPr>
              <a:t>二、读通课文，了解想象的内容</a:t>
            </a:r>
          </a:p>
        </p:txBody>
      </p: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251224" y="1113235"/>
            <a:ext cx="4293483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400">
                <a:latin typeface="楷体" pitchFamily="49" charset="-122"/>
                <a:ea typeface="楷体" pitchFamily="49" charset="-122"/>
              </a:rPr>
              <a:t>1.</a:t>
            </a:r>
            <a:r>
              <a:rPr lang="zh-CN" altLang="en-US" sz="2400">
                <a:latin typeface="楷体" pitchFamily="49" charset="-122"/>
                <a:ea typeface="楷体" pitchFamily="49" charset="-122"/>
              </a:rPr>
              <a:t>自由读课文</a:t>
            </a:r>
            <a:r>
              <a:rPr lang="en-US" altLang="zh-CN" sz="240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2400">
                <a:latin typeface="楷体" pitchFamily="49" charset="-122"/>
                <a:ea typeface="楷体" pitchFamily="49" charset="-122"/>
              </a:rPr>
              <a:t>争取读通课文。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261940" y="1707356"/>
            <a:ext cx="5524589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400" dirty="0">
                <a:latin typeface="楷体" pitchFamily="49" charset="-122"/>
                <a:ea typeface="楷体" pitchFamily="49" charset="-122"/>
              </a:rPr>
              <a:t>2.</a:t>
            </a:r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集中识字、写字</a:t>
            </a:r>
            <a:r>
              <a:rPr lang="en-US" altLang="zh-CN" sz="2400" dirty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学习本课生字新词。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6313887" y="3112295"/>
            <a:ext cx="715581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500">
                <a:latin typeface="楷体" pitchFamily="49" charset="-122"/>
                <a:ea typeface="楷体" pitchFamily="49" charset="-122"/>
              </a:rPr>
              <a:t>鳄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4052" y="2542092"/>
            <a:ext cx="3567113" cy="1764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/>
      <p:bldP spid="2" grpId="0"/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4963719" y="897732"/>
            <a:ext cx="715581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500">
                <a:latin typeface="楷体" pitchFamily="49" charset="-122"/>
                <a:ea typeface="楷体" pitchFamily="49" charset="-122"/>
              </a:rPr>
              <a:t>肠</a:t>
            </a:r>
          </a:p>
        </p:txBody>
      </p:sp>
      <p:pic>
        <p:nvPicPr>
          <p:cNvPr id="5123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813" y="357188"/>
            <a:ext cx="2303860" cy="197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2222900" y="3070623"/>
            <a:ext cx="715581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500">
                <a:latin typeface="楷体" pitchFamily="49" charset="-122"/>
                <a:ea typeface="楷体" pitchFamily="49" charset="-122"/>
              </a:rPr>
              <a:t>零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4963716" y="3070623"/>
            <a:ext cx="2446824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5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丁零丁零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208076" y="4365092"/>
            <a:ext cx="2729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5622133" y="1168005"/>
            <a:ext cx="1292662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500">
                <a:latin typeface="楷体" pitchFamily="49" charset="-122"/>
                <a:ea typeface="楷体" pitchFamily="49" charset="-122"/>
              </a:rPr>
              <a:t>狐狸</a:t>
            </a:r>
          </a:p>
        </p:txBody>
      </p:sp>
      <p:pic>
        <p:nvPicPr>
          <p:cNvPr id="6147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644" y="357187"/>
            <a:ext cx="2088356" cy="209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1552576" y="3112295"/>
            <a:ext cx="1292662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500">
                <a:latin typeface="楷体" pitchFamily="49" charset="-122"/>
                <a:ea typeface="楷体" pitchFamily="49" charset="-122"/>
              </a:rPr>
              <a:t>继续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5724526" y="3112295"/>
            <a:ext cx="1292662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500">
                <a:latin typeface="楷体" pitchFamily="49" charset="-122"/>
                <a:ea typeface="楷体" pitchFamily="49" charset="-122"/>
              </a:rPr>
              <a:t>秘密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矩形 1"/>
          <p:cNvSpPr>
            <a:spLocks noChangeArrowheads="1"/>
          </p:cNvSpPr>
          <p:nvPr/>
        </p:nvSpPr>
        <p:spPr bwMode="auto">
          <a:xfrm>
            <a:off x="107157" y="322661"/>
            <a:ext cx="3908762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100" dirty="0">
                <a:latin typeface="楷体" pitchFamily="49" charset="-122"/>
                <a:ea typeface="楷体" pitchFamily="49" charset="-122"/>
              </a:rPr>
              <a:t>3.</a:t>
            </a:r>
            <a:r>
              <a:rPr lang="zh-CN" altLang="en-US" sz="2100" dirty="0">
                <a:latin typeface="楷体" pitchFamily="49" charset="-122"/>
                <a:ea typeface="楷体" pitchFamily="49" charset="-122"/>
              </a:rPr>
              <a:t>默读课文，了解想象的内容。</a:t>
            </a:r>
          </a:p>
        </p:txBody>
      </p:sp>
      <p:sp>
        <p:nvSpPr>
          <p:cNvPr id="3" name="矩形 2"/>
          <p:cNvSpPr/>
          <p:nvPr/>
        </p:nvSpPr>
        <p:spPr>
          <a:xfrm>
            <a:off x="539355" y="789385"/>
            <a:ext cx="4178067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dirty="0">
                <a:solidFill>
                  <a:schemeClr val="tx2">
                    <a:lumMod val="60000"/>
                    <a:lumOff val="4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课文中的英英都进行了哪些想象</a:t>
            </a:r>
            <a:r>
              <a:rPr lang="en-US" altLang="zh-CN" sz="2100" dirty="0">
                <a:solidFill>
                  <a:schemeClr val="tx2">
                    <a:lumMod val="60000"/>
                    <a:lumOff val="4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? 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-36909" y="1168005"/>
            <a:ext cx="3908762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100" dirty="0"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zh-CN" sz="2100" dirty="0">
                <a:latin typeface="楷体" pitchFamily="49" charset="-122"/>
                <a:ea typeface="楷体" pitchFamily="49" charset="-122"/>
              </a:rPr>
              <a:t>4.</a:t>
            </a:r>
            <a:r>
              <a:rPr lang="zh-CN" altLang="en-US" sz="2100" dirty="0">
                <a:latin typeface="楷体" pitchFamily="49" charset="-122"/>
                <a:ea typeface="楷体" pitchFamily="49" charset="-122"/>
              </a:rPr>
              <a:t>梳理内容</a:t>
            </a:r>
            <a:r>
              <a:rPr lang="en-US" altLang="zh-CN" sz="2100" dirty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2100" dirty="0">
                <a:latin typeface="楷体" pitchFamily="49" charset="-122"/>
                <a:ea typeface="楷体" pitchFamily="49" charset="-122"/>
              </a:rPr>
              <a:t>发现情节的有趣。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488016" y="1641803"/>
            <a:ext cx="8424863" cy="269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ts val="4125"/>
              </a:lnSpc>
            </a:pPr>
            <a:r>
              <a:rPr lang="zh-CN" altLang="en-US" sz="2000" dirty="0">
                <a:latin typeface="楷体" pitchFamily="49" charset="-122"/>
                <a:ea typeface="楷体" pitchFamily="49" charset="-122"/>
              </a:rPr>
              <a:t>英英变成树以后故事写了这些情节</a:t>
            </a:r>
            <a:r>
              <a:rPr lang="en-US" altLang="zh-CN" sz="2000" dirty="0">
                <a:latin typeface="楷体" pitchFamily="49" charset="-122"/>
                <a:ea typeface="楷体" pitchFamily="49" charset="-122"/>
              </a:rPr>
              <a:t>:</a:t>
            </a:r>
          </a:p>
          <a:p>
            <a:pPr>
              <a:lnSpc>
                <a:spcPts val="4125"/>
              </a:lnSpc>
            </a:pPr>
            <a:r>
              <a:rPr lang="zh-CN" altLang="en-US" sz="2000" dirty="0">
                <a:latin typeface="楷体" pitchFamily="49" charset="-122"/>
                <a:ea typeface="楷体" pitchFamily="49" charset="-122"/>
              </a:rPr>
              <a:t>树上长满了各种形状的鸟窝</a:t>
            </a:r>
            <a:r>
              <a:rPr lang="en-US" altLang="zh-CN" sz="2000" dirty="0">
                <a:latin typeface="楷体" pitchFamily="49" charset="-122"/>
                <a:ea typeface="楷体" pitchFamily="49" charset="-122"/>
              </a:rPr>
              <a:t>;</a:t>
            </a:r>
          </a:p>
          <a:p>
            <a:pPr>
              <a:lnSpc>
                <a:spcPts val="4125"/>
              </a:lnSpc>
            </a:pPr>
            <a:r>
              <a:rPr lang="zh-CN" altLang="en-US" sz="2000" dirty="0">
                <a:latin typeface="楷体" pitchFamily="49" charset="-122"/>
                <a:ea typeface="楷体" pitchFamily="49" charset="-122"/>
              </a:rPr>
              <a:t>英英邀请许多小动物住进鸟窝</a:t>
            </a:r>
            <a:r>
              <a:rPr lang="en-US" altLang="zh-CN" sz="2000" dirty="0">
                <a:latin typeface="楷体" pitchFamily="49" charset="-122"/>
                <a:ea typeface="楷体" pitchFamily="49" charset="-122"/>
              </a:rPr>
              <a:t>;</a:t>
            </a:r>
          </a:p>
          <a:p>
            <a:pPr>
              <a:lnSpc>
                <a:spcPts val="4125"/>
              </a:lnSpc>
            </a:pPr>
            <a:r>
              <a:rPr lang="zh-CN" altLang="en-US" sz="2000" dirty="0">
                <a:latin typeface="楷体" pitchFamily="49" charset="-122"/>
                <a:ea typeface="楷体" pitchFamily="49" charset="-122"/>
              </a:rPr>
              <a:t>妈妈住进鸟窝给小动物分食物英英饿得肚子咕咕叫，开始后悔</a:t>
            </a:r>
            <a:r>
              <a:rPr lang="en-US" altLang="zh-CN" sz="2000" dirty="0">
                <a:latin typeface="楷体" pitchFamily="49" charset="-122"/>
                <a:ea typeface="楷体" pitchFamily="49" charset="-122"/>
              </a:rPr>
              <a:t>;</a:t>
            </a:r>
          </a:p>
          <a:p>
            <a:pPr>
              <a:lnSpc>
                <a:spcPts val="4125"/>
              </a:lnSpc>
            </a:pPr>
            <a:r>
              <a:rPr lang="zh-CN" altLang="en-US" sz="2000" dirty="0">
                <a:latin typeface="楷体" pitchFamily="49" charset="-122"/>
                <a:ea typeface="楷体" pitchFamily="49" charset="-122"/>
              </a:rPr>
              <a:t>原来妈妈知道英英的秘密。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剪去单角的矩形 5"/>
          <p:cNvSpPr/>
          <p:nvPr/>
        </p:nvSpPr>
        <p:spPr>
          <a:xfrm>
            <a:off x="-179785" y="519113"/>
            <a:ext cx="6407945" cy="486966"/>
          </a:xfrm>
          <a:prstGeom prst="snip1Rect">
            <a:avLst/>
          </a:prstGeom>
          <a:solidFill>
            <a:srgbClr val="BBE1F4"/>
          </a:solidFill>
          <a:ln>
            <a:noFill/>
          </a:ln>
          <a:effectLst>
            <a:outerShdw blurRad="50800" dist="50800" dir="2700000" algn="tl" rotWithShape="0">
              <a:srgbClr val="4E70A8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文本框 10"/>
          <p:cNvSpPr txBox="1">
            <a:spLocks noChangeArrowheads="1"/>
          </p:cNvSpPr>
          <p:nvPr/>
        </p:nvSpPr>
        <p:spPr bwMode="auto">
          <a:xfrm>
            <a:off x="251224" y="542926"/>
            <a:ext cx="4447371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rgbClr val="0070C0"/>
                </a:solidFill>
                <a:latin typeface="黑体" pitchFamily="49" charset="-122"/>
                <a:ea typeface="黑体" pitchFamily="49" charset="-122"/>
              </a:rPr>
              <a:t>三、再读课文，感受想象的奇特</a:t>
            </a:r>
          </a:p>
        </p:txBody>
      </p: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95252" y="1221581"/>
            <a:ext cx="8568929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dirty="0">
                <a:latin typeface="楷体" pitchFamily="49" charset="-122"/>
                <a:ea typeface="楷体" pitchFamily="49" charset="-122"/>
              </a:rPr>
              <a:t>1.</a:t>
            </a:r>
            <a:r>
              <a:rPr lang="zh-CN" altLang="en-US" sz="2100" dirty="0">
                <a:latin typeface="楷体" pitchFamily="49" charset="-122"/>
                <a:ea typeface="楷体" pitchFamily="49" charset="-122"/>
              </a:rPr>
              <a:t>默读课文</a:t>
            </a:r>
            <a:r>
              <a:rPr lang="en-US" altLang="zh-CN" sz="2100" dirty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2100" dirty="0">
                <a:latin typeface="楷体" pitchFamily="49" charset="-122"/>
                <a:ea typeface="楷体" pitchFamily="49" charset="-122"/>
              </a:rPr>
              <a:t>找一找，自己觉得哪些想象特别有意思。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59531" y="2031208"/>
            <a:ext cx="8640366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>
                <a:latin typeface="楷体" pitchFamily="49" charset="-122"/>
                <a:ea typeface="楷体" pitchFamily="49" charset="-122"/>
              </a:rPr>
              <a:t>2.</a:t>
            </a:r>
            <a:r>
              <a:rPr lang="zh-CN" altLang="en-US" sz="2100">
                <a:latin typeface="楷体" pitchFamily="49" charset="-122"/>
                <a:ea typeface="楷体" pitchFamily="49" charset="-122"/>
              </a:rPr>
              <a:t>合作交流</a:t>
            </a:r>
            <a:r>
              <a:rPr lang="en-US" altLang="zh-CN" sz="210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2100">
                <a:latin typeface="楷体" pitchFamily="49" charset="-122"/>
                <a:ea typeface="楷体" pitchFamily="49" charset="-122"/>
              </a:rPr>
              <a:t>和同伴说说自已认为有意思的那些想象。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95251" y="2871788"/>
            <a:ext cx="8641556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>
                <a:latin typeface="楷体" pitchFamily="49" charset="-122"/>
                <a:ea typeface="楷体" pitchFamily="49" charset="-122"/>
              </a:rPr>
              <a:t>3.</a:t>
            </a:r>
            <a:r>
              <a:rPr lang="zh-CN" altLang="en-US" sz="2100">
                <a:latin typeface="楷体" pitchFamily="49" charset="-122"/>
                <a:ea typeface="楷体" pitchFamily="49" charset="-122"/>
              </a:rPr>
              <a:t>共同分享课文中有意思的想象</a:t>
            </a:r>
            <a:r>
              <a:rPr lang="en-US" altLang="zh-CN" sz="210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2100">
                <a:latin typeface="楷体" pitchFamily="49" charset="-122"/>
                <a:ea typeface="楷体" pitchFamily="49" charset="-122"/>
              </a:rPr>
              <a:t>体会作者怎样把想象内容写得有意思。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/>
      <p:bldP spid="2" grpId="0"/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矩形 1"/>
          <p:cNvSpPr>
            <a:spLocks noChangeArrowheads="1"/>
          </p:cNvSpPr>
          <p:nvPr/>
        </p:nvSpPr>
        <p:spPr bwMode="auto">
          <a:xfrm>
            <a:off x="-107157" y="411956"/>
            <a:ext cx="3985706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400">
                <a:latin typeface="楷体" pitchFamily="49" charset="-122"/>
                <a:ea typeface="楷体" pitchFamily="49" charset="-122"/>
              </a:rPr>
              <a:t>(1)</a:t>
            </a:r>
            <a:r>
              <a:rPr lang="zh-CN" altLang="en-US" sz="2400">
                <a:latin typeface="楷体" pitchFamily="49" charset="-122"/>
                <a:ea typeface="楷体" pitchFamily="49" charset="-122"/>
              </a:rPr>
              <a:t>各种形状的鸟窝会跳舞。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409576" y="850107"/>
            <a:ext cx="8747522" cy="1361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100" dirty="0">
                <a:latin typeface="楷体" pitchFamily="49" charset="-122"/>
                <a:ea typeface="楷体" pitchFamily="49" charset="-122"/>
              </a:rPr>
              <a:t> 我变成了一棵长满各种形状的鸟窝的树</a:t>
            </a:r>
            <a:r>
              <a:rPr lang="en-US" altLang="zh-CN" sz="2100" dirty="0">
                <a:latin typeface="楷体" pitchFamily="49" charset="-122"/>
                <a:ea typeface="楷体" pitchFamily="49" charset="-122"/>
              </a:rPr>
              <a:t>:</a:t>
            </a:r>
            <a:r>
              <a:rPr lang="zh-CN" altLang="en-US" sz="2100" dirty="0">
                <a:latin typeface="楷体" pitchFamily="49" charset="-122"/>
                <a:ea typeface="楷体" pitchFamily="49" charset="-122"/>
              </a:rPr>
              <a:t>三角形的、正方形的</a:t>
            </a:r>
            <a:r>
              <a:rPr lang="en-US" altLang="zh-CN" sz="2100" dirty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2100" dirty="0">
                <a:latin typeface="楷体" pitchFamily="49" charset="-122"/>
                <a:ea typeface="楷体" pitchFamily="49" charset="-122"/>
              </a:rPr>
              <a:t>还有长方形的、圆形的、椭圆形的、菱形</a:t>
            </a:r>
            <a:r>
              <a:rPr lang="en-US" altLang="zh-CN" sz="2100" dirty="0">
                <a:latin typeface="楷体" pitchFamily="49" charset="-122"/>
                <a:ea typeface="楷体" pitchFamily="49" charset="-122"/>
              </a:rPr>
              <a:t>......</a:t>
            </a:r>
            <a:r>
              <a:rPr lang="zh-CN" altLang="en-US" sz="2100" dirty="0">
                <a:latin typeface="楷体" pitchFamily="49" charset="-122"/>
                <a:ea typeface="楷体" pitchFamily="49" charset="-122"/>
              </a:rPr>
              <a:t>风一吹</a:t>
            </a:r>
            <a:r>
              <a:rPr lang="en-US" altLang="zh-CN" sz="2100" dirty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2100" dirty="0">
                <a:latin typeface="楷体" pitchFamily="49" charset="-122"/>
                <a:ea typeface="楷体" pitchFamily="49" charset="-122"/>
              </a:rPr>
              <a:t>它们就在枝头跳起了舞。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85738" y="2950369"/>
            <a:ext cx="6984206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400">
                <a:latin typeface="楷体" pitchFamily="49" charset="-122"/>
                <a:ea typeface="楷体" pitchFamily="49" charset="-122"/>
              </a:rPr>
              <a:t> ①请画出描写鸟窝形状的词语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409577" y="3598069"/>
            <a:ext cx="8478441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鸟窝形状很多</a:t>
            </a:r>
            <a:r>
              <a:rPr lang="en-US" altLang="zh-CN" sz="2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2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每个形状之间，它用的是顿号。</a:t>
            </a: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矩形 1"/>
          <p:cNvSpPr>
            <a:spLocks noChangeArrowheads="1"/>
          </p:cNvSpPr>
          <p:nvPr/>
        </p:nvSpPr>
        <p:spPr bwMode="auto">
          <a:xfrm>
            <a:off x="251224" y="303610"/>
            <a:ext cx="8748713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400">
                <a:latin typeface="楷体" pitchFamily="49" charset="-122"/>
                <a:ea typeface="楷体" pitchFamily="49" charset="-122"/>
              </a:rPr>
              <a:t>②再找找用上顿号的句子，一起体会体会。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482204" y="831056"/>
            <a:ext cx="8655844" cy="1038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>
                <a:latin typeface="楷体" pitchFamily="49" charset="-122"/>
                <a:ea typeface="楷体" pitchFamily="49" charset="-122"/>
              </a:rPr>
              <a:t> 我会请小兔、小刺猬、小松鼠、小鸭子、小鳄鱼、小狐狸住在里面，如果你喜欢也可以住进来。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756175" y="1977629"/>
            <a:ext cx="4139595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说明邀请住进来的小动物很多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557212" y="2613422"/>
            <a:ext cx="8586788" cy="1038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>
                <a:latin typeface="楷体" pitchFamily="49" charset="-122"/>
                <a:ea typeface="楷体" pitchFamily="49" charset="-122"/>
              </a:rPr>
              <a:t> 妈妈打开背包</a:t>
            </a:r>
            <a:r>
              <a:rPr lang="en-US" altLang="zh-CN" sz="210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2100">
                <a:latin typeface="楷体" pitchFamily="49" charset="-122"/>
                <a:ea typeface="楷体" pitchFamily="49" charset="-122"/>
              </a:rPr>
              <a:t>从里面拿出好多东西</a:t>
            </a:r>
            <a:r>
              <a:rPr lang="en-US" altLang="zh-CN" sz="2100">
                <a:latin typeface="楷体" pitchFamily="49" charset="-122"/>
                <a:ea typeface="楷体" pitchFamily="49" charset="-122"/>
              </a:rPr>
              <a:t>:</a:t>
            </a:r>
            <a:r>
              <a:rPr lang="zh-CN" altLang="en-US" sz="2100">
                <a:latin typeface="楷体" pitchFamily="49" charset="-122"/>
                <a:ea typeface="楷体" pitchFamily="49" charset="-122"/>
              </a:rPr>
              <a:t>巧克力、香肠、面包、花生、牛奶</a:t>
            </a:r>
            <a:r>
              <a:rPr lang="en-US" altLang="zh-CN" sz="2100">
                <a:latin typeface="楷体" pitchFamily="49" charset="-122"/>
                <a:ea typeface="楷体" pitchFamily="49" charset="-122"/>
              </a:rPr>
              <a:t>....</a:t>
            </a:r>
            <a:r>
              <a:rPr lang="zh-CN" altLang="en-US" sz="2100">
                <a:latin typeface="楷体" pitchFamily="49" charset="-122"/>
                <a:ea typeface="楷体" pitchFamily="49" charset="-122"/>
              </a:rPr>
              <a:t>她把这些好吃的分给小动物们。</a:t>
            </a: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1938338" y="3749279"/>
            <a:ext cx="4139595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说明妈妈拿出来的东西很多。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2018455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2018455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BEAUTIFY_FLAG" val="#wm#"/>
  <p:tag name="KSO_WM_TAG_VERSION" val="1.0"/>
  <p:tag name="KSO_WM_TEMPLATE_INDEX" val="20184553"/>
  <p:tag name="KSO_WM_TEMPLATE_CATEGORY" val="custom"/>
  <p:tag name="KSO_WM_TEMPLATE_THUMBS_INDEX" val="1、6、10、14、20、26、27、28、29、31"/>
</p:tagLst>
</file>

<file path=ppt/theme/theme1.xml><?xml version="1.0" encoding="utf-8"?>
<a:theme xmlns:a="http://schemas.openxmlformats.org/drawingml/2006/main" name="第一PPT模板网-WWW.1PPT.COM">
  <a:themeElements>
    <a:clrScheme name="自定义 214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934</Words>
  <Application>Microsoft Office PowerPoint</Application>
  <PresentationFormat>全屏显示(16:9)</PresentationFormat>
  <Paragraphs>91</Paragraphs>
  <Slides>18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29" baseType="lpstr">
      <vt:lpstr>Meiryo</vt:lpstr>
      <vt:lpstr>黑体</vt:lpstr>
      <vt:lpstr>经典粗圆简</vt:lpstr>
      <vt:lpstr>楷体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/>
  <cp:lastModifiedBy/>
  <cp:revision>3</cp:revision>
  <dcterms:created xsi:type="dcterms:W3CDTF">2018-03-01T02:03:00Z</dcterms:created>
  <dcterms:modified xsi:type="dcterms:W3CDTF">2021-08-18T19:25:14Z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2052-10.1.0.7566</vt:lpwstr>
  </property>
</Properties>
</file>