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15"/>
  </p:notesMasterIdLst>
  <p:sldIdLst>
    <p:sldId id="259" r:id="rId3"/>
    <p:sldId id="258" r:id="rId4"/>
    <p:sldId id="260" r:id="rId5"/>
    <p:sldId id="261" r:id="rId6"/>
    <p:sldId id="272" r:id="rId7"/>
    <p:sldId id="262" r:id="rId8"/>
    <p:sldId id="273" r:id="rId9"/>
    <p:sldId id="263" r:id="rId10"/>
    <p:sldId id="268" r:id="rId11"/>
    <p:sldId id="269" r:id="rId12"/>
    <p:sldId id="270" r:id="rId13"/>
    <p:sldId id="274" r:id="rId14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48F9C-4907-47E3-A864-CECBBD8169DA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6BFBC-C770-413F-A83E-FC7C859183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56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6BFBC-C770-413F-A83E-FC7C8591834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557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7163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792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86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57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041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84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839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726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31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29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474810" y="67970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4023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58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29927" y="2686723"/>
            <a:ext cx="3017520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500" dirty="0">
                <a:latin typeface="楷体" panose="02010609060101010101" charset="-122"/>
                <a:ea typeface="楷体" panose="02010609060101010101" charset="-122"/>
              </a:rPr>
              <a:t> 第二课时</a:t>
            </a:r>
          </a:p>
        </p:txBody>
      </p:sp>
      <p:sp>
        <p:nvSpPr>
          <p:cNvPr id="5" name="文本框 7"/>
          <p:cNvSpPr txBox="1"/>
          <p:nvPr/>
        </p:nvSpPr>
        <p:spPr>
          <a:xfrm>
            <a:off x="5406390" y="1016956"/>
            <a:ext cx="2464594" cy="8079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4800" b="1" dirty="0" smtClean="0">
                <a:latin typeface="楷体" panose="02010609060101010101" charset="-122"/>
                <a:ea typeface="楷体" panose="02010609060101010101" charset="-122"/>
              </a:rPr>
              <a:t>15.</a:t>
            </a:r>
            <a:r>
              <a:rPr lang="zh-CN" altLang="en-US" sz="4800" b="1" dirty="0" smtClean="0">
                <a:latin typeface="楷体" panose="02010609060101010101" charset="-122"/>
                <a:ea typeface="楷体" panose="02010609060101010101" charset="-122"/>
              </a:rPr>
              <a:t>小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</a:rPr>
              <a:t>虾</a:t>
            </a:r>
          </a:p>
        </p:txBody>
      </p:sp>
      <p:sp>
        <p:nvSpPr>
          <p:cNvPr id="7" name="副标题 2"/>
          <p:cNvSpPr txBox="1"/>
          <p:nvPr/>
        </p:nvSpPr>
        <p:spPr bwMode="auto">
          <a:xfrm>
            <a:off x="5723837" y="2039414"/>
            <a:ext cx="1982585" cy="327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人教版</a:t>
            </a:r>
            <a:r>
              <a:rPr lang="en-US" altLang="zh-CN" sz="1500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三年级下册</a:t>
            </a:r>
          </a:p>
        </p:txBody>
      </p:sp>
      <p:pic>
        <p:nvPicPr>
          <p:cNvPr id="8" name="Picture 2" descr="F:\PPT课件\208\小虾\tim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0251" y="427826"/>
            <a:ext cx="2808666" cy="410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6157625" y="3945362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57351" y="1128231"/>
            <a:ext cx="8790709" cy="3868313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endParaRPr lang="zh-CN" altLang="en-US" sz="1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960" y="1097280"/>
            <a:ext cx="8743949" cy="391491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一、根据课文内容填空。</a:t>
            </a:r>
          </a:p>
          <a:p>
            <a:pPr>
              <a:lnSpc>
                <a:spcPct val="17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这些小虾，有的（ 通体透明 ），像（ 玻璃似的 ），这是才长大的；有的（ 稍带灰黑色 ），（ 甚至背上 ）、（ 尾巴上还积着泥 ），（ 长着青苔 ）这是老的，大家叫它千年虾。</a:t>
            </a:r>
          </a:p>
          <a:p>
            <a:pPr>
              <a:lnSpc>
                <a:spcPct val="17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二、我会造句。 </a:t>
            </a:r>
          </a:p>
          <a:p>
            <a:pPr>
              <a:lnSpc>
                <a:spcPct val="17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如果……就……</a:t>
            </a:r>
          </a:p>
          <a:p>
            <a:pPr>
              <a:lnSpc>
                <a:spcPct val="17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100" b="1" u="sng" dirty="0">
                <a:latin typeface="楷体" panose="02010609060101010101" charset="-122"/>
                <a:ea typeface="楷体" panose="02010609060101010101" charset="-122"/>
              </a:rPr>
              <a:t> 如果我是一名教师,我就要让我的学生开心地学习,愉快地游戏。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5" y="432912"/>
            <a:ext cx="7463790" cy="42781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65960" y="2457451"/>
            <a:ext cx="394335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今天的你们很棒哦！明天继续加油！！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45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88620" y="928812"/>
            <a:ext cx="8481060" cy="34671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30000"/>
              </a:lnSpc>
            </a:pPr>
            <a:r>
              <a:rPr sz="2400" b="1" dirty="0">
                <a:latin typeface="楷体_GB2312" pitchFamily="49" charset="-122"/>
                <a:ea typeface="楷体_GB2312" pitchFamily="49" charset="-122"/>
                <a:cs typeface="+mn-ea"/>
              </a:rPr>
              <a:t>1、通过学习了解小虾的生活习性及各种有趣的活动，体会作者的喜爱之情。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（难点）</a:t>
            </a:r>
            <a:endParaRPr sz="24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30000"/>
              </a:lnSpc>
            </a:pPr>
            <a:r>
              <a:rPr sz="2400" b="1" dirty="0">
                <a:latin typeface="楷体_GB2312" pitchFamily="49" charset="-122"/>
                <a:ea typeface="楷体_GB2312" pitchFamily="49" charset="-122"/>
                <a:cs typeface="+mn-ea"/>
              </a:rPr>
              <a:t>2、能抓住重点词语理解一段话，体会作者是如何围绕一句话把文章写具体的。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（难点）</a:t>
            </a:r>
            <a:endParaRPr sz="2400" b="1" dirty="0">
              <a:latin typeface="楷体_GB2312" pitchFamily="49" charset="-122"/>
              <a:ea typeface="楷体_GB2312" pitchFamily="49" charset="-122"/>
              <a:cs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3" y="221457"/>
            <a:ext cx="2342333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8" y="398622"/>
            <a:ext cx="187125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新课导入</a:t>
            </a:r>
          </a:p>
        </p:txBody>
      </p:sp>
      <p:sp>
        <p:nvSpPr>
          <p:cNvPr id="6" name="矩形 5"/>
          <p:cNvSpPr/>
          <p:nvPr/>
        </p:nvSpPr>
        <p:spPr>
          <a:xfrm>
            <a:off x="674849" y="1287782"/>
            <a:ext cx="7793831" cy="26176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30000"/>
              </a:lnSpc>
            </a:pPr>
            <a:r>
              <a:rPr lang="en-US" altLang="zh-CN" sz="2400" b="1" dirty="0"/>
              <a:t>         </a:t>
            </a:r>
            <a:r>
              <a:rPr lang="zh-CN" altLang="en-US" sz="2400" b="1" dirty="0"/>
              <a:t>通过上节课的学习，相信有趣的小虾一定给你留下了深刻印象，这节课我们重点研究课文的写作方法，并把它运用到我们的写作中去，大家说好吗？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18488" y="320374"/>
            <a:ext cx="2302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4338" y="941070"/>
            <a:ext cx="8491061" cy="3970316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210000"/>
              </a:lnSpc>
              <a:defRPr/>
            </a:pPr>
            <a:r>
              <a:rPr lang="zh-CN" altLang="en-US" sz="2700" b="1" dirty="0">
                <a:solidFill>
                  <a:srgbClr val="0070C0"/>
                </a:solidFill>
                <a:latin typeface="+mn-ea"/>
              </a:rPr>
              <a:t>浏览3、4自然段：</a:t>
            </a:r>
            <a:endParaRPr lang="zh-CN" altLang="en-US" sz="2400" b="1" dirty="0">
              <a:latin typeface="+mn-ea"/>
            </a:endParaRPr>
          </a:p>
          <a:p>
            <a:pPr>
              <a:lnSpc>
                <a:spcPct val="210000"/>
              </a:lnSpc>
              <a:defRPr/>
            </a:pPr>
            <a:r>
              <a:rPr lang="zh-CN" altLang="en-US" sz="2400" b="1" dirty="0">
                <a:latin typeface="+mn-ea"/>
              </a:rPr>
              <a:t>    </a:t>
            </a:r>
            <a:r>
              <a:rPr lang="zh-CN" altLang="en-US" sz="2300" b="1" dirty="0">
                <a:latin typeface="+mn-ea"/>
              </a:rPr>
              <a:t>思考这两段是围绕哪句话、怎样把文章写具体的？</a:t>
            </a:r>
          </a:p>
          <a:p>
            <a:pPr>
              <a:lnSpc>
                <a:spcPct val="210000"/>
              </a:lnSpc>
              <a:defRPr/>
            </a:pPr>
            <a:r>
              <a:rPr lang="zh-CN" altLang="en-US" sz="2300" b="1" dirty="0">
                <a:solidFill>
                  <a:srgbClr val="FF0000"/>
                </a:solidFill>
                <a:latin typeface="+mn-ea"/>
              </a:rPr>
              <a:t>    第3自然段是围绕“小虾在缸里，十分自在”来写的。</a:t>
            </a:r>
          </a:p>
          <a:p>
            <a:pPr>
              <a:lnSpc>
                <a:spcPct val="210000"/>
              </a:lnSpc>
              <a:defRPr/>
            </a:pPr>
            <a:r>
              <a:rPr lang="zh-CN" altLang="en-US" sz="2300" b="1" dirty="0">
                <a:solidFill>
                  <a:srgbClr val="FF0000"/>
                </a:solidFill>
                <a:latin typeface="+mn-ea"/>
              </a:rPr>
              <a:t>    第4自然段是围绕“我觉得该让它们在缸里生活得更快乐些”来写的。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302895" y="258129"/>
            <a:ext cx="219456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394337" y="410869"/>
            <a:ext cx="177328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回顾课文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4338" y="941071"/>
            <a:ext cx="8491061" cy="295927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230000"/>
              </a:lnSpc>
              <a:defRPr/>
            </a:pPr>
            <a:r>
              <a:rPr lang="zh-CN" altLang="en-US" sz="3000" b="1" dirty="0">
                <a:solidFill>
                  <a:srgbClr val="0070C0"/>
                </a:solidFill>
                <a:latin typeface="+mn-ea"/>
              </a:rPr>
              <a:t>浏览3、4自然段：</a:t>
            </a:r>
            <a:endParaRPr lang="zh-CN" altLang="en-US" sz="2700" b="1" dirty="0">
              <a:latin typeface="+mn-ea"/>
            </a:endParaRPr>
          </a:p>
          <a:p>
            <a:pPr>
              <a:lnSpc>
                <a:spcPct val="230000"/>
              </a:lnSpc>
              <a:defRPr/>
            </a:pPr>
            <a:r>
              <a:rPr lang="zh-CN" altLang="en-US" sz="2700" b="1" dirty="0">
                <a:latin typeface="+mn-ea"/>
              </a:rPr>
              <a:t>    </a:t>
            </a:r>
            <a:r>
              <a:rPr lang="zh-CN" altLang="en-US" sz="2400" b="1" dirty="0">
                <a:latin typeface="+mn-ea"/>
              </a:rPr>
              <a:t>作者又是怎样围绕中心句把文章写具体的呢？</a:t>
            </a:r>
          </a:p>
          <a:p>
            <a:pPr>
              <a:lnSpc>
                <a:spcPct val="230000"/>
              </a:lnSpc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</a:rPr>
              <a:t>    抓住了小虾游泳的动作以及地点来进行描述的。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302895" y="258129"/>
            <a:ext cx="219456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394337" y="410869"/>
            <a:ext cx="177328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回顾课文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6726" y="1137761"/>
            <a:ext cx="8211026" cy="3250118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90000"/>
              </a:lnSpc>
              <a:buFontTx/>
              <a:buNone/>
              <a:defRPr/>
            </a:pPr>
            <a:r>
              <a:rPr lang="zh-CN" altLang="en-US" sz="2700" b="1" dirty="0">
                <a:latin typeface="+mn-ea"/>
              </a:rPr>
              <a:t>对窗台上养的一种小动物的描述：</a:t>
            </a:r>
            <a:endParaRPr lang="zh-CN" altLang="en-US" sz="2700" b="1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90000"/>
              </a:lnSpc>
              <a:buFontTx/>
              <a:buNone/>
              <a:defRPr/>
            </a:pPr>
            <a:r>
              <a:rPr lang="zh-CN" altLang="en-US" sz="2700" b="1" dirty="0">
                <a:solidFill>
                  <a:srgbClr val="0070C0"/>
                </a:solidFill>
                <a:latin typeface="+mn-ea"/>
              </a:rPr>
              <a:t>    泥鳅的性格真古怪。它有时很老实，趴在缸底的沙石上一动不动，可是要是你用细棒碰它一下，它就会在缸中快速地游来游去，显得很生气。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302898" y="258129"/>
            <a:ext cx="2166461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394337" y="410869"/>
            <a:ext cx="177328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开卷有益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4335" y="941070"/>
            <a:ext cx="8450580" cy="412728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90000"/>
              </a:lnSpc>
              <a:buFontTx/>
              <a:buNone/>
              <a:defRPr/>
            </a:pPr>
            <a:r>
              <a:rPr lang="zh-CN" altLang="en-US" sz="2300" b="1" dirty="0">
                <a:latin typeface="+mn-ea"/>
              </a:rPr>
              <a:t>修改：</a:t>
            </a:r>
            <a:endParaRPr lang="zh-CN" altLang="en-US" sz="2300" b="1" dirty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90000"/>
              </a:lnSpc>
              <a:buFontTx/>
              <a:buNone/>
              <a:defRPr/>
            </a:pPr>
            <a:r>
              <a:rPr lang="zh-CN" altLang="en-US" sz="2300" b="1" dirty="0">
                <a:solidFill>
                  <a:srgbClr val="0070C0"/>
                </a:solidFill>
                <a:latin typeface="+mn-ea"/>
              </a:rPr>
              <a:t>    泥鳅的性格实在有些古怪。说它老实吧，它有时的确很乖，它会趴在缸底的沙石上一动不动，任凭我们在教室里大声朗读，放声歌唱。可是要是你用细棒轻轻的碰它一下，它就会暴躁的扭动身子在缸中快速地游来游去，顿时，水花四溅，连嘴边的胡须也一翘一翘的。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302898" y="258129"/>
            <a:ext cx="2166461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394337" y="410869"/>
            <a:ext cx="177328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开卷有益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2895" y="1476375"/>
            <a:ext cx="8678704" cy="297312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marL="428625" indent="-428625">
              <a:lnSpc>
                <a:spcPct val="18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600" b="1" dirty="0">
                <a:latin typeface="+mn-ea"/>
              </a:rPr>
              <a:t>你想把这种方法运用到自己的写作中吗？你想写些什么？</a:t>
            </a:r>
          </a:p>
          <a:p>
            <a:pPr marL="428625" indent="-428625">
              <a:lnSpc>
                <a:spcPct val="18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600" b="1" dirty="0">
                <a:latin typeface="+mn-ea"/>
              </a:rPr>
              <a:t>集体交流，可以运用这种方法不光可以写小动物。</a:t>
            </a:r>
          </a:p>
          <a:p>
            <a:pPr marL="428625" indent="-428625">
              <a:lnSpc>
                <a:spcPct val="18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600" b="1" dirty="0">
                <a:latin typeface="+mn-ea"/>
              </a:rPr>
              <a:t>提醒：先为你写的内容确定一句中心句，并要把文章写具体。</a:t>
            </a:r>
          </a:p>
        </p:txBody>
      </p:sp>
      <p:sp>
        <p:nvSpPr>
          <p:cNvPr id="9" name="虚尾箭头 8"/>
          <p:cNvSpPr/>
          <p:nvPr/>
        </p:nvSpPr>
        <p:spPr>
          <a:xfrm>
            <a:off x="302897" y="258129"/>
            <a:ext cx="2223135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8"/>
          <p:cNvSpPr txBox="1"/>
          <p:nvPr/>
        </p:nvSpPr>
        <p:spPr>
          <a:xfrm>
            <a:off x="394337" y="410869"/>
            <a:ext cx="1773283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妙笔生花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76752" y="924403"/>
            <a:ext cx="8060055" cy="305160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90000"/>
              </a:lnSpc>
            </a:pPr>
            <a:r>
              <a:rPr lang="zh-CN" altLang="en-US" sz="3000" b="1" dirty="0"/>
              <a:t>小虾</a:t>
            </a:r>
          </a:p>
          <a:p>
            <a:pPr algn="ctr">
              <a:lnSpc>
                <a:spcPct val="190000"/>
              </a:lnSpc>
            </a:pPr>
            <a:r>
              <a:rPr lang="zh-CN" altLang="en-US" sz="2400" b="1" dirty="0"/>
              <a:t>         自在　　　　　　　　　　　　     表达有序写清楚</a:t>
            </a:r>
          </a:p>
          <a:p>
            <a:pPr algn="ctr">
              <a:lnSpc>
                <a:spcPct val="190000"/>
              </a:lnSpc>
            </a:pPr>
            <a:r>
              <a:rPr lang="zh-CN" altLang="en-US" sz="2400" b="1" dirty="0"/>
              <a:t>　　　                                                               围绕中心写具体</a:t>
            </a:r>
          </a:p>
          <a:p>
            <a:pPr algn="ctr">
              <a:lnSpc>
                <a:spcPct val="190000"/>
              </a:lnSpc>
            </a:pPr>
            <a:r>
              <a:rPr lang="zh-CN" altLang="en-US" sz="2400" b="1" dirty="0"/>
              <a:t>生活得更快乐些　　　　　　　　　　  用词准确写形象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593</Words>
  <Application>Microsoft Office PowerPoint</Application>
  <PresentationFormat>全屏显示(16:9)</PresentationFormat>
  <Paragraphs>52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2018-08-27T11:04:00Z</dcterms:created>
  <dcterms:modified xsi:type="dcterms:W3CDTF">2021-08-17T18:07:09Z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