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6630" r:id="rId2"/>
  </p:sldMasterIdLst>
  <p:notesMasterIdLst>
    <p:notesMasterId r:id="rId44"/>
  </p:notesMasterIdLst>
  <p:sldIdLst>
    <p:sldId id="492" r:id="rId3"/>
    <p:sldId id="628" r:id="rId4"/>
    <p:sldId id="629" r:id="rId5"/>
    <p:sldId id="630" r:id="rId6"/>
    <p:sldId id="640" r:id="rId7"/>
    <p:sldId id="596" r:id="rId8"/>
    <p:sldId id="607" r:id="rId9"/>
    <p:sldId id="608" r:id="rId10"/>
    <p:sldId id="609" r:id="rId11"/>
    <p:sldId id="610" r:id="rId12"/>
    <p:sldId id="611" r:id="rId13"/>
    <p:sldId id="616" r:id="rId14"/>
    <p:sldId id="618" r:id="rId15"/>
    <p:sldId id="621" r:id="rId16"/>
    <p:sldId id="619" r:id="rId17"/>
    <p:sldId id="595" r:id="rId18"/>
    <p:sldId id="612" r:id="rId19"/>
    <p:sldId id="613" r:id="rId20"/>
    <p:sldId id="600" r:id="rId21"/>
    <p:sldId id="614" r:id="rId22"/>
    <p:sldId id="617" r:id="rId23"/>
    <p:sldId id="604" r:id="rId24"/>
    <p:sldId id="605" r:id="rId25"/>
    <p:sldId id="603" r:id="rId26"/>
    <p:sldId id="606" r:id="rId27"/>
    <p:sldId id="620" r:id="rId28"/>
    <p:sldId id="637" r:id="rId29"/>
    <p:sldId id="631" r:id="rId30"/>
    <p:sldId id="632" r:id="rId31"/>
    <p:sldId id="633" r:id="rId32"/>
    <p:sldId id="634" r:id="rId33"/>
    <p:sldId id="288" r:id="rId34"/>
    <p:sldId id="635" r:id="rId35"/>
    <p:sldId id="291" r:id="rId36"/>
    <p:sldId id="622" r:id="rId37"/>
    <p:sldId id="623" r:id="rId38"/>
    <p:sldId id="624" r:id="rId39"/>
    <p:sldId id="625" r:id="rId40"/>
    <p:sldId id="639" r:id="rId41"/>
    <p:sldId id="636" r:id="rId42"/>
    <p:sldId id="641" r:id="rId43"/>
  </p:sldIdLst>
  <p:sldSz cx="9144000" cy="5143500" type="screen16x9"/>
  <p:notesSz cx="6858000" cy="9144000"/>
  <p:custDataLst>
    <p:tags r:id="rId45"/>
  </p:custDataLst>
  <p:defaultTextStyle>
    <a:defPPr>
      <a:defRPr lang="zh-CN"/>
    </a:defPPr>
    <a:lvl1pPr marL="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1pPr>
    <a:lvl2pPr marL="4572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2pPr>
    <a:lvl3pPr marL="9144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3pPr>
    <a:lvl4pPr marL="13716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4pPr>
    <a:lvl5pPr marL="18288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17" autoAdjust="0"/>
    <p:restoredTop sz="96182" autoAdjust="0"/>
  </p:normalViewPr>
  <p:slideViewPr>
    <p:cSldViewPr>
      <p:cViewPr varScale="1">
        <p:scale>
          <a:sx n="143" d="100"/>
          <a:sy n="143" d="100"/>
        </p:scale>
        <p:origin x="732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5123" name="日期占位符 2"/>
          <p:cNvSpPr>
            <a:spLocks noGrp="1"/>
          </p:cNvSpPr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/>
            <a:fld id="{5D9D821F-58DD-40BF-9229-5BFC95220BC8}" type="datetime1">
              <a:rPr lang="zh-CN" altLang="en-US" sz="1200"/>
              <a:t>2021/8/17</a:t>
            </a:fld>
            <a:endParaRPr lang="zh-CN" altLang="en-US" sz="1200"/>
          </a:p>
        </p:txBody>
      </p:sp>
      <p:sp>
        <p:nvSpPr>
          <p:cNvPr id="512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12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512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512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>
              <a:buFont typeface=""/>
            </a:pPr>
            <a:fld id="{681FEE4E-3D21-48D8-9BD4-F63DB47D9BAC}" type="slidenum">
              <a:rPr lang="zh-CN" altLang="en-US" sz="1200"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057638496"/>
      </p:ext>
    </p:extLst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7172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DC47DB6D-D25C-441E-BEE8-DAD20A5B081A}" type="slidenum">
              <a:rPr lang="zh-CN" altLang="en-US">
                <a:solidFill>
                  <a:srgbClr val="000000"/>
                </a:solidFill>
              </a:rPr>
              <a:t>1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063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229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12292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0A8AD7AF-BEDE-4AC5-B507-84EC0A6C9DE0}" type="slidenum">
              <a:rPr lang="zh-CN" altLang="en-US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745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lvl="0" indent="0" algn="r" eaLnBrk="1" hangingPunct="1">
              <a:buFont typeface=""/>
            </a:pPr>
            <a:fld id="{681FEE4E-3D21-48D8-9BD4-F63DB47D9BAC}" type="slidenum">
              <a:rPr lang="zh-CN" altLang="en-US" sz="1200" smtClean="0"/>
              <a:t>20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522783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8152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6"/>
          <p:cNvSpPr/>
          <p:nvPr/>
        </p:nvSpPr>
        <p:spPr>
          <a:xfrm>
            <a:off x="0" y="0"/>
            <a:ext cx="9144000" cy="16398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2051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321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3" name="Picture 39" descr="구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4" name="Picture 40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" name="矩形 8"/>
          <p:cNvSpPr/>
          <p:nvPr userDrawn="1"/>
        </p:nvSpPr>
        <p:spPr>
          <a:xfrm>
            <a:off x="5940152" y="1912045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640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150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588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873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01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宽屏语文绿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5" name="图片 7" descr="荣德基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6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6"/>
          <p:cNvSpPr/>
          <p:nvPr/>
        </p:nvSpPr>
        <p:spPr>
          <a:xfrm>
            <a:off x="0" y="0"/>
            <a:ext cx="9144000" cy="53832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4099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0" name="Picture 39" descr="구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79388"/>
            <a:ext cx="682625" cy="3635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1" name="Picture 40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4102" name="组合 10"/>
          <p:cNvGrpSpPr/>
          <p:nvPr/>
        </p:nvGrpSpPr>
        <p:grpSpPr>
          <a:xfrm>
            <a:off x="2371725" y="2062162"/>
            <a:ext cx="4398962" cy="3019425"/>
            <a:chOff x="2371725" y="2061566"/>
            <a:chExt cx="4398963" cy="3019838"/>
          </a:xfrm>
        </p:grpSpPr>
        <p:sp>
          <p:nvSpPr>
            <p:cNvPr id="4109" name="Oval 17"/>
            <p:cNvSpPr/>
            <p:nvPr/>
          </p:nvSpPr>
          <p:spPr>
            <a:xfrm>
              <a:off x="2371725" y="4338352"/>
              <a:ext cx="4398963" cy="743052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  <a:miter lim="800000"/>
            </a:ln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endParaRPr lang="ko-KR" altLang="en-US">
                <a:ea typeface="맑은 고딕" pitchFamily="34" charset="-127"/>
              </a:endParaRPr>
            </a:p>
          </p:txBody>
        </p:sp>
        <p:pic>
          <p:nvPicPr>
            <p:cNvPr id="4110" name="Picture 16" descr="꽃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2510" y="2061566"/>
              <a:ext cx="2845692" cy="274598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  <p:sp>
        <p:nvSpPr>
          <p:cNvPr id="4103" name="矩形 3"/>
          <p:cNvSpPr>
            <a:spLocks noChangeArrowheads="1"/>
          </p:cNvSpPr>
          <p:nvPr/>
        </p:nvSpPr>
        <p:spPr bwMode="auto">
          <a:xfrm>
            <a:off x="5580063" y="5080000"/>
            <a:ext cx="214845" cy="25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eaLnBrk="1" hangingPunct="1"/>
            <a:r>
              <a:rPr lang="zh-CN" altLang="en-US" sz="1100">
                <a:solidFill>
                  <a:srgbClr val="414141"/>
                </a:solidFill>
              </a:rPr>
              <a:t> </a:t>
            </a:r>
          </a:p>
        </p:txBody>
      </p:sp>
      <p:sp>
        <p:nvSpPr>
          <p:cNvPr id="4104" name="TextBox 3"/>
          <p:cNvSpPr>
            <a:spLocks noChangeArrowheads="1"/>
          </p:cNvSpPr>
          <p:nvPr/>
        </p:nvSpPr>
        <p:spPr bwMode="auto">
          <a:xfrm>
            <a:off x="2087562" y="1006475"/>
            <a:ext cx="49688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defTabSz="914400" eaLnBrk="1" hangingPunct="1"/>
            <a:r>
              <a:rPr lang="zh-CN" altLang="en-US" sz="2800">
                <a:solidFill>
                  <a:srgbClr val="014079"/>
                </a:solidFill>
                <a:ea typeface="微软雅黑" pitchFamily="34" charset="-122"/>
                <a:sym typeface="Calibri" pitchFamily="34" charset="0"/>
              </a:rPr>
              <a:t>感受美好自然，培养语文素养！</a:t>
            </a:r>
            <a:endParaRPr lang="zh-CN" altLang="en-US" sz="2800">
              <a:solidFill>
                <a:srgbClr val="014079"/>
              </a:solidFill>
            </a:endParaRPr>
          </a:p>
        </p:txBody>
      </p:sp>
      <p:sp>
        <p:nvSpPr>
          <p:cNvPr id="4105" name="TextBox 3"/>
          <p:cNvSpPr>
            <a:spLocks noChangeArrowheads="1"/>
          </p:cNvSpPr>
          <p:nvPr/>
        </p:nvSpPr>
        <p:spPr bwMode="auto">
          <a:xfrm>
            <a:off x="1833562" y="1471612"/>
            <a:ext cx="53990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algn="ctr" defTabSz="914400" eaLnBrk="1" hangingPunct="1"/>
            <a:r>
              <a:rPr lang="en-US" altLang="zh-CN" sz="1600">
                <a:solidFill>
                  <a:srgbClr val="014079"/>
                </a:solidFill>
              </a:rPr>
              <a:t>GAN SHOU MEI HAO ZI RAN</a:t>
            </a:r>
            <a:r>
              <a:rPr lang="zh-CN" altLang="en-US" sz="1600">
                <a:solidFill>
                  <a:srgbClr val="014079"/>
                </a:solidFill>
              </a:rPr>
              <a:t>   </a:t>
            </a:r>
            <a:r>
              <a:rPr lang="en-US" altLang="zh-CN" sz="1600">
                <a:solidFill>
                  <a:srgbClr val="014079"/>
                </a:solidFill>
              </a:rPr>
              <a:t> PEI YANG YU WEN SU YANG</a:t>
            </a:r>
            <a:endParaRPr lang="zh-CN" altLang="en-US" sz="1600">
              <a:solidFill>
                <a:srgbClr val="014079"/>
              </a:solidFill>
            </a:endParaRPr>
          </a:p>
        </p:txBody>
      </p:sp>
      <p:pic>
        <p:nvPicPr>
          <p:cNvPr id="4106" name="图片 8" descr="荣德基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237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099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317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904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77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658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 idx="4294967295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4294967295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二级</a:t>
            </a:r>
          </a:p>
          <a:p>
            <a:pPr lvl="2"/>
            <a:r>
              <a:t>三级</a:t>
            </a:r>
          </a:p>
          <a:p>
            <a:pPr lvl="3"/>
            <a:r>
              <a:t>四级</a:t>
            </a:r>
          </a:p>
          <a:p>
            <a:pPr lvl="4"/>
            <a:r>
              <a:t>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2"/>
            <a:ext cx="2133600" cy="274638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fld id="{82DA61FC-80C5-41E4-84D3-D4B70893340E}" type="datetime1">
              <a:rPr kumimoji="1" lang="zh-CN" altLang="en-US" sz="1200">
                <a:solidFill>
                  <a:srgbClr val="898989"/>
                </a:solidFill>
              </a:rPr>
              <a:t>2021/8/17</a:t>
            </a:fld>
            <a:endParaRPr kumimoji="1" lang="zh-CN" altLang="en-US" sz="1200">
              <a:solidFill>
                <a:srgbClr val="898989"/>
              </a:solidFill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2"/>
            <a:ext cx="2895600" cy="274638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 sz="1200">
              <a:solidFill>
                <a:srgbClr val="898989"/>
              </a:solidFill>
            </a:endParaRPr>
          </a:p>
        </p:txBody>
      </p:sp>
      <p:sp>
        <p:nvSpPr>
          <p:cNvPr id="1030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2"/>
            <a:ext cx="2133600" cy="274638"/>
          </a:xfrm>
          <a:prstGeom prst="rect">
            <a:avLst/>
          </a:prstGeom>
        </p:spPr>
        <p:txBody>
          <a:bodyPr numCol="1" anchor="ctr" anchorCtr="0" compatLnSpc="1">
            <a:prstTxWarp prst="textNoShape">
              <a:avLst/>
            </a:prstTxWarp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>
              <a:buFont typeface=""/>
            </a:pPr>
            <a:fld id="{E730FFC4-9D2D-420F-9080-35588621234D}" type="slidenum">
              <a:rPr lang="zh-CN" altLang="en-US" sz="1200">
                <a:solidFill>
                  <a:srgbClr val="898989"/>
                </a:solidFill>
              </a:rPr>
              <a:t>‹#›</a:t>
            </a:fld>
            <a:endParaRPr lang="zh-CN" altLang="en-US" sz="1200">
              <a:solidFill>
                <a:srgbClr val="89898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625" r:id="rId1"/>
    <p:sldLayoutId id="2147486627" r:id="rId2"/>
    <p:sldLayoutId id="2147486629" r:id="rId3"/>
  </p:sldLayoutIdLst>
  <p:transition/>
  <p:txStyles>
    <p:titleStyle>
      <a:lvl1pPr marL="0" indent="0" algn="ctr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2021/8/17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300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631" r:id="rId1"/>
    <p:sldLayoutId id="2147486632" r:id="rId2"/>
    <p:sldLayoutId id="2147486633" r:id="rId3"/>
    <p:sldLayoutId id="2147486634" r:id="rId4"/>
    <p:sldLayoutId id="2147486635" r:id="rId5"/>
    <p:sldLayoutId id="2147486636" r:id="rId6"/>
    <p:sldLayoutId id="2147486637" r:id="rId7"/>
    <p:sldLayoutId id="2147486638" r:id="rId8"/>
    <p:sldLayoutId id="2147486639" r:id="rId9"/>
    <p:sldLayoutId id="2147486640" r:id="rId10"/>
    <p:sldLayoutId id="214748664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0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725" y="1566862"/>
            <a:ext cx="4170362" cy="260826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6147" name="圆角矩形 66"/>
          <p:cNvSpPr/>
          <p:nvPr/>
        </p:nvSpPr>
        <p:spPr>
          <a:xfrm>
            <a:off x="958850" y="1414462"/>
            <a:ext cx="7226300" cy="101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69434"/>
              </a:gs>
              <a:gs pos="100000">
                <a:srgbClr val="89C270"/>
              </a:gs>
            </a:gsLst>
            <a:lin ang="16200000" scaled="1"/>
          </a:gradFill>
          <a:ln>
            <a:solidFill>
              <a:srgbClr val="539F36"/>
            </a:solidFill>
            <a:miter lim="800000"/>
          </a:ln>
          <a:effectLst>
            <a:outerShdw blurRad="40000" dist="23000" dir="5400000">
              <a:srgbClr val="000000">
                <a:alpha val="25000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6148" name="Picture 39" descr="http://www.zxxk.com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6149" name="Picture 40" descr="http://www.zxxk.com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6150" name="图片 46" descr="http://www.zxxk.com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4450" y="2384425"/>
            <a:ext cx="1058862" cy="10144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6151" name="矩形 25"/>
          <p:cNvSpPr/>
          <p:nvPr/>
        </p:nvSpPr>
        <p:spPr bwMode="auto">
          <a:xfrm>
            <a:off x="3055938" y="2488925"/>
            <a:ext cx="3186112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di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304800">
                    <a:schemeClr val="bg1">
                      <a:alpha val="60000"/>
                    </a:schemeClr>
                  </a:glo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仿宋" panose="02010609060101010101" charset="-122"/>
              </a:rPr>
              <a:t>第 二 课时</a:t>
            </a:r>
          </a:p>
        </p:txBody>
      </p:sp>
      <p:grpSp>
        <p:nvGrpSpPr>
          <p:cNvPr id="6152" name="组合 13338"/>
          <p:cNvGrpSpPr/>
          <p:nvPr/>
        </p:nvGrpSpPr>
        <p:grpSpPr>
          <a:xfrm>
            <a:off x="2833688" y="485775"/>
            <a:ext cx="3489771" cy="1073521"/>
            <a:chOff x="2234841" y="804413"/>
            <a:chExt cx="3490016" cy="1430485"/>
          </a:xfrm>
        </p:grpSpPr>
        <p:sp>
          <p:nvSpPr>
            <p:cNvPr id="6153" name="Text Box 2"/>
            <p:cNvSpPr txBox="1">
              <a:spLocks noChangeArrowheads="1"/>
            </p:cNvSpPr>
            <p:nvPr/>
          </p:nvSpPr>
          <p:spPr bwMode="auto">
            <a:xfrm>
              <a:off x="3689094" y="893259"/>
              <a:ext cx="2035763" cy="134163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  <a:lvl6pPr>
                <a:defRPr lang="zh-CN" altLang="en-US"/>
              </a:lvl6pPr>
              <a:lvl7pPr>
                <a:defRPr lang="zh-CN" altLang="en-US"/>
              </a:lvl7pPr>
              <a:lvl8pPr>
                <a:defRPr lang="zh-CN" altLang="en-US"/>
              </a:lvl8pPr>
              <a:lvl9pPr>
                <a:defRPr lang="zh-CN" altLang="en-US"/>
              </a:lvl9pPr>
            </a:lstStyle>
            <a:p>
              <a:pPr marL="0" marR="0" lvl="0" indent="0" eaLnBrk="1" hangingPunct="1">
                <a:spcBef>
                  <a:spcPct val="50000"/>
                </a:spcBef>
              </a:pPr>
              <a:r>
                <a:rPr lang="zh-CN" altLang="en-US" sz="6000" b="1">
                  <a:solidFill>
                    <a:srgbClr val="CC0000"/>
                  </a:solidFill>
                  <a:ea typeface="黑体" pitchFamily="49" charset="-122"/>
                </a:rPr>
                <a:t>花 钟</a:t>
              </a:r>
            </a:p>
          </p:txBody>
        </p:sp>
        <p:grpSp>
          <p:nvGrpSpPr>
            <p:cNvPr id="6154" name="组合 13337"/>
            <p:cNvGrpSpPr/>
            <p:nvPr/>
          </p:nvGrpSpPr>
          <p:grpSpPr>
            <a:xfrm>
              <a:off x="2234841" y="804413"/>
              <a:ext cx="1161583" cy="1429117"/>
              <a:chOff x="2389216" y="635788"/>
              <a:chExt cx="1161583" cy="1429117"/>
            </a:xfrm>
          </p:grpSpPr>
          <p:sp>
            <p:nvSpPr>
              <p:cNvPr id="6155" name="AutoShape 11"/>
              <p:cNvSpPr/>
              <p:nvPr/>
            </p:nvSpPr>
            <p:spPr bwMode="gray">
              <a:xfrm>
                <a:off x="2389216" y="635788"/>
                <a:ext cx="1161583" cy="1429117"/>
              </a:xfrm>
              <a:prstGeom prst="diamond">
                <a:avLst/>
              </a:prstGeom>
              <a:solidFill>
                <a:srgbClr val="236B2A"/>
              </a:solidFill>
              <a:ln w="38100">
                <a:solidFill>
                  <a:schemeClr val="bg1"/>
                </a:solidFill>
                <a:miter lim="800000"/>
              </a:ln>
              <a:effectLst>
                <a:outerShdw sy="50000">
                  <a:srgbClr val="808080">
                    <a:alpha val="50000"/>
                  </a:srgbClr>
                </a:outerShdw>
              </a:effectLst>
            </p:spPr>
            <p:txBody>
              <a:bodyPr wrap="none" anchor="ctr" anchorCtr="0">
                <a:noAutofit/>
              </a:bodyPr>
              <a:lstStyle>
                <a:lvl1pPr marL="342900" indent="-3429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32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8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24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»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ctr">
                  <a:spcBef>
                    <a:spcPct val="0"/>
                  </a:spcBef>
                  <a:buFontTx/>
                  <a:buNone/>
                </a:pPr>
                <a:endParaRPr lang="en-US" altLang="ko-KR" sz="2800" b="1">
                  <a:solidFill>
                    <a:srgbClr val="FFFFFF"/>
                  </a:solidFill>
                  <a:ea typeface="Gulim" pitchFamily="34" charset="-127"/>
                </a:endParaRPr>
              </a:p>
            </p:txBody>
          </p:sp>
          <p:sp>
            <p:nvSpPr>
              <p:cNvPr id="6156" name="文本框 13"/>
              <p:cNvSpPr/>
              <p:nvPr/>
            </p:nvSpPr>
            <p:spPr>
              <a:xfrm>
                <a:off x="2459265" y="752807"/>
                <a:ext cx="1091534" cy="1231094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square">
                <a:spAutoFit/>
              </a:bodyPr>
              <a:lstStyle>
                <a:lvl1pPr marL="342900" indent="-3429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32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8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24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»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5400" b="1" dirty="0">
                    <a:solidFill>
                      <a:schemeClr val="bg1"/>
                    </a:solidFill>
                    <a:latin typeface="方正大黑简体" pitchFamily="65" charset="-122"/>
                    <a:ea typeface="方正大黑简体" pitchFamily="65" charset="-122"/>
                  </a:rPr>
                  <a:t>13</a:t>
                </a:r>
                <a:endParaRPr lang="zh-CN" altLang="en-US" sz="5400" b="1" dirty="0">
                  <a:solidFill>
                    <a:schemeClr val="bg1"/>
                  </a:solidFill>
                  <a:latin typeface="方正大黑简体" pitchFamily="65" charset="-122"/>
                  <a:ea typeface="方正大黑简体" pitchFamily="65" charset="-122"/>
                </a:endParaRPr>
              </a:p>
            </p:txBody>
          </p:sp>
        </p:grpSp>
      </p:grpSp>
      <p:sp>
        <p:nvSpPr>
          <p:cNvPr id="13" name="矩形 12"/>
          <p:cNvSpPr/>
          <p:nvPr/>
        </p:nvSpPr>
        <p:spPr>
          <a:xfrm>
            <a:off x="0" y="4371950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/>
          <p:nvPr/>
        </p:nvSpPr>
        <p:spPr>
          <a:xfrm>
            <a:off x="3770312" y="1304925"/>
            <a:ext cx="4298950" cy="11128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536575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月光花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在</a:t>
            </a:r>
            <a:r>
              <a:rPr lang="zh-CN" altLang="en-US" sz="2400" b="1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七点左右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舒展开自己的花瓣。</a:t>
            </a:r>
          </a:p>
        </p:txBody>
      </p:sp>
      <p:sp>
        <p:nvSpPr>
          <p:cNvPr id="17411" name="Text Box 3"/>
          <p:cNvSpPr/>
          <p:nvPr/>
        </p:nvSpPr>
        <p:spPr>
          <a:xfrm>
            <a:off x="1443038" y="3490912"/>
            <a:ext cx="4779962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夜来香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在</a:t>
            </a:r>
            <a:r>
              <a:rPr lang="zh-CN" altLang="en-US" sz="2400" b="1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晚上八点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开花。</a:t>
            </a:r>
          </a:p>
        </p:txBody>
      </p:sp>
      <p:pic>
        <p:nvPicPr>
          <p:cNvPr id="17412" name="Picture 2" descr="http://www.zxxk.com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750" y="785812"/>
            <a:ext cx="2730500" cy="2195512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7413" name="Picture 1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6038" y="2719388"/>
            <a:ext cx="2828925" cy="2011362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/>
          <p:cNvSpPr/>
          <p:nvPr/>
        </p:nvSpPr>
        <p:spPr>
          <a:xfrm>
            <a:off x="839788" y="1093788"/>
            <a:ext cx="5241925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昙花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却在</a:t>
            </a:r>
            <a:r>
              <a:rPr lang="zh-CN" altLang="en-US" sz="2800" b="1" dirty="0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九点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左右含笑一现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8435" name="Picture 4" descr="http://www.zxxk.com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8075" y="463550"/>
            <a:ext cx="2230438" cy="1919288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8436" name="文本框 2"/>
          <p:cNvSpPr txBox="1">
            <a:spLocks noChangeArrowheads="1"/>
          </p:cNvSpPr>
          <p:nvPr/>
        </p:nvSpPr>
        <p:spPr bwMode="auto">
          <a:xfrm>
            <a:off x="915988" y="2625725"/>
            <a:ext cx="7436930" cy="20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50" marR="0" lvl="0" indent="0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0070C0"/>
                </a:solidFill>
                <a:latin typeface="宋体" pitchFamily="2" charset="-122"/>
              </a:rPr>
              <a:t>    按照时间的先后顺序列举了九种花开放的时间</a:t>
            </a:r>
            <a:r>
              <a:rPr lang="en-US" altLang="zh-CN" sz="2000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sz="2000" b="1">
                <a:solidFill>
                  <a:srgbClr val="0070C0"/>
                </a:solidFill>
                <a:latin typeface="宋体" pitchFamily="2" charset="-122"/>
              </a:rPr>
              <a:t>充分说明了作者的发现</a:t>
            </a:r>
            <a:r>
              <a:rPr lang="en-US" altLang="zh-CN" sz="2000" b="1">
                <a:solidFill>
                  <a:srgbClr val="0070C0"/>
                </a:solidFill>
                <a:latin typeface="宋体" pitchFamily="2" charset="-122"/>
              </a:rPr>
              <a:t>——</a:t>
            </a:r>
            <a:r>
              <a:rPr lang="zh-CN" altLang="en-US" sz="2000" b="1">
                <a:solidFill>
                  <a:srgbClr val="0070C0"/>
                </a:solidFill>
                <a:latin typeface="宋体" pitchFamily="2" charset="-122"/>
              </a:rPr>
              <a:t>不同的花开放的时间是不同的。作者运用拟人的修辞方法</a:t>
            </a:r>
            <a:r>
              <a:rPr lang="en-US" altLang="zh-CN" sz="2000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sz="2000" b="1">
                <a:solidFill>
                  <a:srgbClr val="0070C0"/>
                </a:solidFill>
                <a:latin typeface="宋体" pitchFamily="2" charset="-122"/>
              </a:rPr>
              <a:t>生动形象地写出了各种花开放时的动态画面</a:t>
            </a:r>
            <a:r>
              <a:rPr lang="en-US" altLang="zh-CN" sz="2000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sz="2000" b="1">
                <a:solidFill>
                  <a:srgbClr val="0070C0"/>
                </a:solidFill>
                <a:latin typeface="宋体" pitchFamily="2" charset="-122"/>
              </a:rPr>
              <a:t>多样的句式使课文显得生动有趣</a:t>
            </a:r>
            <a:r>
              <a:rPr lang="en-US" altLang="zh-CN" sz="2000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sz="2000" b="1">
                <a:solidFill>
                  <a:srgbClr val="0070C0"/>
                </a:solidFill>
                <a:latin typeface="宋体" pitchFamily="2" charset="-122"/>
              </a:rPr>
              <a:t>不单调。省略号省略的内容是生活中还有很多很多的花在不同的时间开放。</a:t>
            </a:r>
          </a:p>
        </p:txBody>
      </p:sp>
      <p:grpSp>
        <p:nvGrpSpPr>
          <p:cNvPr id="18437" name="组合 5"/>
          <p:cNvGrpSpPr/>
          <p:nvPr/>
        </p:nvGrpSpPr>
        <p:grpSpPr>
          <a:xfrm>
            <a:off x="741362" y="1849438"/>
            <a:ext cx="5492750" cy="674688"/>
            <a:chOff x="3017368" y="2477550"/>
            <a:chExt cx="6339141" cy="674021"/>
          </a:xfrm>
        </p:grpSpPr>
        <p:sp>
          <p:nvSpPr>
            <p:cNvPr id="18438" name="云形标注 6"/>
            <p:cNvSpPr/>
            <p:nvPr/>
          </p:nvSpPr>
          <p:spPr>
            <a:xfrm>
              <a:off x="3017368" y="2477550"/>
              <a:ext cx="6339141" cy="674021"/>
            </a:xfrm>
            <a:prstGeom prst="cloudCallout">
              <a:avLst>
                <a:gd name="adj1" fmla="val 29299"/>
                <a:gd name="adj2" fmla="val -85496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lang="zh-CN" altLang="en-US" b="1"/>
            </a:p>
          </p:txBody>
        </p:sp>
        <p:sp>
          <p:nvSpPr>
            <p:cNvPr id="18439" name="矩形 6"/>
            <p:cNvSpPr/>
            <p:nvPr/>
          </p:nvSpPr>
          <p:spPr>
            <a:xfrm>
              <a:off x="3351291" y="2627702"/>
              <a:ext cx="6005218" cy="39987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第一自然段末尾的省略号省略了什么内容</a:t>
              </a:r>
              <a:r>
                <a:rPr lang="en-US" altLang="zh-CN" sz="2000" b="1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?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"/>
          <p:cNvSpPr/>
          <p:nvPr/>
        </p:nvSpPr>
        <p:spPr>
          <a:xfrm>
            <a:off x="679450" y="1016000"/>
            <a:ext cx="7864475" cy="3416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凌晨四点，牵牛花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吹起了紫色的小喇叭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；五点左右，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艳丽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的蔷薇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绽开了笑脸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；七点，睡莲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从梦中醒来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；中午十二点左右，午时花开放了；下午三点，万寿菊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欣然怒放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；傍晚六点，烟草花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在暮色中苏醒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；月光花在七点左右舒展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开自己的花瓣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；夜来香在晚上八点开花；昙花却在九点左右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含笑一现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240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4"/>
          <p:cNvGrpSpPr/>
          <p:nvPr/>
        </p:nvGrpSpPr>
        <p:grpSpPr>
          <a:xfrm>
            <a:off x="6675438" y="728662"/>
            <a:ext cx="2501900" cy="585788"/>
            <a:chOff x="6685397" y="735569"/>
            <a:chExt cx="2300516" cy="643411"/>
          </a:xfrm>
        </p:grpSpPr>
        <p:pic>
          <p:nvPicPr>
            <p:cNvPr id="20492" name="Picture 12" descr="C:\Users\Administrator\Desktop\81c83b3069976615a5dcb33b58b7eb2a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5397" y="735569"/>
              <a:ext cx="2095639" cy="64341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0493" name="矩形 7"/>
            <p:cNvSpPr/>
            <p:nvPr/>
          </p:nvSpPr>
          <p:spPr>
            <a:xfrm>
              <a:off x="6709781" y="882133"/>
              <a:ext cx="2276132" cy="36869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这是课后小练笔哦！</a:t>
              </a:r>
            </a:p>
          </p:txBody>
        </p:sp>
      </p:grpSp>
      <p:grpSp>
        <p:nvGrpSpPr>
          <p:cNvPr id="20483" name="组合 3"/>
          <p:cNvGrpSpPr/>
          <p:nvPr/>
        </p:nvGrpSpPr>
        <p:grpSpPr>
          <a:xfrm>
            <a:off x="603250" y="1025525"/>
            <a:ext cx="7994650" cy="2905125"/>
            <a:chOff x="573537" y="763932"/>
            <a:chExt cx="7994650" cy="2905235"/>
          </a:xfrm>
        </p:grpSpPr>
        <p:sp>
          <p:nvSpPr>
            <p:cNvPr id="20484" name="Rectangle 1"/>
            <p:cNvSpPr/>
            <p:nvPr/>
          </p:nvSpPr>
          <p:spPr>
            <a:xfrm>
              <a:off x="573537" y="763932"/>
              <a:ext cx="7994650" cy="113033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ctr" anchorCtr="0"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lvl="0" indent="-342900" eaLnBrk="1" hangingPunct="1">
                <a:lnSpc>
                  <a:spcPct val="150000"/>
                </a:lnSpc>
                <a:spcBef>
                  <a:spcPct val="0"/>
                </a:spcBef>
                <a:buFontTx/>
                <a:buBlip>
                  <a:blip r:embed="rId3"/>
                </a:buBlip>
              </a:pPr>
              <a:r>
                <a:rPr lang="zh-CN" altLang="en-US" sz="2400" b="1">
                  <a:latin typeface="Times New Roman" pitchFamily="18" charset="0"/>
                  <a:ea typeface="黑体" pitchFamily="49" charset="-122"/>
                </a:rPr>
                <a:t>小练笔</a:t>
              </a:r>
            </a:p>
            <a:p>
              <a:pPr marL="342900" lvl="0" indent="-342900" eaLnBrk="1" hangingPunct="1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2400" b="1">
                  <a:latin typeface="Times New Roman" pitchFamily="18" charset="0"/>
                  <a:ea typeface="黑体" pitchFamily="49" charset="-122"/>
                </a:rPr>
                <a:t>仿照课文中表达鲜花开放的语句，写一写你喜欢的花。</a:t>
              </a:r>
              <a:endParaRPr lang="zh-CN" altLang="en-US" sz="2400">
                <a:latin typeface="Times New Roman" pitchFamily="18" charset="0"/>
                <a:ea typeface="黑体" pitchFamily="49" charset="-122"/>
              </a:endParaRPr>
            </a:p>
          </p:txBody>
        </p:sp>
        <p:grpSp>
          <p:nvGrpSpPr>
            <p:cNvPr id="20485" name="组合 2"/>
            <p:cNvGrpSpPr/>
            <p:nvPr/>
          </p:nvGrpSpPr>
          <p:grpSpPr>
            <a:xfrm>
              <a:off x="1852161" y="2006145"/>
              <a:ext cx="5650100" cy="1663022"/>
              <a:chOff x="1852161" y="2006145"/>
              <a:chExt cx="5650100" cy="1663022"/>
            </a:xfrm>
          </p:grpSpPr>
          <p:pic>
            <p:nvPicPr>
              <p:cNvPr id="20486" name="Picture 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52161" y="2028370"/>
                <a:ext cx="1733550" cy="1247775"/>
              </a:xfrm>
              <a:prstGeom prst="rect">
                <a:avLst/>
              </a:prstGeom>
              <a:noFill/>
              <a:ln>
                <a:noFill/>
                <a:miter lim="800000"/>
              </a:ln>
              <a:effectLst/>
            </p:spPr>
          </p:pic>
          <p:pic>
            <p:nvPicPr>
              <p:cNvPr id="20487" name="Picture 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32932" y="2006145"/>
                <a:ext cx="962025" cy="1276350"/>
              </a:xfrm>
              <a:prstGeom prst="rect">
                <a:avLst/>
              </a:prstGeom>
              <a:noFill/>
              <a:ln>
                <a:noFill/>
                <a:miter lim="800000"/>
              </a:ln>
              <a:effectLst/>
            </p:spPr>
          </p:pic>
          <p:pic>
            <p:nvPicPr>
              <p:cNvPr id="20488" name="Picture 1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73436" y="2020433"/>
                <a:ext cx="2028825" cy="1247775"/>
              </a:xfrm>
              <a:prstGeom prst="rect">
                <a:avLst/>
              </a:prstGeom>
              <a:noFill/>
              <a:ln>
                <a:noFill/>
                <a:miter lim="800000"/>
              </a:ln>
              <a:effectLst/>
            </p:spPr>
          </p:pic>
          <p:sp>
            <p:nvSpPr>
              <p:cNvPr id="20489" name="矩形 1"/>
              <p:cNvSpPr/>
              <p:nvPr/>
            </p:nvSpPr>
            <p:spPr>
              <a:xfrm>
                <a:off x="2143257" y="3269044"/>
                <a:ext cx="958917" cy="40011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342900" indent="-3429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32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8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24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»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000" b="1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</a:rPr>
                  <a:t>牡丹花</a:t>
                </a:r>
                <a:endParaRPr lang="zh-CN" altLang="en-US" sz="1600">
                  <a:latin typeface="楷体" pitchFamily="49" charset="-122"/>
                  <a:ea typeface="楷体" pitchFamily="49" charset="-122"/>
                </a:endParaRPr>
              </a:p>
            </p:txBody>
          </p:sp>
          <p:sp>
            <p:nvSpPr>
              <p:cNvPr id="20490" name="矩形 11"/>
              <p:cNvSpPr/>
              <p:nvPr/>
            </p:nvSpPr>
            <p:spPr>
              <a:xfrm>
                <a:off x="4027292" y="3269044"/>
                <a:ext cx="958917" cy="40011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342900" indent="-3429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32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8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24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»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000" b="1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</a:rPr>
                  <a:t>向日葵</a:t>
                </a:r>
              </a:p>
            </p:txBody>
          </p:sp>
          <p:sp>
            <p:nvSpPr>
              <p:cNvPr id="20491" name="矩形 12"/>
              <p:cNvSpPr/>
              <p:nvPr/>
            </p:nvSpPr>
            <p:spPr>
              <a:xfrm>
                <a:off x="5899636" y="3269044"/>
                <a:ext cx="958917" cy="400123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342900" indent="-3429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32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8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24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»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000" b="1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</a:rPr>
                  <a:t>蝴蝶兰</a:t>
                </a:r>
              </a:p>
            </p:txBody>
          </p:sp>
        </p:grpSp>
      </p:grp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32276" y="1107137"/>
            <a:ext cx="787309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marL="0" marR="0" lvl="0" indent="711200" algn="l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各种花开得五彩缤纷，但是仔细观察就会发现它们开放的时间是不一样的。牡丹花一般每年的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月初吐出花苞，中旬初花，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月上旬就挥手告别花季；向日葵一般每年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6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月中旬像赶集似的纷纷绽放自己的笑脸，从早到晚追着太阳转；蝴蝶兰则在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4~9 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月争相绽放笑脸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……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"/>
          <p:cNvSpPr/>
          <p:nvPr/>
        </p:nvSpPr>
        <p:spPr>
          <a:xfrm>
            <a:off x="796925" y="1487488"/>
            <a:ext cx="7562850" cy="1570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7112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不同的植物开花的时间不相同的原因是什么</a:t>
            </a:r>
            <a:r>
              <a:rPr lang="en-US" altLang="zh-CN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?</a:t>
            </a:r>
            <a:r>
              <a:rPr lang="en-US" altLang="zh-CN" b="1">
                <a:solidFill>
                  <a:srgbClr val="0070C0"/>
                </a:solidFill>
                <a:latin typeface="Times New Roman" pitchFamily="18" charset="0"/>
                <a:ea typeface="黑体" pitchFamily="49" charset="-122"/>
              </a:rPr>
              <a:t>(</a:t>
            </a:r>
            <a:r>
              <a:rPr lang="zh-CN" altLang="en-US" b="1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串珠问题</a:t>
            </a:r>
            <a:r>
              <a:rPr lang="en-US" altLang="zh-CN" b="1">
                <a:solidFill>
                  <a:srgbClr val="0070C0"/>
                </a:solidFill>
                <a:latin typeface="Times New Roman" pitchFamily="18" charset="0"/>
                <a:ea typeface="黑体" pitchFamily="49" charset="-122"/>
              </a:rPr>
              <a:t>2)</a:t>
            </a:r>
            <a:endParaRPr lang="zh-CN" altLang="en-US" b="1">
              <a:solidFill>
                <a:srgbClr val="0070C0"/>
              </a:solidFill>
              <a:latin typeface="Times New Roman" pitchFamily="18" charset="0"/>
              <a:ea typeface="黑体" pitchFamily="49" charset="-122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1"/>
          <p:cNvSpPr/>
          <p:nvPr/>
        </p:nvSpPr>
        <p:spPr>
          <a:xfrm>
            <a:off x="838200" y="1387475"/>
            <a:ext cx="4699000" cy="2308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不同的植物为什么开花的时间不同呢？原来，植物开花的时间，与温度、湿度、光照有着密切的关系。</a:t>
            </a:r>
          </a:p>
        </p:txBody>
      </p:sp>
      <p:pic>
        <p:nvPicPr>
          <p:cNvPr id="23555" name="Picture 6" descr="http://www.zxxk.com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775" y="1706562"/>
            <a:ext cx="2857500" cy="18303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3556" name="Picture 10" descr="http://www.zxxk.com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138" y="595312"/>
            <a:ext cx="931862" cy="158115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3557" name="文本框 2"/>
          <p:cNvSpPr txBox="1">
            <a:spLocks noChangeArrowheads="1"/>
          </p:cNvSpPr>
          <p:nvPr/>
        </p:nvSpPr>
        <p:spPr bwMode="auto">
          <a:xfrm>
            <a:off x="963613" y="3663950"/>
            <a:ext cx="7438517" cy="1043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50" marR="0" lvl="0" indent="617538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0070C0"/>
                </a:solidFill>
                <a:latin typeface="宋体" pitchFamily="2" charset="-122"/>
              </a:rPr>
              <a:t>运用设问的修辞方法</a:t>
            </a:r>
            <a:r>
              <a:rPr lang="en-US" altLang="zh-CN" sz="2400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sz="2400" b="1">
                <a:solidFill>
                  <a:srgbClr val="0070C0"/>
                </a:solidFill>
                <a:latin typeface="宋体" pitchFamily="2" charset="-122"/>
              </a:rPr>
              <a:t>引发读者思考</a:t>
            </a:r>
            <a:r>
              <a:rPr lang="en-US" altLang="zh-CN" sz="2400" b="1">
                <a:solidFill>
                  <a:srgbClr val="0070C0"/>
                </a:solidFill>
                <a:latin typeface="宋体" pitchFamily="2" charset="-122"/>
              </a:rPr>
              <a:t>;</a:t>
            </a:r>
            <a:r>
              <a:rPr lang="zh-CN" altLang="en-US" sz="2400" b="1">
                <a:solidFill>
                  <a:srgbClr val="0070C0"/>
                </a:solidFill>
                <a:latin typeface="宋体" pitchFamily="2" charset="-122"/>
              </a:rPr>
              <a:t>同时也是个过渡句</a:t>
            </a:r>
            <a:r>
              <a:rPr lang="en-US" altLang="zh-CN" sz="2400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sz="2400" b="1">
                <a:solidFill>
                  <a:srgbClr val="0070C0"/>
                </a:solidFill>
                <a:latin typeface="宋体" pitchFamily="2" charset="-122"/>
              </a:rPr>
              <a:t>在文章中起承上启下的作用。</a:t>
            </a:r>
          </a:p>
        </p:txBody>
      </p:sp>
      <p:grpSp>
        <p:nvGrpSpPr>
          <p:cNvPr id="23558" name="组合 9"/>
          <p:cNvGrpSpPr/>
          <p:nvPr/>
        </p:nvGrpSpPr>
        <p:grpSpPr>
          <a:xfrm>
            <a:off x="4192588" y="638175"/>
            <a:ext cx="4530725" cy="825500"/>
            <a:chOff x="3923498" y="2681088"/>
            <a:chExt cx="3476984" cy="557042"/>
          </a:xfrm>
        </p:grpSpPr>
        <p:sp>
          <p:nvSpPr>
            <p:cNvPr id="23559" name="云形标注 10"/>
            <p:cNvSpPr/>
            <p:nvPr/>
          </p:nvSpPr>
          <p:spPr>
            <a:xfrm>
              <a:off x="3923498" y="2681088"/>
              <a:ext cx="3476984" cy="557042"/>
            </a:xfrm>
            <a:prstGeom prst="cloudCallout">
              <a:avLst>
                <a:gd name="adj1" fmla="val -36084"/>
                <a:gd name="adj2" fmla="val 58126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lang="zh-CN" altLang="en-US" b="1"/>
            </a:p>
          </p:txBody>
        </p:sp>
        <p:sp>
          <p:nvSpPr>
            <p:cNvPr id="23560" name="矩形 6"/>
            <p:cNvSpPr/>
            <p:nvPr/>
          </p:nvSpPr>
          <p:spPr>
            <a:xfrm>
              <a:off x="4153626" y="2711047"/>
              <a:ext cx="2979487" cy="47724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 “不同的植物为什么开花的时间不同呢？”这句话有什么作用？</a:t>
              </a:r>
              <a:endParaRPr lang="en-US" altLang="zh-CN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23"/>
          <p:cNvSpPr txBox="1">
            <a:spLocks noChangeArrowheads="1"/>
          </p:cNvSpPr>
          <p:nvPr/>
        </p:nvSpPr>
        <p:spPr bwMode="auto">
          <a:xfrm>
            <a:off x="790575" y="1625600"/>
            <a:ext cx="7505261" cy="283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10668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宋体" pitchFamily="2" charset="-122"/>
              </a:rPr>
              <a:t>概念：</a:t>
            </a:r>
            <a:r>
              <a:rPr lang="zh-CN" altLang="en-US" sz="2400" b="1" dirty="0">
                <a:latin typeface="宋体" pitchFamily="2" charset="-122"/>
              </a:rPr>
              <a:t>自问自答</a:t>
            </a:r>
            <a:r>
              <a:rPr lang="en-US" altLang="zh-CN" sz="2400" b="1" dirty="0">
                <a:latin typeface="宋体" pitchFamily="2" charset="-122"/>
              </a:rPr>
              <a:t>,</a:t>
            </a:r>
            <a:r>
              <a:rPr lang="zh-CN" altLang="en-US" sz="2400" b="1" dirty="0">
                <a:latin typeface="宋体" pitchFamily="2" charset="-122"/>
              </a:rPr>
              <a:t>以引导读者注意和思考问题</a:t>
            </a:r>
            <a:r>
              <a:rPr lang="en-US" altLang="zh-CN" sz="2400" b="1" dirty="0">
                <a:latin typeface="宋体" pitchFamily="2" charset="-122"/>
              </a:rPr>
              <a:t>,</a:t>
            </a:r>
            <a:r>
              <a:rPr lang="zh-CN" altLang="en-US" sz="2400" b="1" dirty="0">
                <a:latin typeface="宋体" pitchFamily="2" charset="-122"/>
              </a:rPr>
              <a:t>这种辞格叫设问。 </a:t>
            </a:r>
          </a:p>
          <a:p>
            <a:pPr marL="0" marR="0" lvl="0" indent="0" defTabSz="10668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宋体" pitchFamily="2" charset="-122"/>
              </a:rPr>
              <a:t>作用</a:t>
            </a:r>
            <a:r>
              <a:rPr lang="en-US" altLang="zh-CN" sz="2400" b="1" dirty="0">
                <a:solidFill>
                  <a:srgbClr val="C00000"/>
                </a:solidFill>
                <a:latin typeface="宋体" pitchFamily="2" charset="-122"/>
              </a:rPr>
              <a:t>:</a:t>
            </a:r>
            <a:r>
              <a:rPr lang="zh-CN" altLang="en-US" sz="2400" b="1" dirty="0">
                <a:latin typeface="宋体" pitchFamily="2" charset="-122"/>
              </a:rPr>
              <a:t>引起读者的注意和思考</a:t>
            </a:r>
            <a:r>
              <a:rPr lang="en-US" altLang="zh-CN" sz="2400" b="1" dirty="0">
                <a:latin typeface="宋体" pitchFamily="2" charset="-122"/>
              </a:rPr>
              <a:t>,</a:t>
            </a:r>
            <a:r>
              <a:rPr lang="zh-CN" altLang="en-US" sz="2400" b="1" dirty="0">
                <a:latin typeface="宋体" pitchFamily="2" charset="-122"/>
              </a:rPr>
              <a:t>引出下文。</a:t>
            </a:r>
          </a:p>
          <a:p>
            <a:pPr marL="0" marR="0" lvl="0" indent="0" defTabSz="10668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宋体" pitchFamily="2" charset="-122"/>
              </a:rPr>
              <a:t>答题模式：</a:t>
            </a:r>
            <a:r>
              <a:rPr lang="zh-CN" altLang="en-US" sz="2400" b="1" dirty="0">
                <a:latin typeface="宋体" pitchFamily="2" charset="-122"/>
              </a:rPr>
              <a:t>运用设问</a:t>
            </a:r>
            <a:r>
              <a:rPr lang="en-US" altLang="zh-CN" sz="2400" b="1" dirty="0">
                <a:latin typeface="宋体" pitchFamily="2" charset="-122"/>
              </a:rPr>
              <a:t>,</a:t>
            </a:r>
            <a:r>
              <a:rPr lang="zh-CN" altLang="en-US" sz="2400" b="1" dirty="0">
                <a:latin typeface="宋体" pitchFamily="2" charset="-122"/>
              </a:rPr>
              <a:t>引起读者对</a:t>
            </a:r>
            <a:r>
              <a:rPr lang="en-US" altLang="zh-CN" sz="2400" b="1" dirty="0">
                <a:latin typeface="宋体" pitchFamily="2" charset="-122"/>
              </a:rPr>
              <a:t>……</a:t>
            </a:r>
            <a:r>
              <a:rPr lang="zh-CN" altLang="en-US" sz="2400" b="1" dirty="0">
                <a:latin typeface="宋体" pitchFamily="2" charset="-122"/>
              </a:rPr>
              <a:t>的注意和思考</a:t>
            </a:r>
            <a:r>
              <a:rPr lang="en-US" altLang="zh-CN" sz="2400" b="1" dirty="0">
                <a:latin typeface="宋体" pitchFamily="2" charset="-122"/>
              </a:rPr>
              <a:t>,</a:t>
            </a:r>
            <a:r>
              <a:rPr lang="zh-CN" altLang="en-US" sz="2400" b="1" dirty="0">
                <a:latin typeface="宋体" pitchFamily="2" charset="-122"/>
              </a:rPr>
              <a:t>很自然地引出下文。</a:t>
            </a:r>
          </a:p>
        </p:txBody>
      </p:sp>
      <p:grpSp>
        <p:nvGrpSpPr>
          <p:cNvPr id="24579" name="组合 9"/>
          <p:cNvGrpSpPr/>
          <p:nvPr/>
        </p:nvGrpSpPr>
        <p:grpSpPr>
          <a:xfrm>
            <a:off x="660400" y="784225"/>
            <a:ext cx="8102600" cy="835025"/>
            <a:chOff x="651350" y="964628"/>
            <a:chExt cx="8102232" cy="835025"/>
          </a:xfrm>
        </p:grpSpPr>
        <p:sp>
          <p:nvSpPr>
            <p:cNvPr id="24580" name="矩形 1"/>
            <p:cNvSpPr/>
            <p:nvPr/>
          </p:nvSpPr>
          <p:spPr>
            <a:xfrm>
              <a:off x="3729513" y="1016174"/>
              <a:ext cx="5024069" cy="63767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800" b="1" dirty="0">
                  <a:solidFill>
                    <a:srgbClr val="C00000"/>
                  </a:solidFill>
                  <a:latin typeface="黑体" pitchFamily="49" charset="-122"/>
                  <a:ea typeface="黑体" pitchFamily="49" charset="-122"/>
                </a:rPr>
                <a:t>品析设问的修辞方法</a:t>
              </a:r>
            </a:p>
          </p:txBody>
        </p:sp>
        <p:pic>
          <p:nvPicPr>
            <p:cNvPr id="24581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1350" y="964628"/>
              <a:ext cx="3078163" cy="835025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4"/>
          <p:cNvSpPr/>
          <p:nvPr/>
        </p:nvSpPr>
        <p:spPr>
          <a:xfrm>
            <a:off x="1044575" y="1781175"/>
            <a:ext cx="6981825" cy="25384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536575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例：这是谁的房间？这是我的房间。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marL="0" lvl="0" indent="536575" eaLnBrk="1" hangingPunct="1">
              <a:lnSpc>
                <a:spcPct val="150000"/>
              </a:lnSpc>
              <a:spcBef>
                <a:spcPts val="1800"/>
              </a:spcBef>
              <a:buFontTx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示例：什么是段落？段落即自然段，是篇章结构的基本单位。在文章中每个段落用换行作为明显的标志，表示文章思路发展中的停顿和间歇。</a:t>
            </a:r>
          </a:p>
        </p:txBody>
      </p:sp>
      <p:grpSp>
        <p:nvGrpSpPr>
          <p:cNvPr id="25603" name="组合 5"/>
          <p:cNvGrpSpPr/>
          <p:nvPr/>
        </p:nvGrpSpPr>
        <p:grpSpPr>
          <a:xfrm>
            <a:off x="646112" y="981075"/>
            <a:ext cx="8570912" cy="581025"/>
            <a:chOff x="312816" y="967503"/>
            <a:chExt cx="8569846" cy="580019"/>
          </a:xfrm>
        </p:grpSpPr>
        <p:grpSp>
          <p:nvGrpSpPr>
            <p:cNvPr id="25604" name="组合 4"/>
            <p:cNvGrpSpPr/>
            <p:nvPr/>
          </p:nvGrpSpPr>
          <p:grpSpPr>
            <a:xfrm>
              <a:off x="655069" y="967503"/>
              <a:ext cx="8227593" cy="580019"/>
              <a:chOff x="607444" y="967503"/>
              <a:chExt cx="8227593" cy="580019"/>
            </a:xfrm>
          </p:grpSpPr>
          <p:sp>
            <p:nvSpPr>
              <p:cNvPr id="25606" name="矩形 2"/>
              <p:cNvSpPr/>
              <p:nvPr/>
            </p:nvSpPr>
            <p:spPr>
              <a:xfrm>
                <a:off x="607444" y="1025435"/>
                <a:ext cx="1261762" cy="522087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342900" indent="-3429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32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8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•"/>
                  <a:defRPr kumimoji="0" lang="zh-CN" altLang="en-US" sz="24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–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Char char="»"/>
                  <a:defRPr kumimoji="0" lang="zh-CN" altLang="en-US" sz="2000" b="0" i="0" u="non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lang="zh-CN" alt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0" indent="0"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2800" b="1" dirty="0">
                    <a:solidFill>
                      <a:srgbClr val="36A436"/>
                    </a:solidFill>
                    <a:latin typeface="微软雅黑" pitchFamily="34" charset="-122"/>
                    <a:ea typeface="微软雅黑" pitchFamily="34" charset="-122"/>
                  </a:rPr>
                  <a:t>仿写：</a:t>
                </a:r>
                <a:endParaRPr lang="en-US" altLang="zh-CN" sz="2800" b="1" dirty="0">
                  <a:solidFill>
                    <a:srgbClr val="36A43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5607" name="矩形 7"/>
              <p:cNvSpPr/>
              <p:nvPr/>
            </p:nvSpPr>
            <p:spPr>
              <a:xfrm>
                <a:off x="1655668" y="967503"/>
                <a:ext cx="7186549" cy="645702"/>
              </a:xfrm>
              <a:prstGeom prst="rect">
                <a:avLst/>
              </a:prstGeom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marR="0" lvl="0" indent="0" eaLnBrk="1" hangingPunct="1">
                  <a:lnSpc>
                    <a:spcPct val="130000"/>
                  </a:lnSpc>
                </a:pPr>
                <a:r>
                  <a:rPr lang="zh-CN" altLang="en-US" sz="2800" b="1" dirty="0">
                    <a:solidFill>
                      <a:srgbClr val="000000"/>
                    </a:solidFill>
                    <a:latin typeface="宋体" pitchFamily="2" charset="-122"/>
                  </a:rPr>
                  <a:t>照着样子写个设问句吧</a:t>
                </a:r>
                <a:r>
                  <a:rPr lang="en-US" altLang="zh-CN" sz="2800" b="1" dirty="0">
                    <a:solidFill>
                      <a:srgbClr val="000000"/>
                    </a:solidFill>
                    <a:latin typeface="宋体" pitchFamily="2" charset="-122"/>
                  </a:rPr>
                  <a:t>!</a:t>
                </a:r>
              </a:p>
            </p:txBody>
          </p:sp>
        </p:grpSp>
        <p:pic>
          <p:nvPicPr>
            <p:cNvPr id="25605" name="图片 24" descr="花盆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816" y="1056901"/>
              <a:ext cx="389937" cy="445643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1"/>
          <p:cNvSpPr/>
          <p:nvPr/>
        </p:nvSpPr>
        <p:spPr>
          <a:xfrm>
            <a:off x="1546225" y="1685925"/>
            <a:ext cx="6959600" cy="1200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还有的花，需要昆虫传播花粉，才能结出种子，它们开花的时间</a:t>
            </a:r>
            <a:r>
              <a:rPr lang="zh-CN" altLang="en-US" sz="2400" b="1">
                <a:solidFill>
                  <a:srgbClr val="0066FF"/>
                </a:solidFill>
                <a:latin typeface="楷体" pitchFamily="49" charset="-122"/>
                <a:ea typeface="楷体" pitchFamily="49" charset="-122"/>
              </a:rPr>
              <a:t>往往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跟昆虫活动的时间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相吻合。</a:t>
            </a:r>
          </a:p>
        </p:txBody>
      </p:sp>
      <p:sp>
        <p:nvSpPr>
          <p:cNvPr id="26627" name="Text Box 5"/>
          <p:cNvSpPr/>
          <p:nvPr/>
        </p:nvSpPr>
        <p:spPr>
          <a:xfrm>
            <a:off x="3495675" y="1222375"/>
            <a:ext cx="3644900" cy="449262"/>
          </a:xfrm>
          <a:prstGeom prst="borderCallout2">
            <a:avLst>
              <a:gd name="adj1" fmla="val 46968"/>
              <a:gd name="adj2" fmla="val -514"/>
              <a:gd name="adj3" fmla="val 72708"/>
              <a:gd name="adj4" fmla="val -4694"/>
              <a:gd name="adj5" fmla="val 150181"/>
              <a:gd name="adj6" fmla="val 3546"/>
            </a:avLst>
          </a:prstGeom>
          <a:solidFill>
            <a:srgbClr val="DBEEF4"/>
          </a:solidFill>
          <a:ln w="28575">
            <a:solidFill>
              <a:srgbClr val="95B3D7"/>
            </a:solidFill>
            <a:prstDash val="sysDot"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just" eaLnBrk="1" hangingPunct="1"/>
            <a:r>
              <a:rPr lang="zh-CN" altLang="en-US" sz="2000" b="1">
                <a:latin typeface="仿宋" pitchFamily="49" charset="-122"/>
                <a:ea typeface="仿宋" pitchFamily="49" charset="-122"/>
              </a:rPr>
              <a:t> “往往”使句子更准确了。</a:t>
            </a:r>
          </a:p>
        </p:txBody>
      </p:sp>
      <p:grpSp>
        <p:nvGrpSpPr>
          <p:cNvPr id="26628" name="组合 10"/>
          <p:cNvGrpSpPr/>
          <p:nvPr/>
        </p:nvGrpSpPr>
        <p:grpSpPr>
          <a:xfrm>
            <a:off x="5051425" y="3130550"/>
            <a:ext cx="3454400" cy="1203325"/>
            <a:chOff x="5980694" y="2003170"/>
            <a:chExt cx="2236332" cy="1421609"/>
          </a:xfrm>
        </p:grpSpPr>
        <p:pic>
          <p:nvPicPr>
            <p:cNvPr id="26631" name="Picture 10" descr="C:\Users\Administrator\Desktop\bb3e566a04fbc747f528c8ba5bd72a64.jp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404564" y="1621006"/>
              <a:ext cx="1379902" cy="2227643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6632" name="矩形 13"/>
            <p:cNvSpPr/>
            <p:nvPr/>
          </p:nvSpPr>
          <p:spPr>
            <a:xfrm>
              <a:off x="6817263" y="2003171"/>
              <a:ext cx="1401163" cy="1405759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eaLnBrk="1" hangingPunct="1"/>
              <a:r>
                <a:rPr lang="zh-CN" altLang="en-US" b="1">
                  <a:solidFill>
                    <a:srgbClr val="000000"/>
                  </a:solidFill>
                  <a:latin typeface="宋体" pitchFamily="2" charset="-122"/>
                </a:rPr>
                <a:t>不同植物开花时间不同的另一个原因是与昆虫活动的时间有关。</a:t>
              </a:r>
            </a:p>
          </p:txBody>
        </p:sp>
      </p:grpSp>
      <p:pic>
        <p:nvPicPr>
          <p:cNvPr id="26629" name="Picture 12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0300" y="822325"/>
            <a:ext cx="1279525" cy="866775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26630" name="Picture 16" descr="http://www.zxxk.com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638" y="1871662"/>
            <a:ext cx="1225550" cy="822325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"/>
          <p:cNvSpPr/>
          <p:nvPr/>
        </p:nvSpPr>
        <p:spPr>
          <a:xfrm>
            <a:off x="900112" y="1395412"/>
            <a:ext cx="7575550" cy="25765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900112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通过上一节课的学习，我们已经初步理解了课文内容，为了更深入地理解课文，老师送给大家一把金钥匙，这就是核心问题和串珠问题。让我们带着这些问题理解课文。</a:t>
            </a:r>
            <a:endParaRPr lang="en-US" altLang="zh-CN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8195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0000" flipH="1">
            <a:off x="5726112" y="504825"/>
            <a:ext cx="827088" cy="63976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8196" name="圆角矩形 3">
            <a:extLst>
              <a:ext uri="{FF2B5EF4-FFF2-40B4-BE49-F238E27FC236}"/>
            </a:extLst>
          </p:cNvPr>
          <p:cNvSpPr/>
          <p:nvPr/>
        </p:nvSpPr>
        <p:spPr>
          <a:xfrm>
            <a:off x="2616200" y="823912"/>
            <a:ext cx="3302000" cy="517525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197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2724150" y="866775"/>
            <a:ext cx="3194050" cy="449262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黑体" pitchFamily="49" charset="-122"/>
                <a:ea typeface="黑体" pitchFamily="49" charset="-122"/>
              </a:rPr>
              <a:t>激趣导入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6"/>
          <p:cNvSpPr/>
          <p:nvPr/>
        </p:nvSpPr>
        <p:spPr>
          <a:xfrm>
            <a:off x="747712" y="2254250"/>
            <a:ext cx="7826375" cy="2516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1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    示例：以昙花为例说明植物开花的时间受温度、湿度、光照限制。县花的花瓣娇嫩</a:t>
            </a:r>
            <a:r>
              <a:rPr lang="en-US" altLang="zh-CN" sz="21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1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白天光照太强</a:t>
            </a:r>
            <a:r>
              <a:rPr lang="en-US" altLang="zh-CN" sz="21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1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深夜气温过低</a:t>
            </a:r>
            <a:r>
              <a:rPr lang="en-US" altLang="zh-CN" sz="21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1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它适应了晚上九点左右的温度和湿度</a:t>
            </a:r>
            <a:r>
              <a:rPr lang="en-US" altLang="zh-CN" sz="21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1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所以它在温度、湿度、光照的限制下只能九点左右含笑一现。这段话还运用拟人的修辞方法表现了县花的美丽。</a:t>
            </a:r>
          </a:p>
        </p:txBody>
      </p:sp>
      <p:grpSp>
        <p:nvGrpSpPr>
          <p:cNvPr id="27653" name="TextBox 7"/>
          <p:cNvGrpSpPr/>
          <p:nvPr/>
        </p:nvGrpSpPr>
        <p:grpSpPr>
          <a:xfrm>
            <a:off x="530225" y="706438"/>
            <a:ext cx="1530350" cy="512762"/>
            <a:chOff x="334" y="445"/>
            <a:chExt cx="964" cy="323"/>
          </a:xfrm>
        </p:grpSpPr>
        <p:pic>
          <p:nvPicPr>
            <p:cNvPr id="27651" name="TextBox 7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4" y="445"/>
              <a:ext cx="964" cy="323"/>
            </a:xfrm>
            <a:prstGeom prst="rect">
              <a:avLst/>
            </a:prstGeom>
            <a:noFill/>
            <a:ln>
              <a:miter lim="800000"/>
            </a:ln>
          </p:spPr>
        </p:pic>
        <p:sp>
          <p:nvSpPr>
            <p:cNvPr id="27652" name="矩形 27651"/>
            <p:cNvSpPr/>
            <p:nvPr/>
          </p:nvSpPr>
          <p:spPr>
            <a:xfrm>
              <a:off x="351" y="461"/>
              <a:ext cx="930" cy="29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400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想一想：</a:t>
              </a:r>
            </a:p>
          </p:txBody>
        </p:sp>
      </p:grpSp>
      <p:sp>
        <p:nvSpPr>
          <p:cNvPr id="27654" name="矩形 1"/>
          <p:cNvSpPr/>
          <p:nvPr/>
        </p:nvSpPr>
        <p:spPr>
          <a:xfrm>
            <a:off x="688975" y="1169988"/>
            <a:ext cx="7758112" cy="1200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623888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读了第二自然段，想想昙花为什么会在九点左右含笑一现</a:t>
            </a:r>
            <a:r>
              <a:rPr lang="en-US" altLang="zh-CN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?</a:t>
            </a: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用自己的话说一说。</a:t>
            </a:r>
            <a:endParaRPr lang="en-US" altLang="zh-CN" sz="24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/>
          <p:nvPr/>
        </p:nvSpPr>
        <p:spPr>
          <a:xfrm>
            <a:off x="542925" y="1027112"/>
            <a:ext cx="6684962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  <a:buFontTx/>
              <a:buBlip>
                <a:blip r:embed="rId2"/>
              </a:buBlip>
            </a:pPr>
            <a:r>
              <a:rPr lang="zh-CN" altLang="en-US" sz="2400" b="1" dirty="0">
                <a:latin typeface="Times New Roman" pitchFamily="18" charset="0"/>
                <a:ea typeface="黑体" pitchFamily="49" charset="-122"/>
              </a:rPr>
              <a:t>默读第</a:t>
            </a:r>
            <a:r>
              <a:rPr lang="en-US" altLang="zh-CN" sz="2400" b="1" dirty="0">
                <a:latin typeface="Times New Roman" pitchFamily="18" charset="0"/>
                <a:ea typeface="黑体" pitchFamily="49" charset="-122"/>
              </a:rPr>
              <a:t>1-2</a:t>
            </a:r>
            <a:r>
              <a:rPr lang="zh-CN" altLang="en-US" sz="2400" b="1" dirty="0">
                <a:latin typeface="Times New Roman" pitchFamily="18" charset="0"/>
                <a:ea typeface="黑体" pitchFamily="49" charset="-122"/>
              </a:rPr>
              <a:t>自然段。分别说说这两段话的大意。</a:t>
            </a:r>
            <a:endParaRPr lang="zh-CN" altLang="en-US" sz="2400" dirty="0"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936625" y="1850633"/>
            <a:ext cx="7624442" cy="1739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623888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宋体" pitchFamily="2" charset="-122"/>
                <a:ea typeface="Times New Roman" pitchFamily="18" charset="0"/>
              </a:rPr>
              <a:t>课文第</a:t>
            </a:r>
            <a:r>
              <a:rPr lang="en-US" altLang="zh-CN" sz="2400" b="1" dirty="0">
                <a:solidFill>
                  <a:srgbClr val="C00000"/>
                </a:solidFill>
                <a:latin typeface="宋体" pitchFamily="2" charset="-122"/>
                <a:ea typeface="Times New Roman" pitchFamily="18" charset="0"/>
              </a:rPr>
              <a:t>1</a:t>
            </a:r>
            <a:r>
              <a:rPr lang="zh-CN" altLang="en-US" sz="2400" b="1" dirty="0">
                <a:solidFill>
                  <a:srgbClr val="C00000"/>
                </a:solidFill>
                <a:latin typeface="宋体" pitchFamily="2" charset="-122"/>
                <a:ea typeface="Times New Roman" pitchFamily="18" charset="0"/>
              </a:rPr>
              <a:t>自然段大意：一天内，不同的花开放的时间是不同的；</a:t>
            </a:r>
            <a:endParaRPr lang="en-US" altLang="zh-CN" sz="2400" b="1" dirty="0">
              <a:solidFill>
                <a:srgbClr val="C00000"/>
              </a:solidFill>
              <a:latin typeface="宋体" pitchFamily="2" charset="-122"/>
              <a:ea typeface="Times New Roman" pitchFamily="18" charset="0"/>
            </a:endParaRPr>
          </a:p>
          <a:p>
            <a:pPr marL="0" marR="0" lvl="0" indent="623888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宋体" pitchFamily="2" charset="-122"/>
                <a:ea typeface="Times New Roman" pitchFamily="18" charset="0"/>
              </a:rPr>
              <a:t>第</a:t>
            </a:r>
            <a:r>
              <a:rPr lang="en-US" altLang="zh-CN" sz="2400" b="1" dirty="0">
                <a:solidFill>
                  <a:srgbClr val="C00000"/>
                </a:solidFill>
                <a:latin typeface="宋体" pitchFamily="2" charset="-122"/>
                <a:ea typeface="Times New Roman" pitchFamily="18" charset="0"/>
              </a:rPr>
              <a:t>2</a:t>
            </a:r>
            <a:r>
              <a:rPr lang="zh-CN" altLang="en-US" sz="2400" b="1" dirty="0">
                <a:solidFill>
                  <a:srgbClr val="C00000"/>
                </a:solidFill>
                <a:latin typeface="宋体" pitchFamily="2" charset="-122"/>
                <a:ea typeface="Times New Roman" pitchFamily="18" charset="0"/>
              </a:rPr>
              <a:t>自然段大意：不同的花开放时间不同的原因。</a:t>
            </a:r>
          </a:p>
        </p:txBody>
      </p:sp>
      <p:grpSp>
        <p:nvGrpSpPr>
          <p:cNvPr id="28676" name="组合 4"/>
          <p:cNvGrpSpPr/>
          <p:nvPr/>
        </p:nvGrpSpPr>
        <p:grpSpPr>
          <a:xfrm>
            <a:off x="7131050" y="1019175"/>
            <a:ext cx="1974850" cy="585788"/>
            <a:chOff x="6679075" y="750325"/>
            <a:chExt cx="1973481" cy="584919"/>
          </a:xfrm>
        </p:grpSpPr>
        <p:pic>
          <p:nvPicPr>
            <p:cNvPr id="28677" name="Picture 12" descr="C:\Users\Administrator\Desktop\81c83b3069976615a5dcb33b58b7eb2a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79075" y="750325"/>
              <a:ext cx="1905127" cy="584919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8678" name="矩形 7"/>
            <p:cNvSpPr/>
            <p:nvPr/>
          </p:nvSpPr>
          <p:spPr>
            <a:xfrm>
              <a:off x="6709781" y="882133"/>
              <a:ext cx="1942775" cy="337969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6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这是课后第</a:t>
              </a:r>
              <a:r>
                <a:rPr lang="en-US" altLang="zh-CN" sz="16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2</a:t>
              </a:r>
              <a:r>
                <a:rPr lang="zh-CN" altLang="en-US" sz="16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题哦！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1"/>
          <p:cNvSpPr/>
          <p:nvPr/>
        </p:nvSpPr>
        <p:spPr>
          <a:xfrm>
            <a:off x="608012" y="1536700"/>
            <a:ext cx="7927975" cy="1303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7112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人们能利用不同植物开花时间不同这个特点做什么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?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你从中体会到了什么？</a:t>
            </a:r>
            <a:r>
              <a:rPr lang="en-US" altLang="zh-CN" sz="2800" b="1" dirty="0">
                <a:solidFill>
                  <a:srgbClr val="0070C0"/>
                </a:solidFill>
                <a:latin typeface="Times New Roman" pitchFamily="18" charset="0"/>
                <a:ea typeface="黑体" pitchFamily="49" charset="-122"/>
              </a:rPr>
              <a:t>(</a:t>
            </a:r>
            <a:r>
              <a:rPr lang="zh-CN" altLang="en-US" sz="2800" b="1" dirty="0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串珠问题</a:t>
            </a:r>
            <a:r>
              <a:rPr lang="en-US" altLang="zh-CN" sz="2800" b="1" dirty="0">
                <a:solidFill>
                  <a:srgbClr val="0070C0"/>
                </a:solidFill>
                <a:latin typeface="Times New Roman" pitchFamily="18" charset="0"/>
                <a:ea typeface="黑体" pitchFamily="49" charset="-122"/>
              </a:rPr>
              <a:t>3)</a:t>
            </a:r>
            <a:endParaRPr lang="zh-CN" altLang="en-US" sz="2800" b="1" dirty="0">
              <a:solidFill>
                <a:srgbClr val="0070C0"/>
              </a:solidFill>
              <a:latin typeface="Times New Roman" pitchFamily="18" charset="0"/>
              <a:ea typeface="黑体" pitchFamily="49" charset="-122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/>
          <p:nvPr/>
        </p:nvSpPr>
        <p:spPr>
          <a:xfrm>
            <a:off x="1050925" y="927100"/>
            <a:ext cx="4246562" cy="2308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536575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一位植物学家曾有意把不同时间开放的花种在一起，把花圃修建得像钟面一样，组成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花的“时钟”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pic>
        <p:nvPicPr>
          <p:cNvPr id="30723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1638" y="1136650"/>
            <a:ext cx="2581275" cy="1976438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30724" name="组合 10"/>
          <p:cNvGrpSpPr/>
          <p:nvPr/>
        </p:nvGrpSpPr>
        <p:grpSpPr>
          <a:xfrm>
            <a:off x="2905125" y="3217862"/>
            <a:ext cx="3784600" cy="1284288"/>
            <a:chOff x="5869312" y="1975881"/>
            <a:chExt cx="2450407" cy="1517893"/>
          </a:xfrm>
        </p:grpSpPr>
        <p:pic>
          <p:nvPicPr>
            <p:cNvPr id="30725" name="Picture 10" descr="C:\Users\Administrator\Desktop\bb3e566a04fbc747f528c8ba5bd72a64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335569" y="1509624"/>
              <a:ext cx="1517893" cy="2450407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30726" name="矩形 8"/>
            <p:cNvSpPr/>
            <p:nvPr/>
          </p:nvSpPr>
          <p:spPr>
            <a:xfrm>
              <a:off x="6704959" y="2105342"/>
              <a:ext cx="1578307" cy="1189986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eaLnBrk="1" hangingPunct="1"/>
              <a:r>
                <a:rPr lang="zh-CN" altLang="en-US" sz="2000" b="1">
                  <a:solidFill>
                    <a:srgbClr val="000000"/>
                  </a:solidFill>
                  <a:latin typeface="宋体" pitchFamily="2" charset="-122"/>
                </a:rPr>
                <a:t> 这句话点明了“花钟”的含义</a:t>
              </a:r>
              <a:r>
                <a:rPr lang="en-US" altLang="zh-CN" sz="2000" b="1">
                  <a:solidFill>
                    <a:srgbClr val="000000"/>
                  </a:solidFill>
                  <a:latin typeface="宋体" pitchFamily="2" charset="-122"/>
                </a:rPr>
                <a:t>,</a:t>
              </a:r>
              <a:r>
                <a:rPr lang="zh-CN" altLang="en-US" sz="2000" b="1">
                  <a:solidFill>
                    <a:srgbClr val="000000"/>
                  </a:solidFill>
                  <a:latin typeface="宋体" pitchFamily="2" charset="-122"/>
                </a:rPr>
                <a:t>照应题目</a:t>
              </a:r>
              <a:r>
                <a:rPr lang="en-US" altLang="zh-CN" sz="2000" b="1">
                  <a:solidFill>
                    <a:srgbClr val="000000"/>
                  </a:solidFill>
                  <a:latin typeface="宋体" pitchFamily="2" charset="-122"/>
                </a:rPr>
                <a:t>,</a:t>
              </a:r>
              <a:r>
                <a:rPr lang="zh-CN" altLang="en-US" sz="2000" b="1">
                  <a:solidFill>
                    <a:srgbClr val="000000"/>
                  </a:solidFill>
                  <a:latin typeface="宋体" pitchFamily="2" charset="-122"/>
                </a:rPr>
                <a:t>使文章中心突出。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"/>
          <p:cNvSpPr/>
          <p:nvPr/>
        </p:nvSpPr>
        <p:spPr>
          <a:xfrm>
            <a:off x="876300" y="1352550"/>
            <a:ext cx="5265738" cy="1616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200" b="1">
                <a:latin typeface="楷体" pitchFamily="49" charset="-122"/>
                <a:ea typeface="楷体" pitchFamily="49" charset="-122"/>
              </a:rPr>
              <a:t>    这些花在二十四小时内依次开放。你只要看看什么花刚刚开放，就知道</a:t>
            </a:r>
            <a:r>
              <a:rPr lang="zh-CN" altLang="en-US" sz="2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大致</a:t>
            </a:r>
            <a:r>
              <a:rPr lang="zh-CN" altLang="en-US" sz="2200" b="1">
                <a:latin typeface="楷体" pitchFamily="49" charset="-122"/>
                <a:ea typeface="楷体" pitchFamily="49" charset="-122"/>
              </a:rPr>
              <a:t>是几点钟，这是不是很有趣？</a:t>
            </a:r>
          </a:p>
        </p:txBody>
      </p:sp>
      <p:pic>
        <p:nvPicPr>
          <p:cNvPr id="31747" name="Picture 6" descr="http://www.zxxk.com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6488" y="1511300"/>
            <a:ext cx="1784350" cy="14224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1748" name="文本框 2"/>
          <p:cNvSpPr txBox="1">
            <a:spLocks noChangeArrowheads="1"/>
          </p:cNvSpPr>
          <p:nvPr/>
        </p:nvSpPr>
        <p:spPr bwMode="auto">
          <a:xfrm>
            <a:off x="906463" y="2909888"/>
            <a:ext cx="7436930" cy="192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50" marR="0" lvl="0" indent="442913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0070C0"/>
                </a:solidFill>
                <a:latin typeface="宋体" pitchFamily="2" charset="-122"/>
              </a:rPr>
              <a:t>“大致”看似表意模糊</a:t>
            </a:r>
            <a:r>
              <a:rPr lang="en-US" altLang="zh-CN" sz="2000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sz="2000" b="1">
                <a:solidFill>
                  <a:srgbClr val="0070C0"/>
                </a:solidFill>
                <a:latin typeface="宋体" pitchFamily="2" charset="-122"/>
              </a:rPr>
              <a:t>其实作者使用这个词语恰恰是一种准确的表达</a:t>
            </a:r>
            <a:r>
              <a:rPr lang="en-US" altLang="zh-CN" sz="2000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sz="2000" b="1">
                <a:solidFill>
                  <a:srgbClr val="0070C0"/>
                </a:solidFill>
                <a:latin typeface="宋体" pitchFamily="2" charset="-122"/>
              </a:rPr>
              <a:t>是对客观事物真实状况的准确反映。无论开花时间</a:t>
            </a:r>
            <a:r>
              <a:rPr lang="en-US" altLang="zh-CN" sz="2000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sz="2000" b="1">
                <a:solidFill>
                  <a:srgbClr val="0070C0"/>
                </a:solidFill>
                <a:latin typeface="宋体" pitchFamily="2" charset="-122"/>
              </a:rPr>
              <a:t>还是对原因的分析</a:t>
            </a:r>
            <a:r>
              <a:rPr lang="en-US" altLang="zh-CN" sz="2000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sz="2000" b="1">
                <a:solidFill>
                  <a:srgbClr val="0070C0"/>
                </a:solidFill>
                <a:latin typeface="宋体" pitchFamily="2" charset="-122"/>
              </a:rPr>
              <a:t>都是有一定范围</a:t>
            </a:r>
            <a:r>
              <a:rPr lang="en-US" altLang="zh-CN" sz="2000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sz="2000" b="1">
                <a:solidFill>
                  <a:srgbClr val="0070C0"/>
                </a:solidFill>
                <a:latin typeface="宋体" pitchFamily="2" charset="-122"/>
              </a:rPr>
              <a:t>受一定条件限制的</a:t>
            </a:r>
            <a:r>
              <a:rPr lang="en-US" altLang="zh-CN" sz="2000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sz="2000" b="1">
                <a:solidFill>
                  <a:srgbClr val="0070C0"/>
                </a:solidFill>
                <a:latin typeface="宋体" pitchFamily="2" charset="-122"/>
              </a:rPr>
              <a:t>如果把话说死了</a:t>
            </a:r>
            <a:r>
              <a:rPr lang="en-US" altLang="zh-CN" sz="2000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sz="2000" b="1">
                <a:solidFill>
                  <a:srgbClr val="0070C0"/>
                </a:solidFill>
                <a:latin typeface="宋体" pitchFamily="2" charset="-122"/>
              </a:rPr>
              <a:t>看似肯定</a:t>
            </a:r>
            <a:r>
              <a:rPr lang="en-US" altLang="zh-CN" sz="2000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sz="2000" b="1">
                <a:solidFill>
                  <a:srgbClr val="0070C0"/>
                </a:solidFill>
                <a:latin typeface="宋体" pitchFamily="2" charset="-122"/>
              </a:rPr>
              <a:t>反而不科学了。这句话写出了花钟的作用</a:t>
            </a:r>
            <a:r>
              <a:rPr lang="en-US" altLang="zh-CN" sz="2000" b="1">
                <a:solidFill>
                  <a:srgbClr val="0070C0"/>
                </a:solidFill>
                <a:latin typeface="宋体" pitchFamily="2" charset="-122"/>
              </a:rPr>
              <a:t>,</a:t>
            </a:r>
            <a:r>
              <a:rPr lang="zh-CN" altLang="en-US" sz="2000" b="1">
                <a:solidFill>
                  <a:srgbClr val="0070C0"/>
                </a:solidFill>
                <a:latin typeface="宋体" pitchFamily="2" charset="-122"/>
              </a:rPr>
              <a:t>点明了花钟的趣味性。</a:t>
            </a:r>
          </a:p>
        </p:txBody>
      </p:sp>
      <p:grpSp>
        <p:nvGrpSpPr>
          <p:cNvPr id="31749" name="组合 9"/>
          <p:cNvGrpSpPr/>
          <p:nvPr/>
        </p:nvGrpSpPr>
        <p:grpSpPr>
          <a:xfrm>
            <a:off x="4192588" y="617538"/>
            <a:ext cx="4298950" cy="750888"/>
            <a:chOff x="3923498" y="2686838"/>
            <a:chExt cx="3298753" cy="506402"/>
          </a:xfrm>
        </p:grpSpPr>
        <p:sp>
          <p:nvSpPr>
            <p:cNvPr id="31750" name="云形标注 10"/>
            <p:cNvSpPr/>
            <p:nvPr/>
          </p:nvSpPr>
          <p:spPr>
            <a:xfrm>
              <a:off x="3923498" y="2686838"/>
              <a:ext cx="3298753" cy="506402"/>
            </a:xfrm>
            <a:prstGeom prst="cloudCallout">
              <a:avLst>
                <a:gd name="adj1" fmla="val -34058"/>
                <a:gd name="adj2" fmla="val 6972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lang="zh-CN" altLang="en-US" b="1"/>
            </a:p>
          </p:txBody>
        </p:sp>
        <p:sp>
          <p:nvSpPr>
            <p:cNvPr id="31751" name="矩形 6"/>
            <p:cNvSpPr/>
            <p:nvPr/>
          </p:nvSpPr>
          <p:spPr>
            <a:xfrm>
              <a:off x="4153626" y="2711047"/>
              <a:ext cx="2979487" cy="47724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 时间都是准确的</a:t>
              </a:r>
              <a:r>
                <a:rPr lang="en-US" altLang="zh-CN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花钟表示的时间为什么要用“大致”</a:t>
              </a:r>
              <a:r>
                <a:rPr lang="en-US" altLang="zh-CN" sz="20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?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/>
          <p:nvPr/>
        </p:nvSpPr>
        <p:spPr>
          <a:xfrm>
            <a:off x="763588" y="1270000"/>
            <a:ext cx="7994650" cy="3324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牵牛花</a:t>
            </a:r>
            <a:r>
              <a:rPr lang="zh-CN" altLang="en-US" sz="2000" b="1" u="sng">
                <a:latin typeface="楷体" pitchFamily="49" charset="-122"/>
                <a:ea typeface="楷体" pitchFamily="49" charset="-122"/>
              </a:rPr>
              <a:t>吹起了紫色的小喇叭。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蔷薇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___________________________________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睡莲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___________________________________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。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                         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万寿菊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_________________________________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烟草花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_________________________________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。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                     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月光花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_________________________________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000" b="1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昙花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___________________________________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。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                       </a:t>
            </a:r>
            <a:endParaRPr lang="zh-CN" altLang="en-US" sz="2000" b="1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2771" name="组合 4"/>
          <p:cNvGrpSpPr/>
          <p:nvPr/>
        </p:nvGrpSpPr>
        <p:grpSpPr>
          <a:xfrm>
            <a:off x="6656388" y="4000500"/>
            <a:ext cx="2185988" cy="644525"/>
            <a:chOff x="6685397" y="735569"/>
            <a:chExt cx="2185553" cy="643411"/>
          </a:xfrm>
        </p:grpSpPr>
        <p:pic>
          <p:nvPicPr>
            <p:cNvPr id="32774" name="Picture 12" descr="C:\Users\Administrator\Desktop\81c83b3069976615a5dcb33b58b7eb2a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5397" y="735569"/>
              <a:ext cx="2095639" cy="64341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32775" name="矩形 7"/>
            <p:cNvSpPr/>
            <p:nvPr/>
          </p:nvSpPr>
          <p:spPr>
            <a:xfrm>
              <a:off x="6709781" y="882133"/>
              <a:ext cx="2161169" cy="36933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这是课后第</a:t>
              </a:r>
              <a:r>
                <a:rPr lang="en-US" altLang="zh-CN" sz="18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3</a:t>
              </a:r>
              <a:r>
                <a:rPr lang="zh-CN" altLang="en-US" sz="1800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题哦！</a:t>
              </a:r>
            </a:p>
          </p:txBody>
        </p:sp>
      </p:grpSp>
      <p:sp>
        <p:nvSpPr>
          <p:cNvPr id="32772" name="矩形 1"/>
          <p:cNvSpPr/>
          <p:nvPr/>
        </p:nvSpPr>
        <p:spPr>
          <a:xfrm>
            <a:off x="384175" y="684212"/>
            <a:ext cx="8369300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  <a:buFontTx/>
              <a:buBlip>
                <a:blip r:embed="rId3"/>
              </a:buBlip>
            </a:pP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课文用不同的说法来表达鲜花的开放。填一填，体会一下。</a:t>
            </a:r>
            <a:endParaRPr lang="zh-CN" altLang="en-US" sz="28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2773" name="矩形 2"/>
          <p:cNvSpPr/>
          <p:nvPr/>
        </p:nvSpPr>
        <p:spPr>
          <a:xfrm>
            <a:off x="1481138" y="1749425"/>
            <a:ext cx="4572000" cy="2862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蔷薇绽开了笑脸</a:t>
            </a:r>
          </a:p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睡莲从梦中醒来</a:t>
            </a:r>
          </a:p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万寿菊欣然怒放</a:t>
            </a:r>
          </a:p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烟草花在暮色中苏醒</a:t>
            </a:r>
          </a:p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月光花在七点左右舒展开自己的花瓣</a:t>
            </a:r>
          </a:p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昙花在九点左右含笑一现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1"/>
          <p:cNvSpPr/>
          <p:nvPr/>
        </p:nvSpPr>
        <p:spPr>
          <a:xfrm>
            <a:off x="635000" y="1135062"/>
            <a:ext cx="7886700" cy="1303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7112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课文中运用了哪些技法描写九种花的开放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?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作用是什么</a:t>
            </a:r>
            <a:r>
              <a:rPr lang="en-US" altLang="zh-CN" sz="2800" b="1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?</a:t>
            </a:r>
            <a:r>
              <a:rPr lang="en-US" altLang="zh-CN" sz="2800" b="1">
                <a:solidFill>
                  <a:srgbClr val="0070C0"/>
                </a:solidFill>
                <a:latin typeface="Times New Roman" pitchFamily="18" charset="0"/>
                <a:ea typeface="黑体" pitchFamily="49" charset="-122"/>
              </a:rPr>
              <a:t>(</a:t>
            </a:r>
            <a:r>
              <a:rPr lang="zh-CN" altLang="en-US" sz="2800" b="1">
                <a:solidFill>
                  <a:srgbClr val="0070C0"/>
                </a:solidFill>
                <a:latin typeface="仿宋" pitchFamily="49" charset="-122"/>
                <a:ea typeface="仿宋" pitchFamily="49" charset="-122"/>
              </a:rPr>
              <a:t>串珠问题</a:t>
            </a:r>
            <a:r>
              <a:rPr lang="en-US" altLang="zh-CN" sz="2800" b="1">
                <a:solidFill>
                  <a:srgbClr val="0070C0"/>
                </a:solidFill>
                <a:latin typeface="Times New Roman" pitchFamily="18" charset="0"/>
                <a:ea typeface="黑体" pitchFamily="49" charset="-122"/>
              </a:rPr>
              <a:t>4)</a:t>
            </a:r>
            <a:endParaRPr lang="zh-CN" altLang="en-US" sz="2800" b="1">
              <a:solidFill>
                <a:srgbClr val="0070C0"/>
              </a:solidFill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33795" name="矩形 3"/>
          <p:cNvSpPr/>
          <p:nvPr/>
        </p:nvSpPr>
        <p:spPr>
          <a:xfrm>
            <a:off x="635000" y="2546350"/>
            <a:ext cx="7886700" cy="1754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拟人的修辞方法和多样的句式。运用拟人的修辞方法使各种花开放的动态画面生动具体</a:t>
            </a:r>
            <a:r>
              <a:rPr lang="en-US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;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多样的句式使课文的语言生动有趣</a:t>
            </a:r>
            <a:r>
              <a:rPr lang="en-US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不单调。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3"/>
          <p:cNvSpPr/>
          <p:nvPr/>
        </p:nvSpPr>
        <p:spPr>
          <a:xfrm>
            <a:off x="560388" y="566738"/>
            <a:ext cx="8010589" cy="377567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449263" marR="0" lvl="0" indent="-449263" eaLnBrk="1" hangingPunct="1">
              <a:lnSpc>
                <a:spcPct val="150000"/>
              </a:lnSpc>
            </a:pPr>
            <a:r>
              <a:rPr lang="zh-CN" altLang="en-US" sz="2300" b="1">
                <a:latin typeface="Times New Roman" pitchFamily="18" charset="0"/>
                <a:ea typeface="Times New Roman" pitchFamily="18" charset="0"/>
              </a:rPr>
              <a:t>                                   根据课文内容填空。</a:t>
            </a:r>
          </a:p>
          <a:p>
            <a:pPr marL="449263" marR="0" lvl="0" indent="625475" eaLnBrk="1" hangingPunct="1">
              <a:lnSpc>
                <a:spcPct val="150000"/>
              </a:lnSpc>
            </a:pPr>
            <a:r>
              <a:rPr lang="zh-CN" altLang="en-US" sz="2300" b="1">
                <a:latin typeface="Times New Roman" pitchFamily="18" charset="0"/>
                <a:ea typeface="Times New Roman" pitchFamily="18" charset="0"/>
              </a:rPr>
              <a:t>课文第</a:t>
            </a:r>
            <a:r>
              <a:rPr lang="en-US" altLang="zh-CN" sz="2300" b="1">
                <a:latin typeface="Times New Roman" pitchFamily="18" charset="0"/>
                <a:ea typeface="Times New Roman" pitchFamily="18" charset="0"/>
              </a:rPr>
              <a:t>1 </a:t>
            </a:r>
            <a:r>
              <a:rPr lang="zh-CN" altLang="en-US" sz="2300" b="1">
                <a:latin typeface="Times New Roman" pitchFamily="18" charset="0"/>
                <a:ea typeface="Times New Roman" pitchFamily="18" charset="0"/>
              </a:rPr>
              <a:t>自然段举例说明不同的花会在不同的时间开放，共写了</a:t>
            </a:r>
            <a:r>
              <a:rPr lang="en-US" altLang="zh-CN" sz="2300" b="1">
                <a:latin typeface="Times New Roman" pitchFamily="18" charset="0"/>
                <a:ea typeface="Times New Roman" pitchFamily="18" charset="0"/>
              </a:rPr>
              <a:t>(         )</a:t>
            </a:r>
            <a:r>
              <a:rPr lang="zh-CN" altLang="en-US" sz="2300" b="1">
                <a:latin typeface="Times New Roman" pitchFamily="18" charset="0"/>
                <a:ea typeface="Times New Roman" pitchFamily="18" charset="0"/>
              </a:rPr>
              <a:t>种花。</a:t>
            </a:r>
          </a:p>
          <a:p>
            <a:pPr marL="449263" marR="0" lvl="0" indent="625475" eaLnBrk="1" hangingPunct="1">
              <a:lnSpc>
                <a:spcPct val="150000"/>
              </a:lnSpc>
            </a:pPr>
            <a:r>
              <a:rPr lang="zh-CN" altLang="en-US" sz="2300" b="1">
                <a:latin typeface="Times New Roman" pitchFamily="18" charset="0"/>
                <a:ea typeface="Times New Roman" pitchFamily="18" charset="0"/>
              </a:rPr>
              <a:t>凌晨四点</a:t>
            </a:r>
            <a:r>
              <a:rPr lang="en-US" altLang="zh-CN" sz="2300" b="1">
                <a:latin typeface="Times New Roman" pitchFamily="18" charset="0"/>
                <a:ea typeface="Times New Roman" pitchFamily="18" charset="0"/>
              </a:rPr>
              <a:t>(               )</a:t>
            </a:r>
            <a:r>
              <a:rPr lang="zh-CN" altLang="en-US" sz="2300" b="1">
                <a:latin typeface="Times New Roman" pitchFamily="18" charset="0"/>
                <a:ea typeface="Times New Roman" pitchFamily="18" charset="0"/>
              </a:rPr>
              <a:t>开了，五点左右</a:t>
            </a:r>
            <a:r>
              <a:rPr lang="en-US" altLang="zh-CN" sz="2300" b="1">
                <a:latin typeface="Times New Roman" pitchFamily="18" charset="0"/>
                <a:ea typeface="Times New Roman" pitchFamily="18" charset="0"/>
              </a:rPr>
              <a:t>(          )</a:t>
            </a:r>
            <a:r>
              <a:rPr lang="zh-CN" altLang="en-US" sz="2300" b="1">
                <a:latin typeface="Times New Roman" pitchFamily="18" charset="0"/>
                <a:ea typeface="Times New Roman" pitchFamily="18" charset="0"/>
              </a:rPr>
              <a:t>开了，七点</a:t>
            </a:r>
            <a:r>
              <a:rPr lang="en-US" altLang="zh-CN" sz="2300" b="1">
                <a:latin typeface="Times New Roman" pitchFamily="18" charset="0"/>
                <a:ea typeface="Times New Roman" pitchFamily="18" charset="0"/>
              </a:rPr>
              <a:t>(          )</a:t>
            </a:r>
            <a:r>
              <a:rPr lang="zh-CN" altLang="en-US" sz="2300" b="1">
                <a:latin typeface="Times New Roman" pitchFamily="18" charset="0"/>
                <a:ea typeface="Times New Roman" pitchFamily="18" charset="0"/>
              </a:rPr>
              <a:t>开了，中午十二点左右</a:t>
            </a:r>
            <a:r>
              <a:rPr lang="en-US" altLang="zh-CN" sz="2300" b="1">
                <a:latin typeface="Times New Roman" pitchFamily="18" charset="0"/>
                <a:ea typeface="Times New Roman" pitchFamily="18" charset="0"/>
              </a:rPr>
              <a:t>(               )</a:t>
            </a:r>
            <a:r>
              <a:rPr lang="zh-CN" altLang="en-US" sz="2300" b="1">
                <a:latin typeface="Times New Roman" pitchFamily="18" charset="0"/>
                <a:ea typeface="Times New Roman" pitchFamily="18" charset="0"/>
              </a:rPr>
              <a:t>开了，下午三点</a:t>
            </a:r>
            <a:r>
              <a:rPr lang="en-US" altLang="zh-CN" sz="2300" b="1">
                <a:latin typeface="Times New Roman" pitchFamily="18" charset="0"/>
                <a:ea typeface="Times New Roman" pitchFamily="18" charset="0"/>
              </a:rPr>
              <a:t>(              )</a:t>
            </a:r>
            <a:r>
              <a:rPr lang="zh-CN" altLang="en-US" sz="2300" b="1">
                <a:latin typeface="Times New Roman" pitchFamily="18" charset="0"/>
                <a:ea typeface="Times New Roman" pitchFamily="18" charset="0"/>
              </a:rPr>
              <a:t>开了，傍晚六点</a:t>
            </a:r>
            <a:r>
              <a:rPr lang="en-US" altLang="zh-CN" sz="2300" b="1">
                <a:latin typeface="Times New Roman" pitchFamily="18" charset="0"/>
                <a:ea typeface="Times New Roman" pitchFamily="18" charset="0"/>
              </a:rPr>
              <a:t>(              )</a:t>
            </a:r>
            <a:r>
              <a:rPr lang="zh-CN" altLang="en-US" sz="2300" b="1">
                <a:latin typeface="Times New Roman" pitchFamily="18" charset="0"/>
                <a:ea typeface="Times New Roman" pitchFamily="18" charset="0"/>
              </a:rPr>
              <a:t>开了，七点左右</a:t>
            </a:r>
            <a:r>
              <a:rPr lang="en-US" altLang="zh-CN" sz="2300" b="1">
                <a:latin typeface="Times New Roman" pitchFamily="18" charset="0"/>
                <a:ea typeface="Times New Roman" pitchFamily="18" charset="0"/>
              </a:rPr>
              <a:t>(              )</a:t>
            </a:r>
            <a:r>
              <a:rPr lang="zh-CN" altLang="en-US" sz="2300" b="1">
                <a:latin typeface="Times New Roman" pitchFamily="18" charset="0"/>
                <a:ea typeface="Times New Roman" pitchFamily="18" charset="0"/>
              </a:rPr>
              <a:t>开了，晚上八点</a:t>
            </a:r>
            <a:r>
              <a:rPr lang="en-US" altLang="zh-CN" sz="2300" b="1">
                <a:latin typeface="Times New Roman" pitchFamily="18" charset="0"/>
                <a:ea typeface="Times New Roman" pitchFamily="18" charset="0"/>
              </a:rPr>
              <a:t>(              )</a:t>
            </a:r>
            <a:r>
              <a:rPr lang="zh-CN" altLang="en-US" sz="2300" b="1">
                <a:latin typeface="Times New Roman" pitchFamily="18" charset="0"/>
                <a:ea typeface="Times New Roman" pitchFamily="18" charset="0"/>
              </a:rPr>
              <a:t>开了，九点左右</a:t>
            </a:r>
            <a:r>
              <a:rPr lang="en-US" altLang="zh-CN" sz="2300" b="1">
                <a:latin typeface="Times New Roman" pitchFamily="18" charset="0"/>
                <a:ea typeface="Times New Roman" pitchFamily="18" charset="0"/>
              </a:rPr>
              <a:t>(          )</a:t>
            </a:r>
            <a:r>
              <a:rPr lang="zh-CN" altLang="en-US" sz="2300" b="1">
                <a:latin typeface="Times New Roman" pitchFamily="18" charset="0"/>
                <a:ea typeface="Times New Roman" pitchFamily="18" charset="0"/>
              </a:rPr>
              <a:t>开了。</a:t>
            </a:r>
          </a:p>
        </p:txBody>
      </p:sp>
      <p:sp>
        <p:nvSpPr>
          <p:cNvPr id="34819" name="矩形 4"/>
          <p:cNvSpPr/>
          <p:nvPr/>
        </p:nvSpPr>
        <p:spPr>
          <a:xfrm>
            <a:off x="1162050" y="4276725"/>
            <a:ext cx="823147" cy="617837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3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昙花</a:t>
            </a:r>
          </a:p>
        </p:txBody>
      </p:sp>
      <p:sp>
        <p:nvSpPr>
          <p:cNvPr id="34820" name="矩形 5"/>
          <p:cNvSpPr/>
          <p:nvPr/>
        </p:nvSpPr>
        <p:spPr>
          <a:xfrm>
            <a:off x="2746375" y="1766888"/>
            <a:ext cx="481012" cy="4460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3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九</a:t>
            </a:r>
            <a:endParaRPr lang="zh-CN" altLang="en-US" sz="1800"/>
          </a:p>
        </p:txBody>
      </p:sp>
      <p:sp>
        <p:nvSpPr>
          <p:cNvPr id="34821" name="矩形 6"/>
          <p:cNvSpPr/>
          <p:nvPr/>
        </p:nvSpPr>
        <p:spPr>
          <a:xfrm>
            <a:off x="2998788" y="2292350"/>
            <a:ext cx="1074738" cy="4460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3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牵牛花</a:t>
            </a:r>
            <a:endParaRPr lang="zh-CN" altLang="en-US" sz="1800"/>
          </a:p>
        </p:txBody>
      </p:sp>
      <p:sp>
        <p:nvSpPr>
          <p:cNvPr id="34822" name="矩形 7"/>
          <p:cNvSpPr/>
          <p:nvPr/>
        </p:nvSpPr>
        <p:spPr>
          <a:xfrm>
            <a:off x="6311900" y="2295525"/>
            <a:ext cx="777875" cy="4476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3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蔷薇</a:t>
            </a:r>
            <a:endParaRPr lang="zh-CN" altLang="en-US" sz="1800"/>
          </a:p>
        </p:txBody>
      </p:sp>
      <p:sp>
        <p:nvSpPr>
          <p:cNvPr id="34823" name="矩形 8"/>
          <p:cNvSpPr/>
          <p:nvPr/>
        </p:nvSpPr>
        <p:spPr>
          <a:xfrm>
            <a:off x="1430338" y="2828925"/>
            <a:ext cx="777875" cy="4476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3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睡莲</a:t>
            </a:r>
            <a:endParaRPr lang="zh-CN" altLang="en-US" sz="1800"/>
          </a:p>
        </p:txBody>
      </p:sp>
      <p:sp>
        <p:nvSpPr>
          <p:cNvPr id="34824" name="矩形 9"/>
          <p:cNvSpPr/>
          <p:nvPr/>
        </p:nvSpPr>
        <p:spPr>
          <a:xfrm>
            <a:off x="5362575" y="2806700"/>
            <a:ext cx="1074738" cy="4460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3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午时花</a:t>
            </a:r>
            <a:endParaRPr lang="zh-CN" altLang="en-US" sz="1800"/>
          </a:p>
        </p:txBody>
      </p:sp>
      <p:sp>
        <p:nvSpPr>
          <p:cNvPr id="34825" name="矩形 10"/>
          <p:cNvSpPr/>
          <p:nvPr/>
        </p:nvSpPr>
        <p:spPr>
          <a:xfrm>
            <a:off x="1458912" y="3333750"/>
            <a:ext cx="1074738" cy="4460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3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万寿菊</a:t>
            </a:r>
            <a:endParaRPr lang="zh-CN" altLang="en-US" sz="1800"/>
          </a:p>
        </p:txBody>
      </p:sp>
      <p:sp>
        <p:nvSpPr>
          <p:cNvPr id="34826" name="矩形 11"/>
          <p:cNvSpPr/>
          <p:nvPr/>
        </p:nvSpPr>
        <p:spPr>
          <a:xfrm>
            <a:off x="4752975" y="3340100"/>
            <a:ext cx="1074738" cy="4460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3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烟草花</a:t>
            </a:r>
            <a:endParaRPr lang="zh-CN" altLang="en-US" sz="1800"/>
          </a:p>
        </p:txBody>
      </p:sp>
      <p:sp>
        <p:nvSpPr>
          <p:cNvPr id="34827" name="矩形 12"/>
          <p:cNvSpPr/>
          <p:nvPr/>
        </p:nvSpPr>
        <p:spPr>
          <a:xfrm>
            <a:off x="1162050" y="3865562"/>
            <a:ext cx="1074738" cy="4460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3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月光花</a:t>
            </a:r>
            <a:endParaRPr lang="zh-CN" altLang="en-US" sz="1800"/>
          </a:p>
        </p:txBody>
      </p:sp>
      <p:sp>
        <p:nvSpPr>
          <p:cNvPr id="34828" name="矩形 13"/>
          <p:cNvSpPr/>
          <p:nvPr/>
        </p:nvSpPr>
        <p:spPr>
          <a:xfrm>
            <a:off x="4467225" y="3865562"/>
            <a:ext cx="1074738" cy="4460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3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夜来香</a:t>
            </a:r>
            <a:endParaRPr lang="zh-CN" altLang="en-US" sz="1800"/>
          </a:p>
        </p:txBody>
      </p:sp>
      <p:grpSp>
        <p:nvGrpSpPr>
          <p:cNvPr id="34829" name="组合 1"/>
          <p:cNvGrpSpPr/>
          <p:nvPr/>
        </p:nvGrpSpPr>
        <p:grpSpPr>
          <a:xfrm>
            <a:off x="423862" y="477838"/>
            <a:ext cx="2593975" cy="666750"/>
            <a:chOff x="3711597" y="1189830"/>
            <a:chExt cx="2593669" cy="666750"/>
          </a:xfrm>
        </p:grpSpPr>
        <p:sp>
          <p:nvSpPr>
            <p:cNvPr id="34830" name="圆角矩形 15"/>
            <p:cNvSpPr/>
            <p:nvPr/>
          </p:nvSpPr>
          <p:spPr>
            <a:xfrm>
              <a:off x="4527476" y="1327942"/>
              <a:ext cx="1777790" cy="4492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ADDBE9"/>
                </a:gs>
                <a:gs pos="100000">
                  <a:schemeClr val="bg1"/>
                </a:gs>
              </a:gsLst>
              <a:lin ang="16200000" scaled="1"/>
            </a:gradFill>
            <a:ln>
              <a:solidFill>
                <a:srgbClr val="8FCEE4"/>
              </a:solidFill>
              <a:miter lim="800000"/>
            </a:ln>
            <a:effectLst>
              <a:outerShdw blurRad="40000" dist="20000" dir="5400000">
                <a:srgbClr val="000000">
                  <a:alpha val="37999"/>
                </a:srgbClr>
              </a:outerShdw>
            </a:effectLst>
          </p:spPr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kumimoji="1" lang="zh-CN" altLang="en-US">
                <a:solidFill>
                  <a:srgbClr val="000000"/>
                </a:solidFill>
              </a:endParaRPr>
            </a:p>
          </p:txBody>
        </p:sp>
        <p:pic>
          <p:nvPicPr>
            <p:cNvPr id="34831" name="图片 9" descr="book.gif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11597" y="1189830"/>
              <a:ext cx="1087277" cy="66675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34832" name="文本框 16"/>
            <p:cNvSpPr/>
            <p:nvPr/>
          </p:nvSpPr>
          <p:spPr>
            <a:xfrm>
              <a:off x="4786874" y="1346993"/>
              <a:ext cx="1518392" cy="461963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kumimoji="1" lang="zh-CN" altLang="en-US" sz="2400" b="1">
                  <a:latin typeface="Adobe 黑体 Std R" pitchFamily="34" charset="-122"/>
                  <a:ea typeface="Adobe 黑体 Std R" pitchFamily="34" charset="-122"/>
                </a:rPr>
                <a:t>练一练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4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8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4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4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  <p:bldP spid="34820" grpId="0" build="p"/>
      <p:bldP spid="34821" grpId="0" build="p"/>
      <p:bldP spid="34822" grpId="0" build="p"/>
      <p:bldP spid="34823" grpId="0" build="p"/>
      <p:bldP spid="34824" grpId="0" build="p"/>
      <p:bldP spid="34825" grpId="0" build="p"/>
      <p:bldP spid="34826" grpId="0" build="p"/>
      <p:bldP spid="34827" grpId="0" build="p"/>
      <p:bldP spid="34828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3"/>
          <p:cNvSpPr/>
          <p:nvPr/>
        </p:nvSpPr>
        <p:spPr>
          <a:xfrm>
            <a:off x="762000" y="1158875"/>
            <a:ext cx="7583488" cy="15525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536575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200" b="1" dirty="0">
                <a:latin typeface="Times New Roman" pitchFamily="18" charset="0"/>
                <a:ea typeface="黑体" pitchFamily="49" charset="-122"/>
              </a:rPr>
              <a:t>课文第二自然段列举了</a:t>
            </a:r>
            <a:r>
              <a:rPr lang="en-US" altLang="zh-CN" sz="2200" b="1" dirty="0">
                <a:latin typeface="Times New Roman" pitchFamily="18" charset="0"/>
                <a:ea typeface="黑体" pitchFamily="49" charset="-122"/>
              </a:rPr>
              <a:t>9</a:t>
            </a:r>
            <a:r>
              <a:rPr lang="zh-CN" altLang="en-US" sz="2200" b="1" dirty="0">
                <a:latin typeface="Times New Roman" pitchFamily="18" charset="0"/>
                <a:ea typeface="黑体" pitchFamily="49" charset="-122"/>
              </a:rPr>
              <a:t>种花开放时间，你用心观察，并查找资料，看看身边还有哪些花是什么时间开放的，给它们做开放时间的备忘录。</a:t>
            </a:r>
          </a:p>
        </p:txBody>
      </p:sp>
      <p:sp>
        <p:nvSpPr>
          <p:cNvPr id="35843" name="矩形 4"/>
          <p:cNvSpPr/>
          <p:nvPr/>
        </p:nvSpPr>
        <p:spPr>
          <a:xfrm>
            <a:off x="3684588" y="617538"/>
            <a:ext cx="1628775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主题延伸</a:t>
            </a:r>
          </a:p>
        </p:txBody>
      </p:sp>
      <p:grpSp>
        <p:nvGrpSpPr>
          <p:cNvPr id="35844" name="组合 2"/>
          <p:cNvGrpSpPr/>
          <p:nvPr/>
        </p:nvGrpSpPr>
        <p:grpSpPr>
          <a:xfrm>
            <a:off x="1011238" y="2679700"/>
            <a:ext cx="7246938" cy="2032000"/>
            <a:chOff x="1026201" y="2709183"/>
            <a:chExt cx="7246715" cy="2031325"/>
          </a:xfrm>
        </p:grpSpPr>
        <p:sp>
          <p:nvSpPr>
            <p:cNvPr id="35845" name="矩形 8"/>
            <p:cNvSpPr/>
            <p:nvPr/>
          </p:nvSpPr>
          <p:spPr>
            <a:xfrm>
              <a:off x="3687542" y="2709183"/>
              <a:ext cx="4585374" cy="203132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279400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latin typeface="楷体" pitchFamily="49" charset="-122"/>
                  <a:ea typeface="楷体" pitchFamily="49" charset="-122"/>
                </a:rPr>
                <a:t>示例：</a:t>
              </a:r>
              <a:r>
                <a:rPr lang="zh-CN" altLang="en-US" sz="2400" b="1" dirty="0">
                  <a:solidFill>
                    <a:srgbClr val="C00000"/>
                  </a:solidFill>
                  <a:latin typeface="华文中宋" pitchFamily="2" charset="-122"/>
                  <a:ea typeface="华文中宋" pitchFamily="2" charset="-122"/>
                </a:rPr>
                <a:t>向日葵</a:t>
              </a:r>
              <a:r>
                <a:rPr lang="zh-CN" altLang="en-US" sz="2000" b="1" dirty="0">
                  <a:latin typeface="楷体" pitchFamily="49" charset="-122"/>
                  <a:ea typeface="楷体" pitchFamily="49" charset="-122"/>
                </a:rPr>
                <a:t>花期可达两周以上。向日葵除了外型酷似太阳以外，它的花朵明亮大方，开放的向日葵，一天内头会随着太阳的方向而摆动。</a:t>
              </a:r>
              <a:endParaRPr lang="zh-CN" altLang="zh-CN" sz="2400" b="1" dirty="0"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35846" name="Picture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6899" y="2864072"/>
              <a:ext cx="2432229" cy="1712407"/>
            </a:xfrm>
            <a:prstGeom prst="rect">
              <a:avLst/>
            </a:prstGeom>
            <a:noFill/>
            <a:ln>
              <a:miter lim="800000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75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组合 7"/>
          <p:cNvGrpSpPr/>
          <p:nvPr/>
        </p:nvGrpSpPr>
        <p:grpSpPr>
          <a:xfrm>
            <a:off x="631825" y="493712"/>
            <a:ext cx="7854950" cy="4256088"/>
            <a:chOff x="656787" y="515762"/>
            <a:chExt cx="7854386" cy="3871331"/>
          </a:xfrm>
        </p:grpSpPr>
        <p:sp>
          <p:nvSpPr>
            <p:cNvPr id="36869" name="矩形 5"/>
            <p:cNvSpPr/>
            <p:nvPr/>
          </p:nvSpPr>
          <p:spPr>
            <a:xfrm>
              <a:off x="656787" y="875315"/>
              <a:ext cx="7854386" cy="3511778"/>
            </a:xfrm>
            <a:prstGeom prst="rect">
              <a:avLst/>
            </a:prstGeom>
            <a:solidFill>
              <a:srgbClr val="F2F6EA"/>
            </a:solidFill>
            <a:ln w="44450" cap="flat" cmpd="thickThin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6870" name="矩形 6"/>
            <p:cNvSpPr/>
            <p:nvPr/>
          </p:nvSpPr>
          <p:spPr>
            <a:xfrm>
              <a:off x="673573" y="515762"/>
              <a:ext cx="2623713" cy="5272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r>
                <a:rPr lang="zh-CN" altLang="en-US" sz="3200">
                  <a:effectLst>
                    <a:outerShdw blurRad="38100" dist="38100" dir="2700000" algn="tl">
                      <a:srgbClr val="FFFFFF"/>
                    </a:outerShdw>
                  </a:effectLst>
                  <a:latin typeface="隶书" pitchFamily="49" charset="-122"/>
                  <a:ea typeface="隶书" pitchFamily="49" charset="-122"/>
                </a:rPr>
                <a:t>一课一法一练</a:t>
              </a:r>
            </a:p>
          </p:txBody>
        </p:sp>
      </p:grpSp>
      <p:sp>
        <p:nvSpPr>
          <p:cNvPr id="36867" name="矩形 11"/>
          <p:cNvSpPr/>
          <p:nvPr/>
        </p:nvSpPr>
        <p:spPr>
          <a:xfrm>
            <a:off x="2473325" y="944562"/>
            <a:ext cx="4197350" cy="6365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运用设问的修辞手法</a:t>
            </a:r>
          </a:p>
        </p:txBody>
      </p:sp>
      <p:sp>
        <p:nvSpPr>
          <p:cNvPr id="36868" name="矩形 12"/>
          <p:cNvSpPr/>
          <p:nvPr/>
        </p:nvSpPr>
        <p:spPr>
          <a:xfrm>
            <a:off x="747712" y="1649412"/>
            <a:ext cx="7593012" cy="27924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536575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Times New Roman" pitchFamily="18" charset="0"/>
                <a:ea typeface="Times New Roman" pitchFamily="18" charset="0"/>
              </a:rPr>
              <a:t>本课中“不同的植物为什么开花的时间不同呢？有的植物开花的时间，与温度、湿度、光照有着密切的关系。”采用了设问的修辞手法，这样能吸引读者更好地领会文章内容。注意设问是自问自答，要用在需要强调的内容上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  <p:bldP spid="3686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0000" flipH="1">
            <a:off x="5943600" y="884238"/>
            <a:ext cx="827088" cy="63976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219" name="圆角矩形 2">
            <a:extLst>
              <a:ext uri="{FF2B5EF4-FFF2-40B4-BE49-F238E27FC236}"/>
            </a:extLst>
          </p:cNvPr>
          <p:cNvSpPr/>
          <p:nvPr/>
        </p:nvSpPr>
        <p:spPr>
          <a:xfrm>
            <a:off x="2833688" y="1204912"/>
            <a:ext cx="3302000" cy="517525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0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2941638" y="1247775"/>
            <a:ext cx="3194050" cy="449262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黑体" pitchFamily="49" charset="-122"/>
                <a:ea typeface="黑体" pitchFamily="49" charset="-122"/>
              </a:rPr>
              <a:t>品读释疑</a:t>
            </a:r>
          </a:p>
        </p:txBody>
      </p:sp>
      <p:sp>
        <p:nvSpPr>
          <p:cNvPr id="9221" name="图文框 4"/>
          <p:cNvSpPr/>
          <p:nvPr/>
        </p:nvSpPr>
        <p:spPr>
          <a:xfrm>
            <a:off x="1722438" y="2308225"/>
            <a:ext cx="5634038" cy="681038"/>
          </a:xfrm>
          <a:prstGeom prst="fram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81367" tIns="181367" rIns="181367" bIns="181367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defTabSz="1600200" eaLnBrk="1" hangingPunct="1">
              <a:lnSpc>
                <a:spcPct val="90000"/>
              </a:lnSpc>
              <a:spcAft>
                <a:spcPct val="35000"/>
              </a:spcAft>
            </a:pPr>
            <a:r>
              <a:rPr lang="zh-CN" altLang="en-US" sz="3200" b="1">
                <a:latin typeface="微软雅黑" pitchFamily="34" charset="-122"/>
                <a:ea typeface="微软雅黑" pitchFamily="34" charset="-122"/>
              </a:rPr>
              <a:t>带着问题，听录音回顾课文。</a:t>
            </a:r>
            <a:endParaRPr sz="32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3568" y="26749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矩形 3"/>
          <p:cNvSpPr/>
          <p:nvPr/>
        </p:nvSpPr>
        <p:spPr>
          <a:xfrm>
            <a:off x="804862" y="831850"/>
            <a:ext cx="1447800" cy="6365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sz="2800" b="1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举例：</a:t>
            </a:r>
            <a:r>
              <a:rPr lang="en-US" altLang="zh-CN" sz="2800" b="1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 </a:t>
            </a:r>
            <a:endParaRPr lang="zh-CN" altLang="zh-CN" sz="2800">
              <a:solidFill>
                <a:srgbClr val="0066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7891" name="矩形 4"/>
          <p:cNvSpPr>
            <a:spLocks noChangeArrowheads="1"/>
          </p:cNvSpPr>
          <p:nvPr/>
        </p:nvSpPr>
        <p:spPr bwMode="auto">
          <a:xfrm>
            <a:off x="931863" y="1527175"/>
            <a:ext cx="7243061" cy="26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711200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花儿为什么这样红？首先有它的物质基础。</a:t>
            </a:r>
            <a:r>
              <a:rPr lang="en-US" altLang="zh-CN" sz="2800" b="1" dirty="0">
                <a:solidFill>
                  <a:srgbClr val="000000"/>
                </a:solidFill>
                <a:latin typeface="宋体" pitchFamily="2" charset="-122"/>
                <a:ea typeface="Times New Roman" pitchFamily="18" charset="0"/>
              </a:rPr>
              <a:t>……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万紫千红，红蓝交辉，都是花青素在不同的酸碱反应中所显示出来的。</a:t>
            </a:r>
            <a:endParaRPr lang="en-US" altLang="zh-CN" sz="2800" b="1" dirty="0">
              <a:solidFill>
                <a:srgbClr val="000000"/>
              </a:solidFill>
              <a:latin typeface="Times New Roman" pitchFamily="18" charset="0"/>
              <a:ea typeface="楷体" pitchFamily="49" charset="-122"/>
            </a:endParaRPr>
          </a:p>
          <a:p>
            <a:pPr marL="0" marR="0" lvl="0" indent="711200" algn="r" eaLnBrk="1" hangingPunct="1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</a:rPr>
              <a:t>      (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</a:rPr>
              <a:t>贾祖璋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</a:rPr>
              <a:t>《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</a:rPr>
              <a:t>花儿为什么这样红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</a:rPr>
              <a:t>》)</a:t>
            </a:r>
            <a:endParaRPr lang="zh-CN" altLang="en-US" sz="28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  <p:cond evt="onBegin" delay="0">
                          <p:tn val="8"/>
                        </p:cond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5"/>
          <p:cNvSpPr/>
          <p:nvPr/>
        </p:nvSpPr>
        <p:spPr>
          <a:xfrm>
            <a:off x="531812" y="1193800"/>
            <a:ext cx="1627188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800" b="1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练一练：</a:t>
            </a:r>
          </a:p>
        </p:txBody>
      </p:sp>
      <p:sp>
        <p:nvSpPr>
          <p:cNvPr id="38915" name="矩形 6"/>
          <p:cNvSpPr/>
          <p:nvPr/>
        </p:nvSpPr>
        <p:spPr>
          <a:xfrm>
            <a:off x="681038" y="1852613"/>
            <a:ext cx="7463943" cy="137297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宋体" pitchFamily="2" charset="-122"/>
                <a:ea typeface="Times New Roman" pitchFamily="18" charset="0"/>
              </a:rPr>
              <a:t>    请你运用设问的修辞写一段话，介绍生活中的某种现象。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内容占位符 2"/>
          <p:cNvSpPr/>
          <p:nvPr/>
        </p:nvSpPr>
        <p:spPr>
          <a:xfrm>
            <a:off x="887412" y="1789112"/>
            <a:ext cx="7356475" cy="19637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622300" eaLnBrk="1" hangingPunct="1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Calibri" pitchFamily="34" charset="0"/>
              </a:rPr>
              <a:t>这篇课文主要写了作者通过仔细观察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Calibri" pitchFamily="34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Calibri" pitchFamily="34" charset="0"/>
              </a:rPr>
              <a:t>发现一天之内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Calibri" pitchFamily="34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Calibri" pitchFamily="34" charset="0"/>
              </a:rPr>
              <a:t>不同的花开放的时间不同及其原因</a:t>
            </a:r>
            <a:r>
              <a:rPr lang="en-US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Calibri" pitchFamily="34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Calibri" pitchFamily="34" charset="0"/>
              </a:rPr>
              <a:t>表现了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Calibri" pitchFamily="34" charset="0"/>
              </a:rPr>
              <a:t>作者留心观察周围的事物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Calibri" pitchFamily="34" charset="0"/>
              </a:rPr>
              <a:t>,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Calibri" pitchFamily="34" charset="0"/>
              </a:rPr>
              <a:t>善于思考的好习惯。</a:t>
            </a:r>
          </a:p>
        </p:txBody>
      </p:sp>
      <p:sp>
        <p:nvSpPr>
          <p:cNvPr id="39939" name="矩形 1"/>
          <p:cNvSpPr/>
          <p:nvPr/>
        </p:nvSpPr>
        <p:spPr>
          <a:xfrm>
            <a:off x="1000125" y="1622425"/>
            <a:ext cx="7537450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400">
                <a:latin typeface="楷体" pitchFamily="49" charset="-122"/>
                <a:ea typeface="楷体" pitchFamily="49" charset="-122"/>
              </a:rPr>
              <a:t>    </a:t>
            </a:r>
          </a:p>
        </p:txBody>
      </p:sp>
      <p:pic>
        <p:nvPicPr>
          <p:cNvPr id="3994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0000" flipH="1">
            <a:off x="5943600" y="241300"/>
            <a:ext cx="827088" cy="85248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9941" name="圆角矩形 11">
            <a:extLst>
              <a:ext uri="{FF2B5EF4-FFF2-40B4-BE49-F238E27FC236}"/>
            </a:extLst>
          </p:cNvPr>
          <p:cNvSpPr/>
          <p:nvPr/>
        </p:nvSpPr>
        <p:spPr>
          <a:xfrm>
            <a:off x="2833688" y="666750"/>
            <a:ext cx="3303588" cy="690562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42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2943225" y="666750"/>
            <a:ext cx="3194050" cy="598488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黑体" pitchFamily="49" charset="-122"/>
                <a:ea typeface="黑体" pitchFamily="49" charset="-122"/>
              </a:rPr>
              <a:t>本课小结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1"/>
          <p:cNvSpPr/>
          <p:nvPr/>
        </p:nvSpPr>
        <p:spPr>
          <a:xfrm>
            <a:off x="650875" y="2503488"/>
            <a:ext cx="677862" cy="900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vert" wrap="none"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花钟</a:t>
            </a:r>
          </a:p>
        </p:txBody>
      </p:sp>
      <p:grpSp>
        <p:nvGrpSpPr>
          <p:cNvPr id="40963" name="组合 7"/>
          <p:cNvGrpSpPr/>
          <p:nvPr/>
        </p:nvGrpSpPr>
        <p:grpSpPr>
          <a:xfrm>
            <a:off x="1244600" y="1520825"/>
            <a:ext cx="7318375" cy="2862262"/>
            <a:chOff x="1217063" y="1521487"/>
            <a:chExt cx="7319397" cy="2862322"/>
          </a:xfrm>
        </p:grpSpPr>
        <p:sp>
          <p:nvSpPr>
            <p:cNvPr id="40967" name="矩形 1"/>
            <p:cNvSpPr/>
            <p:nvPr/>
          </p:nvSpPr>
          <p:spPr>
            <a:xfrm>
              <a:off x="1445708" y="1521487"/>
              <a:ext cx="5282634" cy="286232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现象：</a:t>
              </a:r>
              <a:r>
                <a:rPr lang="zh-CN" altLang="en-US" sz="2400" b="1" dirty="0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不同的花开放的时间不同</a:t>
              </a:r>
            </a:p>
            <a:p>
              <a:pPr marL="0" lvl="0" indent="0" eaLnBrk="1" hangingPunct="1">
                <a:lnSpc>
                  <a:spcPct val="150000"/>
                </a:lnSpc>
                <a:spcBef>
                  <a:spcPct val="0"/>
                </a:spcBef>
                <a:buNone/>
              </a:pPr>
              <a:endParaRPr lang="en-US" altLang="zh-CN" sz="2400" b="1" dirty="0">
                <a:latin typeface="黑体" pitchFamily="49" charset="-122"/>
                <a:ea typeface="黑体" pitchFamily="49" charset="-122"/>
              </a:endParaRPr>
            </a:p>
            <a:p>
              <a:pPr marL="0" lvl="0" indent="0" eaLnBrk="1" hangingPunct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原因</a:t>
              </a:r>
            </a:p>
            <a:p>
              <a:pPr marL="0" lvl="0" indent="0" eaLnBrk="1" hangingPunct="1">
                <a:lnSpc>
                  <a:spcPct val="150000"/>
                </a:lnSpc>
                <a:spcBef>
                  <a:spcPct val="0"/>
                </a:spcBef>
                <a:buNone/>
              </a:pPr>
              <a:endParaRPr lang="en-US" altLang="zh-CN" sz="2400" b="1" dirty="0">
                <a:latin typeface="黑体" pitchFamily="49" charset="-122"/>
                <a:ea typeface="黑体" pitchFamily="49" charset="-122"/>
              </a:endParaRPr>
            </a:p>
            <a:p>
              <a:pPr marL="0" lvl="0" indent="0" eaLnBrk="1" hangingPunct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运用：</a:t>
              </a:r>
              <a:r>
                <a:rPr lang="zh-CN" altLang="en-US" sz="2400" b="1" dirty="0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修建“花钟”</a:t>
              </a:r>
            </a:p>
          </p:txBody>
        </p:sp>
        <p:sp>
          <p:nvSpPr>
            <p:cNvPr id="40968" name="左大括号 2"/>
            <p:cNvSpPr/>
            <p:nvPr/>
          </p:nvSpPr>
          <p:spPr>
            <a:xfrm>
              <a:off x="1217063" y="1677065"/>
              <a:ext cx="282614" cy="2601967"/>
            </a:xfrm>
            <a:prstGeom prst="leftBrace">
              <a:avLst>
                <a:gd name="adj1" fmla="val 8354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</a:ln>
            <a:effectLst>
              <a:outerShdw blurRad="40000" dist="20000" dir="5400000">
                <a:srgbClr val="000000">
                  <a:alpha val="37999"/>
                </a:srgbClr>
              </a:outerShdw>
            </a:effectLst>
          </p:spPr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lang="zh-CN" altLang="en-US"/>
            </a:p>
          </p:txBody>
        </p:sp>
        <p:sp>
          <p:nvSpPr>
            <p:cNvPr id="40969" name="矩形 4"/>
            <p:cNvSpPr/>
            <p:nvPr/>
          </p:nvSpPr>
          <p:spPr>
            <a:xfrm>
              <a:off x="7030949" y="2518701"/>
              <a:ext cx="1505511" cy="83099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400" b="1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留心观察善于思考</a:t>
              </a:r>
            </a:p>
          </p:txBody>
        </p:sp>
        <p:sp>
          <p:nvSpPr>
            <p:cNvPr id="40970" name="左大括号 18"/>
            <p:cNvSpPr/>
            <p:nvPr/>
          </p:nvSpPr>
          <p:spPr>
            <a:xfrm rot="10800000">
              <a:off x="6834422" y="1637377"/>
              <a:ext cx="158772" cy="2681342"/>
            </a:xfrm>
            <a:prstGeom prst="leftBrace">
              <a:avLst>
                <a:gd name="adj1" fmla="val 8366"/>
                <a:gd name="adj2" fmla="val 50792"/>
              </a:avLst>
            </a:prstGeom>
            <a:noFill/>
            <a:ln w="12700">
              <a:solidFill>
                <a:schemeClr val="tx1"/>
              </a:solidFill>
              <a:round/>
            </a:ln>
            <a:effectLst>
              <a:outerShdw blurRad="40000" dist="20000" dir="5400000">
                <a:srgbClr val="000000">
                  <a:alpha val="37999"/>
                </a:srgbClr>
              </a:outerShdw>
            </a:effectLst>
          </p:spPr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lang="zh-CN" altLang="en-US" sz="2400" b="1"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40971" name="矩形 3"/>
            <p:cNvSpPr/>
            <p:nvPr/>
          </p:nvSpPr>
          <p:spPr>
            <a:xfrm>
              <a:off x="6010639" y="2347391"/>
              <a:ext cx="801228" cy="1200329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分析</a:t>
              </a:r>
            </a:p>
            <a:p>
              <a:pPr marL="0" lvl="0" indent="0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例证</a:t>
              </a:r>
            </a:p>
          </p:txBody>
        </p:sp>
        <p:sp>
          <p:nvSpPr>
            <p:cNvPr id="40972" name="矩形 5"/>
            <p:cNvSpPr/>
            <p:nvPr/>
          </p:nvSpPr>
          <p:spPr>
            <a:xfrm>
              <a:off x="2333291" y="2345187"/>
              <a:ext cx="4490587" cy="1200329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与温度、湿度、光照有关</a:t>
              </a:r>
            </a:p>
            <a:p>
              <a:pPr marL="0" lvl="0" indent="0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 dirty="0">
                  <a:solidFill>
                    <a:srgbClr val="0000FF"/>
                  </a:solidFill>
                  <a:latin typeface="黑体" pitchFamily="49" charset="-122"/>
                  <a:ea typeface="黑体" pitchFamily="49" charset="-122"/>
                </a:rPr>
                <a:t>跟昆虫活动的时间相吻合</a:t>
              </a:r>
            </a:p>
          </p:txBody>
        </p:sp>
        <p:sp>
          <p:nvSpPr>
            <p:cNvPr id="40973" name="左大括号 6"/>
            <p:cNvSpPr/>
            <p:nvPr/>
          </p:nvSpPr>
          <p:spPr>
            <a:xfrm>
              <a:off x="2252258" y="2516871"/>
              <a:ext cx="122255" cy="900131"/>
            </a:xfrm>
            <a:prstGeom prst="leftBrace">
              <a:avLst>
                <a:gd name="adj1" fmla="val 8317"/>
                <a:gd name="adj2" fmla="val 50000"/>
              </a:avLst>
            </a:prstGeom>
            <a:noFill/>
            <a:ln w="12700">
              <a:solidFill>
                <a:schemeClr val="tx1"/>
              </a:solidFill>
              <a:round/>
            </a:ln>
            <a:effectLst>
              <a:outerShdw blurRad="40000" dist="20000" dir="5400000">
                <a:srgbClr val="000000">
                  <a:alpha val="37999"/>
                </a:srgbClr>
              </a:outerShdw>
            </a:effectLst>
          </p:spPr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lang="zh-CN" altLang="en-US"/>
            </a:p>
          </p:txBody>
        </p:sp>
        <p:sp>
          <p:nvSpPr>
            <p:cNvPr id="40974" name="左大括号 24"/>
            <p:cNvSpPr/>
            <p:nvPr/>
          </p:nvSpPr>
          <p:spPr>
            <a:xfrm rot="10800000">
              <a:off x="5862737" y="2589897"/>
              <a:ext cx="158772" cy="776303"/>
            </a:xfrm>
            <a:prstGeom prst="leftBrace">
              <a:avLst>
                <a:gd name="adj1" fmla="val 8330"/>
                <a:gd name="adj2" fmla="val 50792"/>
              </a:avLst>
            </a:prstGeom>
            <a:noFill/>
            <a:ln w="12700">
              <a:solidFill>
                <a:schemeClr val="tx1"/>
              </a:solidFill>
              <a:round/>
            </a:ln>
            <a:effectLst>
              <a:outerShdw blurRad="40000" dist="20000" dir="5400000">
                <a:srgbClr val="000000">
                  <a:alpha val="37999"/>
                </a:srgbClr>
              </a:outerShdw>
            </a:effectLst>
          </p:spPr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lang="zh-CN" altLang="en-US" sz="2400" b="1">
                <a:latin typeface="黑体" pitchFamily="49" charset="-122"/>
                <a:ea typeface="黑体" pitchFamily="49" charset="-122"/>
              </a:endParaRPr>
            </a:p>
          </p:txBody>
        </p:sp>
      </p:grpSp>
      <p:pic>
        <p:nvPicPr>
          <p:cNvPr id="40964" name="图片 2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0000" flipH="1">
            <a:off x="5854700" y="415925"/>
            <a:ext cx="827088" cy="85248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40965" name="圆角矩形 12">
            <a:extLst>
              <a:ext uri="{FF2B5EF4-FFF2-40B4-BE49-F238E27FC236}"/>
            </a:extLst>
          </p:cNvPr>
          <p:cNvSpPr/>
          <p:nvPr/>
        </p:nvSpPr>
        <p:spPr>
          <a:xfrm>
            <a:off x="2744788" y="842962"/>
            <a:ext cx="3303588" cy="688975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66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2854325" y="842962"/>
            <a:ext cx="3194050" cy="598488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黑体" pitchFamily="49" charset="-122"/>
                <a:ea typeface="黑体" pitchFamily="49" charset="-122"/>
              </a:rPr>
              <a:t>结构图示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矩形 1"/>
          <p:cNvSpPr/>
          <p:nvPr/>
        </p:nvSpPr>
        <p:spPr>
          <a:xfrm>
            <a:off x="3592512" y="1335088"/>
            <a:ext cx="2000250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玩出了名堂</a:t>
            </a:r>
          </a:p>
        </p:txBody>
      </p:sp>
      <p:sp>
        <p:nvSpPr>
          <p:cNvPr id="41987" name="矩形 1"/>
          <p:cNvSpPr/>
          <p:nvPr/>
        </p:nvSpPr>
        <p:spPr>
          <a:xfrm>
            <a:off x="539750" y="1897062"/>
            <a:ext cx="7980362" cy="2862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536575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玩耍常常被认为是浪费时间的行为，但在科学史上，有许多伟大的发现是在玩耍中产生的。</a:t>
            </a:r>
          </a:p>
          <a:p>
            <a:pPr marL="0" lvl="0" indent="536575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荷兰的列文虎克喜欢玩镜片。</a:t>
            </a:r>
          </a:p>
          <a:p>
            <a:pPr marL="0" lvl="0" indent="536575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列文虎克的工作是看守大门，并定时到钟楼去敲钟。这份工作相当清闲，他待着没事，就一边看门，一边磨起了镜片。他把厚玻璃的四周磨薄，做成放大镜，用来看细微的东西或者阅读字很小的书籍。</a:t>
            </a:r>
          </a:p>
        </p:txBody>
      </p:sp>
      <p:pic>
        <p:nvPicPr>
          <p:cNvPr id="41989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0000" flipH="1">
            <a:off x="5980112" y="101600"/>
            <a:ext cx="828675" cy="85248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41990" name="圆角矩形 13">
            <a:extLst>
              <a:ext uri="{FF2B5EF4-FFF2-40B4-BE49-F238E27FC236}"/>
            </a:extLst>
          </p:cNvPr>
          <p:cNvSpPr/>
          <p:nvPr/>
        </p:nvSpPr>
        <p:spPr>
          <a:xfrm>
            <a:off x="2871788" y="528638"/>
            <a:ext cx="3302000" cy="688975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991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2979738" y="528638"/>
            <a:ext cx="3194050" cy="598488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黑体" pitchFamily="49" charset="-122"/>
                <a:ea typeface="黑体" pitchFamily="49" charset="-122"/>
              </a:rPr>
              <a:t>拓展延伸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矩形 1"/>
          <p:cNvSpPr/>
          <p:nvPr/>
        </p:nvSpPr>
        <p:spPr>
          <a:xfrm>
            <a:off x="554038" y="903288"/>
            <a:ext cx="7980362" cy="37131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536575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有一次，列文虎克又在玩放大镜。他突然想到：把两片放大镜放在一起，会怎么样呢？他一试，啊，不得了，蚊子的腿看上去像兔子的腿。他越玩越带劲，就把一片放大镜固定，让另一片放大镜可以随意调节，这样就做成了一架简单的显微镜。他用显微镜观察水，看见水里有许多小生命挤来挤去；观察牙齿，看见里面有一种从来没有见过的小东西。他发现，除了我们平时看到的世界，还有另一个平时看不到的世界。那是一个“小人国”。“小人国”里的“居民”，比地球上的居民要多得多。</a:t>
            </a: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矩形 1"/>
          <p:cNvSpPr/>
          <p:nvPr/>
        </p:nvSpPr>
        <p:spPr>
          <a:xfrm>
            <a:off x="554038" y="903288"/>
            <a:ext cx="7980362" cy="1866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536575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列文虎克玩放大镜，玩出了大名堂。他最早发现了微生物，发现了一个全新的世界。英国皇家学会知道了他的发现，聘请他为皇家学会会员。连英国女王和俄国沙皇也千里迢迢前去拜访他，欣赏他的“玩具”，并从“玩具”里观看新世界里的“居民”。 </a:t>
            </a:r>
          </a:p>
        </p:txBody>
      </p:sp>
      <p:sp>
        <p:nvSpPr>
          <p:cNvPr id="44035" name="矩形 8"/>
          <p:cNvSpPr/>
          <p:nvPr/>
        </p:nvSpPr>
        <p:spPr>
          <a:xfrm>
            <a:off x="595312" y="2876550"/>
            <a:ext cx="7916862" cy="14049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3333FF"/>
                </a:solidFill>
                <a:latin typeface="黑体" pitchFamily="49" charset="-122"/>
                <a:ea typeface="黑体" pitchFamily="49" charset="-122"/>
              </a:rPr>
              <a:t>思考：</a:t>
            </a:r>
            <a:endParaRPr lang="en-US" altLang="zh-CN" sz="2000" b="1">
              <a:solidFill>
                <a:srgbClr val="3333FF"/>
              </a:solidFill>
              <a:latin typeface="黑体" pitchFamily="49" charset="-122"/>
              <a:ea typeface="黑体" pitchFamily="49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读短文，说说列文虎克都“玩”出了哪些“名堂”。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你觉得列文虎克有伟大的发现的原因是什么？</a:t>
            </a: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矩形 1"/>
          <p:cNvSpPr/>
          <p:nvPr/>
        </p:nvSpPr>
        <p:spPr>
          <a:xfrm>
            <a:off x="3592512" y="736600"/>
            <a:ext cx="2000250" cy="5603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蜜蜂引路</a:t>
            </a:r>
          </a:p>
        </p:txBody>
      </p:sp>
      <p:sp>
        <p:nvSpPr>
          <p:cNvPr id="45059" name="矩形 1"/>
          <p:cNvSpPr/>
          <p:nvPr/>
        </p:nvSpPr>
        <p:spPr>
          <a:xfrm>
            <a:off x="539750" y="1352550"/>
            <a:ext cx="7980362" cy="3324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536575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latin typeface="Times New Roman" pitchFamily="18" charset="0"/>
                <a:ea typeface="楷体" pitchFamily="49" charset="-122"/>
              </a:rPr>
              <a:t>1922</a:t>
            </a: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年，列宁住在莫斯科附近的一座小山上。当地有个养蜂的人，列宁常常派人去请他来聊天儿。</a:t>
            </a:r>
          </a:p>
          <a:p>
            <a:pPr marL="0" lvl="0" indent="536575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有一回，列宁想找那个人谈谈怎样养蜂。可是往常派去找他的人到莫斯科去了，别人都不知道他住在哪里，列宁只好亲自去找。</a:t>
            </a:r>
          </a:p>
          <a:p>
            <a:pPr marL="0" lvl="0" indent="536575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列宁一边走一边看，发现路边的花丛里有许多蜜蜂。他仔细观察，只见那些蜜蜂采了蜜就飞进附近的一个园子里，园子旁边有一所小房子。列宁走到那所房子跟前敲了敲门，开门的果然就是那个养蜂的人。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矩形 1"/>
          <p:cNvSpPr/>
          <p:nvPr/>
        </p:nvSpPr>
        <p:spPr>
          <a:xfrm>
            <a:off x="569912" y="946150"/>
            <a:ext cx="7980362" cy="14049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536575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养蜂的人看见列宁，惊讶地说∶“您好，列宁同志，是谁把您领到这儿来的？”列宁笑着说∶“我有向导，是您的蜜蜂把我领到这儿来的”。</a:t>
            </a:r>
          </a:p>
        </p:txBody>
      </p:sp>
      <p:sp>
        <p:nvSpPr>
          <p:cNvPr id="46083" name="矩形 8"/>
          <p:cNvSpPr/>
          <p:nvPr/>
        </p:nvSpPr>
        <p:spPr>
          <a:xfrm>
            <a:off x="625475" y="2614612"/>
            <a:ext cx="7916862" cy="1477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3333FF"/>
                </a:solidFill>
                <a:latin typeface="黑体" pitchFamily="49" charset="-122"/>
                <a:ea typeface="黑体" pitchFamily="49" charset="-122"/>
              </a:rPr>
              <a:t>思考：</a:t>
            </a:r>
            <a:endParaRPr lang="en-US" altLang="zh-CN" sz="2000" b="1">
              <a:solidFill>
                <a:srgbClr val="3333FF"/>
              </a:solidFill>
              <a:latin typeface="黑体" pitchFamily="49" charset="-122"/>
              <a:ea typeface="黑体" pitchFamily="49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读短文，说说列宁是怎样推断养蜂人的住所的？</a:t>
            </a: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短文告诉了我们一个什么道理？</a:t>
            </a:r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矩形 3"/>
          <p:cNvSpPr/>
          <p:nvPr/>
        </p:nvSpPr>
        <p:spPr>
          <a:xfrm>
            <a:off x="692150" y="1422400"/>
            <a:ext cx="7762694" cy="283747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449263" marR="0" lvl="0" indent="-449263" eaLnBrk="1" hangingPunct="1"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  <a:ea typeface="Times New Roman" pitchFamily="18" charset="0"/>
              </a:rPr>
              <a:t>把下面的句子改为拟人句。</a:t>
            </a:r>
          </a:p>
          <a:p>
            <a:pPr marL="0" marR="0" lvl="0" indent="0" eaLnBrk="1" hangingPunct="1">
              <a:lnSpc>
                <a:spcPct val="150000"/>
              </a:lnSpc>
            </a:pPr>
            <a:r>
              <a:rPr lang="en-US" altLang="zh-CN" sz="2400" b="1" dirty="0">
                <a:latin typeface="Times New Roman" pitchFamily="18" charset="0"/>
                <a:ea typeface="Times New Roman" pitchFamily="18" charset="0"/>
              </a:rPr>
              <a:t>1. </a:t>
            </a:r>
            <a:r>
              <a:rPr lang="zh-CN" altLang="en-US" sz="2400" b="1" dirty="0">
                <a:latin typeface="Times New Roman" pitchFamily="18" charset="0"/>
                <a:ea typeface="Times New Roman" pitchFamily="18" charset="0"/>
              </a:rPr>
              <a:t>午时花开花了。</a:t>
            </a:r>
            <a:endParaRPr lang="en-US" altLang="zh-CN" sz="2400" b="1" dirty="0">
              <a:latin typeface="Times New Roman" pitchFamily="18" charset="0"/>
              <a:ea typeface="Times New Roman" pitchFamily="18" charset="0"/>
            </a:endParaRPr>
          </a:p>
          <a:p>
            <a:pPr marL="261938" marR="0" lvl="0" indent="0" eaLnBrk="1" hangingPunct="1">
              <a:lnSpc>
                <a:spcPct val="150000"/>
              </a:lnSpc>
            </a:pPr>
            <a:r>
              <a:rPr lang="en-US" altLang="zh-CN" sz="2400" b="1" dirty="0">
                <a:latin typeface="Times New Roman" pitchFamily="18" charset="0"/>
                <a:ea typeface="Times New Roman" pitchFamily="18" charset="0"/>
              </a:rPr>
              <a:t>______________________________________________</a:t>
            </a:r>
            <a:endParaRPr lang="zh-CN" altLang="en-US" sz="2400" b="1" dirty="0">
              <a:latin typeface="Times New Roman" pitchFamily="18" charset="0"/>
              <a:ea typeface="Times New Roman" pitchFamily="18" charset="0"/>
            </a:endParaRPr>
          </a:p>
          <a:p>
            <a:pPr marL="449263" marR="0" lvl="0" indent="-449263" eaLnBrk="1" hangingPunct="1">
              <a:lnSpc>
                <a:spcPct val="150000"/>
              </a:lnSpc>
            </a:pPr>
            <a:r>
              <a:rPr lang="en-US" altLang="zh-CN" sz="2400" b="1" dirty="0">
                <a:latin typeface="Times New Roman" pitchFamily="18" charset="0"/>
                <a:ea typeface="Times New Roman" pitchFamily="18" charset="0"/>
              </a:rPr>
              <a:t>2. </a:t>
            </a:r>
            <a:r>
              <a:rPr lang="zh-CN" altLang="en-US" sz="2400" b="1" dirty="0">
                <a:latin typeface="Times New Roman" pitchFamily="18" charset="0"/>
                <a:ea typeface="Times New Roman" pitchFamily="18" charset="0"/>
              </a:rPr>
              <a:t>牵牛花开了。</a:t>
            </a:r>
            <a:endParaRPr lang="en-US" altLang="zh-CN" sz="2400" b="1" dirty="0">
              <a:latin typeface="Times New Roman" pitchFamily="18" charset="0"/>
              <a:ea typeface="Times New Roman" pitchFamily="18" charset="0"/>
            </a:endParaRPr>
          </a:p>
          <a:p>
            <a:pPr marL="261938" marR="0" lvl="0" indent="0" eaLnBrk="1" hangingPunct="1">
              <a:lnSpc>
                <a:spcPct val="150000"/>
              </a:lnSpc>
            </a:pPr>
            <a:r>
              <a:rPr lang="en-US" altLang="zh-CN" sz="2400" b="1" dirty="0">
                <a:latin typeface="Times New Roman" pitchFamily="18" charset="0"/>
                <a:ea typeface="Times New Roman" pitchFamily="18" charset="0"/>
              </a:rPr>
              <a:t>______________________________________________</a:t>
            </a:r>
          </a:p>
        </p:txBody>
      </p:sp>
      <p:sp>
        <p:nvSpPr>
          <p:cNvPr id="47107" name="矩形 10"/>
          <p:cNvSpPr/>
          <p:nvPr/>
        </p:nvSpPr>
        <p:spPr>
          <a:xfrm>
            <a:off x="1014412" y="2538412"/>
            <a:ext cx="7108825" cy="1754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午时花绽开了妩媚的笑脸。</a:t>
            </a:r>
            <a:endParaRPr lang="en-US" altLang="zh-CN" sz="2400" b="1">
              <a:solidFill>
                <a:srgbClr val="FF0000"/>
              </a:solidFill>
              <a:latin typeface="Times New Roman" pitchFamily="18" charset="0"/>
              <a:ea typeface="Times New Roman" pitchFamily="18" charset="0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zh-CN" altLang="en-US" sz="2400" b="1">
              <a:solidFill>
                <a:srgbClr val="FF0000"/>
              </a:solidFill>
              <a:latin typeface="Times New Roman" pitchFamily="18" charset="0"/>
              <a:ea typeface="Times New Roman" pitchFamily="18" charset="0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</a:rPr>
              <a:t>牵牛花吹起了紫色的小喇叭。</a:t>
            </a:r>
          </a:p>
        </p:txBody>
      </p:sp>
      <p:pic>
        <p:nvPicPr>
          <p:cNvPr id="47108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0000" flipH="1">
            <a:off x="5943600" y="190500"/>
            <a:ext cx="827088" cy="85248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47109" name="圆角矩形 7">
            <a:extLst>
              <a:ext uri="{FF2B5EF4-FFF2-40B4-BE49-F238E27FC236}"/>
            </a:extLst>
          </p:cNvPr>
          <p:cNvSpPr/>
          <p:nvPr/>
        </p:nvSpPr>
        <p:spPr>
          <a:xfrm>
            <a:off x="2833688" y="617538"/>
            <a:ext cx="3302000" cy="688975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10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2941638" y="617538"/>
            <a:ext cx="3194050" cy="598488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黑体" pitchFamily="49" charset="-122"/>
                <a:ea typeface="黑体" pitchFamily="49" charset="-122"/>
              </a:rPr>
              <a:t>当堂检测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2"/>
          <p:cNvSpPr/>
          <p:nvPr/>
        </p:nvSpPr>
        <p:spPr>
          <a:xfrm>
            <a:off x="841375" y="481012"/>
            <a:ext cx="7510462" cy="4237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</a:pPr>
            <a:r>
              <a:rPr lang="zh-CN" altLang="zh-CN" sz="22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Calibri" pitchFamily="34" charset="0"/>
              </a:rPr>
              <a:t>核心问题：</a:t>
            </a:r>
            <a:endParaRPr lang="en-US" altLang="zh-CN" sz="2200" b="1" dirty="0">
              <a:solidFill>
                <a:srgbClr val="C00000"/>
              </a:solidFill>
              <a:latin typeface="黑体" pitchFamily="49" charset="-122"/>
              <a:ea typeface="黑体" pitchFamily="49" charset="-122"/>
              <a:sym typeface="Calibri" pitchFamily="34" charset="0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2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Calibri" pitchFamily="34" charset="0"/>
              </a:rPr>
              <a:t>    </a:t>
            </a:r>
            <a:r>
              <a:rPr lang="zh-CN" altLang="en-US" sz="2000" b="1" dirty="0">
                <a:latin typeface="宋体" pitchFamily="2" charset="-122"/>
                <a:ea typeface="黑体" pitchFamily="49" charset="-122"/>
                <a:sym typeface="Calibri" pitchFamily="34" charset="0"/>
              </a:rPr>
              <a:t>什么是花钟</a:t>
            </a:r>
            <a:r>
              <a:rPr lang="en-US" altLang="zh-CN" sz="2000" b="1" dirty="0">
                <a:latin typeface="宋体" pitchFamily="2" charset="-122"/>
                <a:ea typeface="黑体" pitchFamily="49" charset="-122"/>
                <a:sym typeface="Calibri" pitchFamily="34" charset="0"/>
              </a:rPr>
              <a:t>?</a:t>
            </a:r>
            <a:r>
              <a:rPr lang="zh-CN" altLang="en-US" sz="2000" b="1" dirty="0">
                <a:latin typeface="宋体" pitchFamily="2" charset="-122"/>
                <a:ea typeface="黑体" pitchFamily="49" charset="-122"/>
                <a:sym typeface="Calibri" pitchFamily="34" charset="0"/>
              </a:rPr>
              <a:t>这些花为什么这样摆放就可以作为花钟？</a:t>
            </a:r>
            <a:endParaRPr lang="en-US" altLang="zh-CN" sz="2000" b="1" dirty="0">
              <a:latin typeface="宋体" pitchFamily="2" charset="-122"/>
              <a:ea typeface="黑体" pitchFamily="49" charset="-122"/>
              <a:sym typeface="Calibri" pitchFamily="34" charset="0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</a:pPr>
            <a:r>
              <a:rPr lang="zh-CN" altLang="zh-CN" sz="22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Calibri" pitchFamily="34" charset="0"/>
              </a:rPr>
              <a:t>串珠问题：</a:t>
            </a:r>
            <a:endParaRPr lang="en-US" altLang="zh-CN" sz="2200" b="1" dirty="0">
              <a:solidFill>
                <a:srgbClr val="C00000"/>
              </a:solidFill>
              <a:latin typeface="黑体" pitchFamily="49" charset="-122"/>
              <a:ea typeface="黑体" pitchFamily="49" charset="-122"/>
              <a:sym typeface="Calibri" pitchFamily="34" charset="0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latin typeface="宋体" pitchFamily="2" charset="-122"/>
                <a:ea typeface="黑体" pitchFamily="49" charset="-122"/>
                <a:sym typeface="Calibri" pitchFamily="34" charset="0"/>
              </a:rPr>
              <a:t>1.</a:t>
            </a:r>
            <a:r>
              <a:rPr lang="zh-CN" altLang="en-US" sz="2000" b="1" dirty="0">
                <a:latin typeface="宋体" pitchFamily="2" charset="-122"/>
                <a:ea typeface="黑体" pitchFamily="49" charset="-122"/>
              </a:rPr>
              <a:t>第一自然段介绍了哪些花</a:t>
            </a:r>
            <a:r>
              <a:rPr lang="en-US" altLang="zh-CN" sz="2000" b="1" dirty="0">
                <a:latin typeface="宋体" pitchFamily="2" charset="-122"/>
                <a:ea typeface="黑体" pitchFamily="49" charset="-122"/>
              </a:rPr>
              <a:t>?</a:t>
            </a:r>
            <a:r>
              <a:rPr lang="zh-CN" altLang="en-US" sz="2000" b="1" dirty="0">
                <a:latin typeface="宋体" pitchFamily="2" charset="-122"/>
                <a:ea typeface="黑体" pitchFamily="49" charset="-122"/>
              </a:rPr>
              <a:t>作者介绍这些花是为了说明一种什么现象？</a:t>
            </a:r>
            <a:endParaRPr lang="zh-CN" altLang="zh-CN" sz="2000" b="1" dirty="0">
              <a:latin typeface="宋体" pitchFamily="2" charset="-122"/>
              <a:ea typeface="黑体" pitchFamily="49" charset="-122"/>
              <a:sym typeface="Calibri" pitchFamily="34" charset="0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latin typeface="宋体" pitchFamily="2" charset="-122"/>
                <a:ea typeface="黑体" pitchFamily="49" charset="-122"/>
                <a:sym typeface="Calibri" pitchFamily="34" charset="0"/>
              </a:rPr>
              <a:t>2.</a:t>
            </a:r>
            <a:r>
              <a:rPr lang="zh-CN" altLang="en-US" sz="2000" b="1" dirty="0">
                <a:latin typeface="宋体" pitchFamily="2" charset="-122"/>
                <a:ea typeface="黑体" pitchFamily="49" charset="-122"/>
                <a:sym typeface="Calibri" pitchFamily="34" charset="0"/>
              </a:rPr>
              <a:t>不同的植物开花的时间不相同的原因是什么</a:t>
            </a:r>
            <a:r>
              <a:rPr lang="zh-CN" altLang="en-US" sz="2000" b="1" dirty="0">
                <a:latin typeface="宋体" pitchFamily="2" charset="-122"/>
                <a:ea typeface="黑体" pitchFamily="49" charset="-122"/>
              </a:rPr>
              <a:t>？</a:t>
            </a:r>
            <a:endParaRPr lang="en-US" altLang="zh-CN" sz="2000" b="1" dirty="0">
              <a:latin typeface="宋体" pitchFamily="2" charset="-122"/>
              <a:ea typeface="黑体" pitchFamily="49" charset="-122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latin typeface="宋体" pitchFamily="2" charset="-122"/>
                <a:ea typeface="黑体" pitchFamily="49" charset="-122"/>
              </a:rPr>
              <a:t>3.</a:t>
            </a:r>
            <a:r>
              <a:rPr lang="zh-CN" altLang="en-US" sz="2000" b="1" dirty="0">
                <a:latin typeface="宋体" pitchFamily="2" charset="-122"/>
                <a:ea typeface="黑体" pitchFamily="49" charset="-122"/>
              </a:rPr>
              <a:t>人们能利用不同植物开花时间不同这个特点做什么</a:t>
            </a:r>
            <a:r>
              <a:rPr lang="en-US" altLang="zh-CN" sz="2000" b="1" dirty="0">
                <a:latin typeface="宋体" pitchFamily="2" charset="-122"/>
                <a:ea typeface="黑体" pitchFamily="49" charset="-122"/>
              </a:rPr>
              <a:t>?</a:t>
            </a:r>
            <a:r>
              <a:rPr lang="zh-CN" altLang="en-US" sz="2000" b="1" dirty="0">
                <a:latin typeface="宋体" pitchFamily="2" charset="-122"/>
                <a:ea typeface="黑体" pitchFamily="49" charset="-122"/>
              </a:rPr>
              <a:t>你从中体会到了什么？</a:t>
            </a:r>
            <a:endParaRPr lang="en-US" altLang="zh-CN" sz="2000" b="1" dirty="0">
              <a:latin typeface="宋体" pitchFamily="2" charset="-122"/>
              <a:ea typeface="黑体" pitchFamily="49" charset="-122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latin typeface="宋体" pitchFamily="2" charset="-122"/>
                <a:ea typeface="黑体" pitchFamily="49" charset="-122"/>
              </a:rPr>
              <a:t>4.</a:t>
            </a:r>
            <a:r>
              <a:rPr lang="zh-CN" altLang="en-US" sz="2000" b="1" dirty="0">
                <a:latin typeface="宋体" pitchFamily="2" charset="-122"/>
                <a:ea typeface="黑体" pitchFamily="49" charset="-122"/>
              </a:rPr>
              <a:t>课文中运用了哪些技法描写九种花的开放</a:t>
            </a:r>
            <a:r>
              <a:rPr lang="en-US" altLang="zh-CN" sz="2000" b="1" dirty="0">
                <a:latin typeface="宋体" pitchFamily="2" charset="-122"/>
                <a:ea typeface="黑体" pitchFamily="49" charset="-122"/>
              </a:rPr>
              <a:t>?</a:t>
            </a:r>
            <a:r>
              <a:rPr lang="zh-CN" altLang="en-US" sz="2000" b="1" dirty="0">
                <a:latin typeface="宋体" pitchFamily="2" charset="-122"/>
                <a:ea typeface="黑体" pitchFamily="49" charset="-122"/>
              </a:rPr>
              <a:t>作用是什么</a:t>
            </a:r>
            <a:r>
              <a:rPr lang="zh-CN" altLang="en-US" sz="2000" b="1" dirty="0" smtClean="0">
                <a:latin typeface="宋体" pitchFamily="2" charset="-122"/>
                <a:ea typeface="黑体" pitchFamily="49" charset="-122"/>
              </a:rPr>
              <a:t>？</a:t>
            </a:r>
            <a:endParaRPr lang="zh-CN" altLang="en-US" sz="2200" b="1" dirty="0">
              <a:latin typeface="宋体" pitchFamily="2" charset="-122"/>
              <a:ea typeface="黑体" pitchFamily="49" charset="-122"/>
              <a:sym typeface="Calibri" pitchFamily="34" charset="0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zh-CN" altLang="en-US" sz="2200" b="1" dirty="0">
              <a:latin typeface="宋体" pitchFamily="2" charset="-122"/>
              <a:ea typeface="黑体" pitchFamily="49" charset="-122"/>
              <a:sym typeface="Calibri" pitchFamily="34" charset="0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zh-CN" altLang="en-US" sz="2200" b="1" dirty="0">
              <a:latin typeface="宋体" pitchFamily="2" charset="-122"/>
              <a:ea typeface="黑体" pitchFamily="49" charset="-122"/>
              <a:sym typeface="Calibri" pitchFamily="34" charset="0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zh-CN" altLang="en-US" sz="2200" b="1" dirty="0">
              <a:solidFill>
                <a:srgbClr val="000000"/>
              </a:solidFill>
              <a:latin typeface="宋体" pitchFamily="2" charset="-122"/>
              <a:ea typeface="黑体" pitchFamily="49" charset="-122"/>
              <a:sym typeface="Calibri" pitchFamily="34" charset="0"/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0000" flipH="1">
            <a:off x="5967412" y="188912"/>
            <a:ext cx="827088" cy="85248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48131" name="圆角矩形 2">
            <a:extLst>
              <a:ext uri="{FF2B5EF4-FFF2-40B4-BE49-F238E27FC236}"/>
            </a:extLst>
          </p:cNvPr>
          <p:cNvSpPr/>
          <p:nvPr/>
        </p:nvSpPr>
        <p:spPr>
          <a:xfrm>
            <a:off x="2833688" y="457200"/>
            <a:ext cx="3303588" cy="690562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8132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2943225" y="512762"/>
            <a:ext cx="3194050" cy="598488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黑体" pitchFamily="49" charset="-122"/>
                <a:ea typeface="黑体" pitchFamily="49" charset="-122"/>
              </a:rPr>
              <a:t>作业布置</a:t>
            </a:r>
          </a:p>
        </p:txBody>
      </p:sp>
      <p:sp>
        <p:nvSpPr>
          <p:cNvPr id="48133" name="矩形 1"/>
          <p:cNvSpPr/>
          <p:nvPr/>
        </p:nvSpPr>
        <p:spPr>
          <a:xfrm>
            <a:off x="998538" y="1976438"/>
            <a:ext cx="7319962" cy="1384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449262" lvl="0" indent="-449262" eaLnBrk="1" hangingPunct="1">
              <a:lnSpc>
                <a:spcPct val="150000"/>
              </a:lnSpc>
            </a:pPr>
            <a:r>
              <a:rPr lang="zh-CN" altLang="en-US" sz="2800" b="1" dirty="0">
                <a:latin typeface="Times New Roman" pitchFamily="18" charset="0"/>
                <a:ea typeface="Times New Roman" pitchFamily="18" charset="0"/>
              </a:rPr>
              <a:t>            你还知道哪些花的开放时间呢？说出来，跟同学们一起分享。</a:t>
            </a: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242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/>
          <p:cNvSpPr/>
          <p:nvPr/>
        </p:nvSpPr>
        <p:spPr>
          <a:xfrm>
            <a:off x="963612" y="3328988"/>
            <a:ext cx="7367588" cy="13017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7112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什么是花钟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?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这些花为什么这样摆放就可以作为花钟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?</a:t>
            </a:r>
            <a:r>
              <a:rPr lang="en-US" altLang="zh-CN" sz="2800" b="1" dirty="0">
                <a:solidFill>
                  <a:srgbClr val="0070C0"/>
                </a:solidFill>
                <a:latin typeface="Times New Roman" pitchFamily="18" charset="0"/>
                <a:ea typeface="仿宋" pitchFamily="49" charset="-122"/>
              </a:rPr>
              <a:t>(</a:t>
            </a:r>
            <a:r>
              <a:rPr lang="zh-CN" altLang="en-US" sz="2800" b="1" dirty="0">
                <a:solidFill>
                  <a:srgbClr val="0070C0"/>
                </a:solidFill>
                <a:latin typeface="Times New Roman" pitchFamily="18" charset="0"/>
                <a:ea typeface="仿宋" pitchFamily="49" charset="-122"/>
              </a:rPr>
              <a:t>核心问题</a:t>
            </a:r>
            <a:r>
              <a:rPr lang="en-US" altLang="zh-CN" sz="2800" b="1" dirty="0">
                <a:solidFill>
                  <a:srgbClr val="0070C0"/>
                </a:solidFill>
                <a:latin typeface="Times New Roman" pitchFamily="18" charset="0"/>
                <a:ea typeface="仿宋" pitchFamily="49" charset="-122"/>
              </a:rPr>
              <a:t>)</a:t>
            </a:r>
            <a:endParaRPr lang="zh-CN" altLang="en-US" sz="2800" b="1" dirty="0">
              <a:solidFill>
                <a:srgbClr val="0070C0"/>
              </a:solidFill>
              <a:latin typeface="Times New Roman" pitchFamily="18" charset="0"/>
              <a:ea typeface="仿宋" pitchFamily="49" charset="-122"/>
            </a:endParaRPr>
          </a:p>
        </p:txBody>
      </p:sp>
      <p:pic>
        <p:nvPicPr>
          <p:cNvPr id="11267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125" y="895350"/>
            <a:ext cx="4048125" cy="247015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"/>
          <p:cNvSpPr/>
          <p:nvPr/>
        </p:nvSpPr>
        <p:spPr>
          <a:xfrm>
            <a:off x="830262" y="1530350"/>
            <a:ext cx="7548562" cy="1303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711200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第一自然段介绍了哪些花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?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作者介绍这些花是为了说明一种什么现象</a:t>
            </a:r>
            <a:r>
              <a:rPr lang="en-US" altLang="zh-CN" sz="28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?</a:t>
            </a:r>
            <a:r>
              <a:rPr lang="en-US" altLang="zh-CN" sz="2800" b="1" dirty="0">
                <a:solidFill>
                  <a:srgbClr val="0070C0"/>
                </a:solidFill>
                <a:latin typeface="Times New Roman" pitchFamily="18" charset="0"/>
                <a:ea typeface="仿宋" pitchFamily="49" charset="-122"/>
              </a:rPr>
              <a:t>(</a:t>
            </a:r>
            <a:r>
              <a:rPr lang="zh-CN" altLang="en-US" sz="2800" b="1" dirty="0">
                <a:solidFill>
                  <a:srgbClr val="0070C0"/>
                </a:solidFill>
                <a:latin typeface="Times New Roman" pitchFamily="18" charset="0"/>
                <a:ea typeface="仿宋" pitchFamily="49" charset="-122"/>
              </a:rPr>
              <a:t>串珠问题</a:t>
            </a:r>
            <a:r>
              <a:rPr lang="en-US" altLang="zh-CN" sz="2800" b="1" dirty="0">
                <a:solidFill>
                  <a:srgbClr val="0070C0"/>
                </a:solidFill>
                <a:latin typeface="Times New Roman" pitchFamily="18" charset="0"/>
                <a:ea typeface="仿宋" pitchFamily="49" charset="-122"/>
              </a:rPr>
              <a:t>1)</a:t>
            </a:r>
            <a:endParaRPr lang="zh-CN" altLang="en-US" sz="2800" b="1" dirty="0">
              <a:solidFill>
                <a:srgbClr val="0070C0"/>
              </a:solidFill>
              <a:latin typeface="Times New Roman" pitchFamily="18" charset="0"/>
              <a:ea typeface="仿宋" pitchFamily="49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/>
          <p:nvPr/>
        </p:nvSpPr>
        <p:spPr>
          <a:xfrm>
            <a:off x="4030662" y="1257300"/>
            <a:ext cx="4156075" cy="11128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en-US" altLang="zh-CN" sz="2400" b="1">
                <a:latin typeface="Arial" pitchFamily="34" charset="0"/>
                <a:ea typeface="楷体_GB2312" pitchFamily="49" charset="-122"/>
              </a:rPr>
              <a:t>      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凌晨</a:t>
            </a:r>
            <a:r>
              <a:rPr lang="zh-CN" altLang="en-US" sz="2400" b="1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四点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牵牛花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吹起了紫色的小喇叭。</a:t>
            </a:r>
          </a:p>
        </p:txBody>
      </p:sp>
      <p:pic>
        <p:nvPicPr>
          <p:cNvPr id="14339" name="Picture 1" descr="http://www.zxxk.com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125" y="938212"/>
            <a:ext cx="2676525" cy="1749425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4340" name="Picture 5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6562" y="2706688"/>
            <a:ext cx="2603500" cy="1974850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4341" name="Text Box 3"/>
          <p:cNvSpPr/>
          <p:nvPr/>
        </p:nvSpPr>
        <p:spPr>
          <a:xfrm>
            <a:off x="1333500" y="3062288"/>
            <a:ext cx="4037012" cy="11144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449262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五点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左右，艳丽的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蔷薇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绽开了笑脸。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http://www.zxxk.com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0" y="854075"/>
            <a:ext cx="2700338" cy="19923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5363" name="Text Box 3"/>
          <p:cNvSpPr/>
          <p:nvPr/>
        </p:nvSpPr>
        <p:spPr>
          <a:xfrm>
            <a:off x="4300538" y="1489075"/>
            <a:ext cx="3949700" cy="5603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七点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睡莲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从梦中醒来。</a:t>
            </a:r>
          </a:p>
        </p:txBody>
      </p:sp>
      <p:pic>
        <p:nvPicPr>
          <p:cNvPr id="15364" name="Picture 4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9425" y="2651125"/>
            <a:ext cx="2573338" cy="2012950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5365" name="Text Box 3"/>
          <p:cNvSpPr/>
          <p:nvPr/>
        </p:nvSpPr>
        <p:spPr>
          <a:xfrm>
            <a:off x="1270000" y="3057525"/>
            <a:ext cx="4114800" cy="1200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536575" eaLnBrk="1" hangingPunct="1">
              <a:lnSpc>
                <a:spcPct val="150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中午十二点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左右，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午时花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开花了。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/>
          <p:nvPr/>
        </p:nvSpPr>
        <p:spPr>
          <a:xfrm>
            <a:off x="3697288" y="1624012"/>
            <a:ext cx="4778375" cy="1568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下午三点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万寿菊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欣然怒放。</a:t>
            </a:r>
          </a:p>
          <a:p>
            <a:pPr marL="0" lvl="0" indent="0" eaLnBrk="1" hangingPunct="1">
              <a:spcBef>
                <a:spcPct val="50000"/>
              </a:spcBef>
              <a:buFontTx/>
              <a:buNone/>
            </a:pPr>
            <a:endParaRPr lang="zh-CN" altLang="en-US" sz="2400" b="1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>
              <a:spcBef>
                <a:spcPct val="50000"/>
              </a:spcBef>
              <a:buFontTx/>
              <a:buNone/>
            </a:pPr>
            <a:endParaRPr lang="zh-CN" altLang="en-US" sz="2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387" name="Text Box 3"/>
          <p:cNvSpPr/>
          <p:nvPr/>
        </p:nvSpPr>
        <p:spPr>
          <a:xfrm>
            <a:off x="965200" y="3360738"/>
            <a:ext cx="4779962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傍晚六点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烟草花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在暮色中苏醒。</a:t>
            </a:r>
          </a:p>
        </p:txBody>
      </p:sp>
      <p:pic>
        <p:nvPicPr>
          <p:cNvPr id="16388" name="Picture 2" descr="http://www.zxxk.com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025" y="938212"/>
            <a:ext cx="2536825" cy="2060575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16389" name="Picture 2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1988" y="2700338"/>
            <a:ext cx="2566988" cy="1931988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10.10"/>
  <p:tag name="AS_TITLE" val="Aspose.Slides for .NET 4.0 Client Profile"/>
  <p:tag name="AS_VERSION" val="18.10"/>
</p:tagLst>
</file>

<file path=ppt/theme/theme1.xml><?xml version="1.0" encoding="utf-8"?>
<a:theme xmlns:a="http://schemas.openxmlformats.org/drawingml/2006/main" name="第一PPT模板网-WWW.1PPT.COM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5778</TotalTime>
  <Words>2453</Words>
  <Application>Microsoft Office PowerPoint</Application>
  <PresentationFormat>全屏显示(16:9)</PresentationFormat>
  <Paragraphs>165</Paragraphs>
  <Slides>41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41</vt:i4>
      </vt:variant>
    </vt:vector>
  </HeadingPairs>
  <TitlesOfParts>
    <vt:vector size="61" baseType="lpstr">
      <vt:lpstr>Adobe 黑体 Std R</vt:lpstr>
      <vt:lpstr>Gulim</vt:lpstr>
      <vt:lpstr>맑은 고딕</vt:lpstr>
      <vt:lpstr>Meiryo</vt:lpstr>
      <vt:lpstr>方正大黑简体</vt:lpstr>
      <vt:lpstr>仿宋</vt:lpstr>
      <vt:lpstr>黑体</vt:lpstr>
      <vt:lpstr>华文中宋</vt:lpstr>
      <vt:lpstr>楷体</vt:lpstr>
      <vt:lpstr>楷体_GB2312</vt:lpstr>
      <vt:lpstr>隶书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656</cp:revision>
  <dcterms:created xsi:type="dcterms:W3CDTF">2015-12-30T08:03:25Z</dcterms:created>
  <dcterms:modified xsi:type="dcterms:W3CDTF">2021-08-17T10:01:29Z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