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6460" r:id="rId2"/>
  </p:sldMasterIdLst>
  <p:notesMasterIdLst>
    <p:notesMasterId r:id="rId44"/>
  </p:notesMasterIdLst>
  <p:sldIdLst>
    <p:sldId id="492" r:id="rId3"/>
    <p:sldId id="615" r:id="rId4"/>
    <p:sldId id="616" r:id="rId5"/>
    <p:sldId id="617" r:id="rId6"/>
    <p:sldId id="571" r:id="rId7"/>
    <p:sldId id="573" r:id="rId8"/>
    <p:sldId id="570" r:id="rId9"/>
    <p:sldId id="592" r:id="rId10"/>
    <p:sldId id="563" r:id="rId11"/>
    <p:sldId id="593" r:id="rId12"/>
    <p:sldId id="584" r:id="rId13"/>
    <p:sldId id="594" r:id="rId14"/>
    <p:sldId id="574" r:id="rId15"/>
    <p:sldId id="596" r:id="rId16"/>
    <p:sldId id="597" r:id="rId17"/>
    <p:sldId id="598" r:id="rId18"/>
    <p:sldId id="599" r:id="rId19"/>
    <p:sldId id="600" r:id="rId20"/>
    <p:sldId id="604" r:id="rId21"/>
    <p:sldId id="601" r:id="rId22"/>
    <p:sldId id="579" r:id="rId23"/>
    <p:sldId id="602" r:id="rId24"/>
    <p:sldId id="603" r:id="rId25"/>
    <p:sldId id="589" r:id="rId26"/>
    <p:sldId id="618" r:id="rId27"/>
    <p:sldId id="619" r:id="rId28"/>
    <p:sldId id="620" r:id="rId29"/>
    <p:sldId id="621" r:id="rId30"/>
    <p:sldId id="623" r:id="rId31"/>
    <p:sldId id="288" r:id="rId32"/>
    <p:sldId id="557" r:id="rId33"/>
    <p:sldId id="622" r:id="rId34"/>
    <p:sldId id="291" r:id="rId35"/>
    <p:sldId id="606" r:id="rId36"/>
    <p:sldId id="607" r:id="rId37"/>
    <p:sldId id="608" r:id="rId38"/>
    <p:sldId id="609" r:id="rId39"/>
    <p:sldId id="610" r:id="rId40"/>
    <p:sldId id="611" r:id="rId41"/>
    <p:sldId id="612" r:id="rId42"/>
    <p:sldId id="624" r:id="rId43"/>
  </p:sldIdLst>
  <p:sldSz cx="9144000" cy="5143500" type="screen16x9"/>
  <p:notesSz cx="6858000" cy="9144000"/>
  <p:custDataLst>
    <p:tags r:id="rId45"/>
  </p:custDataLst>
  <p:defaultTextStyle>
    <a:defPPr>
      <a:defRPr lang="zh-CN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7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3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5123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/>
            <a:fld id="{E1DC666C-18DA-409D-956F-CD531A36BE39}" type="datetime1">
              <a:rPr lang="zh-CN" altLang="en-US" sz="1200"/>
              <a:t>2021/8/17</a:t>
            </a:fld>
            <a:endParaRPr lang="zh-CN" altLang="en-US" sz="1200"/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12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12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512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>
              <a:buFont typeface=""/>
            </a:pPr>
            <a:fld id="{BE2B437E-31EA-4901-B479-2CB8E58D1D22}" type="slidenum">
              <a:rPr lang="zh-CN" altLang="en-US" sz="1200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307060223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717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E4444323-6DC7-4E70-B533-5E07BF0415A1}" type="slidenum">
              <a:rPr lang="zh-CN" altLang="en-US">
                <a:solidFill>
                  <a:srgbClr val="000000"/>
                </a:solidFill>
              </a:rPr>
              <a:t>1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96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433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434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D2FC970B-231F-4C04-9B0B-DD2391363537}" type="slidenum">
              <a:rPr lang="zh-CN" altLang="en-US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425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lvl="0" indent="0" algn="r" eaLnBrk="1" hangingPunct="1">
              <a:buFont typeface=""/>
            </a:pPr>
            <a:fld id="{BE2B437E-31EA-4901-B479-2CB8E58D1D22}" type="slidenum">
              <a:rPr lang="zh-CN" altLang="en-US" sz="1200" smtClean="0"/>
              <a:t>20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057078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8258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6"/>
          <p:cNvSpPr/>
          <p:nvPr/>
        </p:nvSpPr>
        <p:spPr>
          <a:xfrm>
            <a:off x="0" y="0"/>
            <a:ext cx="9144000" cy="16398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2051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321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3" name="Picture 39" descr="구름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4" name="Picture 40" descr="구름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" name="矩形 8"/>
          <p:cNvSpPr/>
          <p:nvPr userDrawn="1"/>
        </p:nvSpPr>
        <p:spPr>
          <a:xfrm>
            <a:off x="4769647" y="191204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00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687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375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966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719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宽屏语文绿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5" name="图片 8" descr="荣德基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6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6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4099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0" name="Picture 39" descr="구름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838" y="179388"/>
            <a:ext cx="682625" cy="3635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1" name="Picture 40" descr="구름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102" name="组合 10"/>
          <p:cNvGrpSpPr/>
          <p:nvPr/>
        </p:nvGrpSpPr>
        <p:grpSpPr>
          <a:xfrm>
            <a:off x="2371725" y="2062162"/>
            <a:ext cx="4398962" cy="3019425"/>
            <a:chOff x="2371725" y="2061566"/>
            <a:chExt cx="4398963" cy="3019838"/>
          </a:xfrm>
        </p:grpSpPr>
        <p:sp>
          <p:nvSpPr>
            <p:cNvPr id="4109" name="Oval 17"/>
            <p:cNvSpPr/>
            <p:nvPr/>
          </p:nvSpPr>
          <p:spPr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endParaRPr lang="ko-KR" altLang="en-US">
                <a:ea typeface="맑은 고딕" pitchFamily="34" charset="-127"/>
              </a:endParaRPr>
            </a:p>
          </p:txBody>
        </p:sp>
        <p:pic>
          <p:nvPicPr>
            <p:cNvPr id="4110" name="Picture 16" descr="꽃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sp>
        <p:nvSpPr>
          <p:cNvPr id="4103" name="矩形 3"/>
          <p:cNvSpPr>
            <a:spLocks noChangeArrowheads="1"/>
          </p:cNvSpPr>
          <p:nvPr/>
        </p:nvSpPr>
        <p:spPr bwMode="auto">
          <a:xfrm>
            <a:off x="5580063" y="5080000"/>
            <a:ext cx="214845" cy="25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eaLnBrk="1" hangingPunct="1"/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4104" name="TextBox 3"/>
          <p:cNvSpPr>
            <a:spLocks noChangeArrowheads="1"/>
          </p:cNvSpPr>
          <p:nvPr/>
        </p:nvSpPr>
        <p:spPr bwMode="auto">
          <a:xfrm>
            <a:off x="2087562" y="1006475"/>
            <a:ext cx="49688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defTabSz="914400" eaLnBrk="1" hangingPunct="1"/>
            <a:r>
              <a:rPr lang="zh-CN" altLang="en-US" sz="2800">
                <a:solidFill>
                  <a:srgbClr val="014079"/>
                </a:solidFill>
                <a:ea typeface="微软雅黑" pitchFamily="34" charset="-122"/>
                <a:sym typeface="Calibri" pitchFamily="34" charset="0"/>
              </a:rPr>
              <a:t>感受美好自然，培养语文素养！</a:t>
            </a:r>
            <a:endParaRPr lang="zh-CN" altLang="en-US" sz="2800">
              <a:solidFill>
                <a:srgbClr val="014079"/>
              </a:solidFill>
            </a:endParaRPr>
          </a:p>
        </p:txBody>
      </p:sp>
      <p:sp>
        <p:nvSpPr>
          <p:cNvPr id="4105" name="TextBox 3"/>
          <p:cNvSpPr>
            <a:spLocks noChangeArrowheads="1"/>
          </p:cNvSpPr>
          <p:nvPr/>
        </p:nvSpPr>
        <p:spPr bwMode="auto">
          <a:xfrm>
            <a:off x="1833562" y="1471612"/>
            <a:ext cx="5399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algn="ctr" defTabSz="914400" eaLnBrk="1" hangingPunct="1"/>
            <a:r>
              <a:rPr lang="en-US" altLang="zh-CN" sz="1600">
                <a:solidFill>
                  <a:srgbClr val="014079"/>
                </a:solidFill>
              </a:rPr>
              <a:t>GAN SHOU MEI HAO ZI RAN</a:t>
            </a:r>
            <a:r>
              <a:rPr lang="zh-CN" altLang="en-US" sz="1600">
                <a:solidFill>
                  <a:srgbClr val="014079"/>
                </a:solidFill>
              </a:rPr>
              <a:t>   </a:t>
            </a:r>
            <a:r>
              <a:rPr lang="en-US" altLang="zh-CN" sz="1600">
                <a:solidFill>
                  <a:srgbClr val="014079"/>
                </a:solidFill>
              </a:rPr>
              <a:t> PEI YANG YU WEN SU YANG</a:t>
            </a:r>
            <a:endParaRPr lang="zh-CN" altLang="en-US" sz="1600">
              <a:solidFill>
                <a:srgbClr val="014079"/>
              </a:solidFill>
            </a:endParaRPr>
          </a:p>
        </p:txBody>
      </p:sp>
      <p:pic>
        <p:nvPicPr>
          <p:cNvPr id="4106" name="图片 8" descr="荣德基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624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91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62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976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269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19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4294967295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二级</a:t>
            </a:r>
          </a:p>
          <a:p>
            <a:pPr lvl="2"/>
            <a:r>
              <a:t>三级</a:t>
            </a:r>
          </a:p>
          <a:p>
            <a:pPr lvl="3"/>
            <a:r>
              <a:t>四级</a:t>
            </a:r>
          </a:p>
          <a:p>
            <a:pPr lvl="4"/>
            <a:r>
              <a:t>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2"/>
            <a:ext cx="2133600" cy="274638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fld id="{80F95DBF-149D-4C86-82D0-D6DDFA35526E}" type="datetime1">
              <a:rPr kumimoji="1" lang="zh-CN" altLang="en-US" sz="1200">
                <a:solidFill>
                  <a:srgbClr val="898989"/>
                </a:solidFill>
              </a:rPr>
              <a:t>2021/8/17</a:t>
            </a:fld>
            <a:endParaRPr kumimoji="1" lang="zh-CN" altLang="en-US" sz="1200">
              <a:solidFill>
                <a:srgbClr val="898989"/>
              </a:solidFill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2"/>
            <a:ext cx="2895600" cy="274638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 sz="1200">
              <a:solidFill>
                <a:srgbClr val="898989"/>
              </a:solidFill>
            </a:endParaRPr>
          </a:p>
        </p:txBody>
      </p:sp>
      <p:sp>
        <p:nvSpPr>
          <p:cNvPr id="1030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2"/>
            <a:ext cx="2133600" cy="274638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>
              <a:buFont typeface=""/>
            </a:pPr>
            <a:fld id="{DE8C5A24-D50C-4A94-94C6-5348F6B2BC6E}" type="slidenum">
              <a:rPr lang="zh-CN" altLang="en-US" sz="1200">
                <a:solidFill>
                  <a:srgbClr val="898989"/>
                </a:solidFill>
              </a:rPr>
              <a:t>‹#›</a:t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55" r:id="rId1"/>
    <p:sldLayoutId id="2147486457" r:id="rId2"/>
    <p:sldLayoutId id="2147486459" r:id="rId3"/>
  </p:sldLayoutIdLst>
  <p:transition/>
  <p:txStyles>
    <p:titleStyle>
      <a:lvl1pPr marL="0" indent="0" algn="ctr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2021/8/17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244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61" r:id="rId1"/>
    <p:sldLayoutId id="2147486462" r:id="rId2"/>
    <p:sldLayoutId id="2147486463" r:id="rId3"/>
    <p:sldLayoutId id="2147486464" r:id="rId4"/>
    <p:sldLayoutId id="2147486465" r:id="rId5"/>
    <p:sldLayoutId id="2147486466" r:id="rId6"/>
    <p:sldLayoutId id="2147486467" r:id="rId7"/>
    <p:sldLayoutId id="2147486468" r:id="rId8"/>
    <p:sldLayoutId id="2147486469" r:id="rId9"/>
    <p:sldLayoutId id="2147486470" r:id="rId10"/>
    <p:sldLayoutId id="21474864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275" y="1567010"/>
            <a:ext cx="5151438" cy="22129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6146" name="圆角矩形 66"/>
          <p:cNvSpPr/>
          <p:nvPr/>
        </p:nvSpPr>
        <p:spPr>
          <a:xfrm>
            <a:off x="958850" y="1414462"/>
            <a:ext cx="7226300" cy="101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69434"/>
              </a:gs>
              <a:gs pos="100000">
                <a:srgbClr val="89C270"/>
              </a:gs>
            </a:gsLst>
            <a:lin ang="16200000" scaled="1"/>
          </a:gradFill>
          <a:ln>
            <a:solidFill>
              <a:srgbClr val="539F36"/>
            </a:solidFill>
            <a:miter lim="800000"/>
          </a:ln>
          <a:effectLst>
            <a:outerShdw blurRad="40000" dist="23000" dir="5400000">
              <a:srgbClr val="000000">
                <a:alpha val="25000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grpSp>
        <p:nvGrpSpPr>
          <p:cNvPr id="6148" name="组合 13338"/>
          <p:cNvGrpSpPr/>
          <p:nvPr/>
        </p:nvGrpSpPr>
        <p:grpSpPr>
          <a:xfrm>
            <a:off x="2806700" y="473075"/>
            <a:ext cx="3478212" cy="1092200"/>
            <a:chOff x="2229565" y="802281"/>
            <a:chExt cx="3479543" cy="1455538"/>
          </a:xfrm>
        </p:grpSpPr>
        <p:sp>
          <p:nvSpPr>
            <p:cNvPr id="6151" name="Text Box 2"/>
            <p:cNvSpPr/>
            <p:nvPr/>
          </p:nvSpPr>
          <p:spPr>
            <a:xfrm>
              <a:off x="3552612" y="892586"/>
              <a:ext cx="2156496" cy="13427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6000" b="1">
                  <a:solidFill>
                    <a:srgbClr val="CC0000"/>
                  </a:solidFill>
                  <a:ea typeface="黑体" pitchFamily="49" charset="-122"/>
                </a:rPr>
                <a:t>蜜  蜂</a:t>
              </a:r>
            </a:p>
          </p:txBody>
        </p:sp>
        <p:grpSp>
          <p:nvGrpSpPr>
            <p:cNvPr id="6152" name="组合 13337"/>
            <p:cNvGrpSpPr/>
            <p:nvPr/>
          </p:nvGrpSpPr>
          <p:grpSpPr>
            <a:xfrm>
              <a:off x="2229565" y="802281"/>
              <a:ext cx="1204015" cy="1455538"/>
              <a:chOff x="2383940" y="633656"/>
              <a:chExt cx="1204015" cy="1455538"/>
            </a:xfrm>
          </p:grpSpPr>
          <p:sp>
            <p:nvSpPr>
              <p:cNvPr id="6153" name="AutoShape 11"/>
              <p:cNvSpPr/>
              <p:nvPr/>
            </p:nvSpPr>
            <p:spPr bwMode="gray">
              <a:xfrm>
                <a:off x="2383940" y="633656"/>
                <a:ext cx="1204015" cy="1455538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</a:ln>
              <a:effectLst>
                <a:outerShdw sy="50000">
                  <a:srgbClr val="808080">
                    <a:alpha val="50000"/>
                  </a:srgbClr>
                </a:outerShdw>
              </a:effectLst>
            </p:spPr>
            <p:txBody>
              <a:bodyPr wrap="none" anchor="ctr" anchorCtr="0">
                <a:noAutofit/>
              </a:bodyPr>
              <a:lstStyle>
                <a:lvl1pPr marL="342900" indent="-3429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32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8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24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»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>
                  <a:spcBef>
                    <a:spcPct val="0"/>
                  </a:spcBef>
                  <a:buFontTx/>
                  <a:buNone/>
                </a:pPr>
                <a:endParaRPr lang="en-US" altLang="ko-KR" sz="2800" b="1">
                  <a:solidFill>
                    <a:srgbClr val="FFFFFF"/>
                  </a:solidFill>
                  <a:ea typeface="Gulim" pitchFamily="34" charset="-127"/>
                </a:endParaRPr>
              </a:p>
            </p:txBody>
          </p:sp>
          <p:sp>
            <p:nvSpPr>
              <p:cNvPr id="6154" name="文本框 13"/>
              <p:cNvSpPr/>
              <p:nvPr/>
            </p:nvSpPr>
            <p:spPr>
              <a:xfrm>
                <a:off x="2455420" y="750170"/>
                <a:ext cx="1037427" cy="123178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342900" indent="-3429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32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8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24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»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5400" b="1">
                    <a:solidFill>
                      <a:schemeClr val="bg1"/>
                    </a:solidFill>
                    <a:latin typeface="方正大黑简体" pitchFamily="65" charset="-122"/>
                    <a:ea typeface="方正大黑简体" pitchFamily="65" charset="-122"/>
                  </a:rPr>
                  <a:t>14</a:t>
                </a:r>
                <a:endParaRPr lang="zh-CN" altLang="en-US" sz="5400" b="1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endParaRPr>
              </a:p>
            </p:txBody>
          </p:sp>
        </p:grpSp>
      </p:grpSp>
      <p:pic>
        <p:nvPicPr>
          <p:cNvPr id="6149" name="图片 46" descr="http://www.zxxk.co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450" y="2411412"/>
            <a:ext cx="1058862" cy="10144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6150" name="矩形 35"/>
          <p:cNvSpPr/>
          <p:nvPr/>
        </p:nvSpPr>
        <p:spPr bwMode="auto">
          <a:xfrm>
            <a:off x="3055938" y="2515429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仿宋" panose="02010609060101010101" charset="-122"/>
              </a:rPr>
              <a:t>第 二 课时</a:t>
            </a:r>
          </a:p>
        </p:txBody>
      </p:sp>
      <p:sp>
        <p:nvSpPr>
          <p:cNvPr id="11" name="矩形 10"/>
          <p:cNvSpPr/>
          <p:nvPr/>
        </p:nvSpPr>
        <p:spPr>
          <a:xfrm>
            <a:off x="4010" y="4227934"/>
            <a:ext cx="913999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/>
          <p:nvPr/>
        </p:nvSpPr>
        <p:spPr>
          <a:xfrm>
            <a:off x="709612" y="1884362"/>
            <a:ext cx="5314950" cy="1536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200" b="1">
                <a:solidFill>
                  <a:srgbClr val="0000FF"/>
                </a:solidFill>
              </a:rPr>
              <a:t>　　</a:t>
            </a: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我叫小女儿在蜂窝旁等着，自己带着蜜蜂，走了四公里路，打开纸袋，在它们身上做了白色记号，然后放了出来。</a:t>
            </a:r>
          </a:p>
        </p:txBody>
      </p:sp>
      <p:pic>
        <p:nvPicPr>
          <p:cNvPr id="17411" name="Picture 1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600" y="1989138"/>
            <a:ext cx="2263775" cy="1384300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17412" name="组合 13"/>
          <p:cNvGrpSpPr/>
          <p:nvPr/>
        </p:nvGrpSpPr>
        <p:grpSpPr>
          <a:xfrm>
            <a:off x="536575" y="882650"/>
            <a:ext cx="1712912" cy="538162"/>
            <a:chOff x="3226929" y="915412"/>
            <a:chExt cx="1712339" cy="538020"/>
          </a:xfrm>
        </p:grpSpPr>
        <p:pic>
          <p:nvPicPr>
            <p:cNvPr id="17424" name="Picture 16" descr="C:\Users\Administrator\Desktop\对话框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6929" y="924376"/>
              <a:ext cx="1364340" cy="52905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7425" name="矩形 13"/>
            <p:cNvSpPr/>
            <p:nvPr/>
          </p:nvSpPr>
          <p:spPr>
            <a:xfrm>
              <a:off x="3348341" y="915412"/>
              <a:ext cx="1590927" cy="46133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第二步</a:t>
              </a:r>
            </a:p>
          </p:txBody>
        </p:sp>
      </p:grpSp>
      <p:grpSp>
        <p:nvGrpSpPr>
          <p:cNvPr id="17413" name="组合 7"/>
          <p:cNvGrpSpPr/>
          <p:nvPr/>
        </p:nvGrpSpPr>
        <p:grpSpPr>
          <a:xfrm>
            <a:off x="2900362" y="649288"/>
            <a:ext cx="5416550" cy="1227138"/>
            <a:chOff x="408080" y="3126379"/>
            <a:chExt cx="3991701" cy="1477192"/>
          </a:xfrm>
        </p:grpSpPr>
        <p:grpSp>
          <p:nvGrpSpPr>
            <p:cNvPr id="17420" name="圆角矩形标注 15"/>
            <p:cNvGrpSpPr/>
            <p:nvPr/>
          </p:nvGrpSpPr>
          <p:grpSpPr>
            <a:xfrm>
              <a:off x="76623" y="3063927"/>
              <a:ext cx="4380108" cy="1739151"/>
              <a:chOff x="2450592" y="597408"/>
              <a:chExt cx="5943600" cy="1444752"/>
            </a:xfrm>
          </p:grpSpPr>
          <p:pic>
            <p:nvPicPr>
              <p:cNvPr id="17418" name="圆角矩形标注 1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0592" y="597408"/>
                <a:ext cx="5943600" cy="1444752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17419" name="矩形 17418"/>
              <p:cNvSpPr/>
              <p:nvPr/>
            </p:nvSpPr>
            <p:spPr>
              <a:xfrm>
                <a:off x="2959204" y="727737"/>
                <a:ext cx="5284350" cy="108768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no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defTabSz="914400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7423" name="矩形 16"/>
            <p:cNvGrpSpPr/>
            <p:nvPr/>
          </p:nvGrpSpPr>
          <p:grpSpPr>
            <a:xfrm>
              <a:off x="274290" y="2924502"/>
              <a:ext cx="4267798" cy="1944620"/>
              <a:chOff x="2718816" y="481584"/>
              <a:chExt cx="5791200" cy="1615440"/>
            </a:xfrm>
          </p:grpSpPr>
          <p:pic>
            <p:nvPicPr>
              <p:cNvPr id="17421" name="矩形 1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18816" y="481584"/>
                <a:ext cx="5791200" cy="1615440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17422" name="矩形 17421"/>
              <p:cNvSpPr/>
              <p:nvPr/>
            </p:nvSpPr>
            <p:spPr>
              <a:xfrm>
                <a:off x="2916378" y="649288"/>
                <a:ext cx="5400535" cy="122713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no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defTabSz="914400" eaLnBrk="1" hangingPunct="1"/>
                <a:r>
                  <a:rPr lang="zh-CN" altLang="en-US" b="1"/>
                  <a:t>作者叫小女儿等在蜂窝旁</a:t>
                </a:r>
                <a:r>
                  <a:rPr lang="en-US" altLang="zh-CN" b="1"/>
                  <a:t>,</a:t>
                </a:r>
                <a:r>
                  <a:rPr lang="zh-CN" altLang="en-US" b="1"/>
                  <a:t>是为了掌握蜜蜂飞回来的时间。“我”走出四公里路</a:t>
                </a:r>
                <a:r>
                  <a:rPr lang="en-US" altLang="zh-CN" b="1"/>
                  <a:t>,</a:t>
                </a:r>
                <a:r>
                  <a:rPr lang="zh-CN" altLang="en-US" b="1"/>
                  <a:t>是因为路稍远一点儿</a:t>
                </a:r>
                <a:r>
                  <a:rPr lang="en-US" altLang="zh-CN" b="1"/>
                  <a:t>,</a:t>
                </a:r>
                <a:r>
                  <a:rPr lang="zh-CN" altLang="en-US" b="1"/>
                  <a:t>更能说明问题。这充分体现了作者做事严谨的品质。</a:t>
                </a:r>
                <a:endParaRPr lang="en-US" altLang="zh-CN" b="1"/>
              </a:p>
              <a:p>
                <a:pPr marL="0" lvl="0" indent="0" defTabSz="914400" eaLnBrk="1" hangingPunct="1"/>
                <a:r>
                  <a:rPr lang="zh-CN" altLang="en-US" b="1"/>
                  <a:t>这是实验的</a:t>
                </a:r>
                <a:r>
                  <a:rPr lang="zh-CN" altLang="en-US" b="1">
                    <a:solidFill>
                      <a:srgbClr val="C00000"/>
                    </a:solidFill>
                  </a:rPr>
                  <a:t>第二步：做记号放飞蜜蜂。</a:t>
                </a:r>
              </a:p>
            </p:txBody>
          </p:sp>
        </p:grpSp>
      </p:grpSp>
      <p:sp>
        <p:nvSpPr>
          <p:cNvPr id="17414" name="矩形 3"/>
          <p:cNvSpPr>
            <a:spLocks noChangeArrowheads="1"/>
          </p:cNvSpPr>
          <p:nvPr/>
        </p:nvSpPr>
        <p:spPr bwMode="auto">
          <a:xfrm>
            <a:off x="3497262" y="3349625"/>
            <a:ext cx="4969077" cy="1464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b="1">
                <a:solidFill>
                  <a:srgbClr val="0070C0"/>
                </a:solidFill>
                <a:latin typeface="宋体" pitchFamily="2" charset="-122"/>
              </a:rPr>
              <a:t>   捉自家花园里的蜜蜂</a:t>
            </a:r>
            <a:r>
              <a:rPr lang="en-US" altLang="zh-CN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b="1">
                <a:solidFill>
                  <a:srgbClr val="0070C0"/>
                </a:solidFill>
                <a:latin typeface="宋体" pitchFamily="2" charset="-122"/>
              </a:rPr>
              <a:t>为的是便于观察，这是试验的第一步</a:t>
            </a:r>
            <a:r>
              <a:rPr lang="en-US" altLang="zh-CN" b="1">
                <a:solidFill>
                  <a:srgbClr val="0070C0"/>
                </a:solidFill>
                <a:latin typeface="宋体" pitchFamily="2" charset="-122"/>
              </a:rPr>
              <a:t>;</a:t>
            </a:r>
            <a:r>
              <a:rPr lang="zh-CN" altLang="en-US" b="1">
                <a:solidFill>
                  <a:srgbClr val="0070C0"/>
                </a:solidFill>
                <a:latin typeface="宋体" pitchFamily="2" charset="-122"/>
              </a:rPr>
              <a:t>给蜜蜂做上记号</a:t>
            </a:r>
            <a:r>
              <a:rPr lang="en-US" altLang="zh-CN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b="1">
                <a:solidFill>
                  <a:srgbClr val="0070C0"/>
                </a:solidFill>
                <a:latin typeface="宋体" pitchFamily="2" charset="-122"/>
              </a:rPr>
              <a:t>是为了便于与其他蜜蜂区分</a:t>
            </a:r>
            <a:r>
              <a:rPr lang="en-US" altLang="zh-CN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b="1">
                <a:solidFill>
                  <a:srgbClr val="0070C0"/>
                </a:solidFill>
                <a:latin typeface="宋体" pitchFamily="2" charset="-122"/>
              </a:rPr>
              <a:t>证明是作者放飞的。说明他不仅观察得认真</a:t>
            </a:r>
            <a:r>
              <a:rPr lang="en-US" altLang="zh-CN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b="1">
                <a:solidFill>
                  <a:srgbClr val="0070C0"/>
                </a:solidFill>
                <a:latin typeface="宋体" pitchFamily="2" charset="-122"/>
              </a:rPr>
              <a:t>而且用心思考。这是实验的第二步</a:t>
            </a:r>
            <a:r>
              <a:rPr lang="en-US" altLang="zh-CN" b="1">
                <a:solidFill>
                  <a:srgbClr val="0070C0"/>
                </a:solidFill>
                <a:latin typeface="宋体" pitchFamily="2" charset="-122"/>
              </a:rPr>
              <a:t>:</a:t>
            </a:r>
            <a:r>
              <a:rPr lang="zh-CN" altLang="en-US" b="1">
                <a:solidFill>
                  <a:srgbClr val="0070C0"/>
                </a:solidFill>
                <a:latin typeface="宋体" pitchFamily="2" charset="-122"/>
              </a:rPr>
              <a:t>做记号放飞。</a:t>
            </a:r>
            <a:endParaRPr lang="zh-CN" altLang="en-US">
              <a:solidFill>
                <a:srgbClr val="0070C0"/>
              </a:solidFill>
              <a:latin typeface="宋体" pitchFamily="2" charset="-122"/>
            </a:endParaRPr>
          </a:p>
        </p:txBody>
      </p:sp>
      <p:grpSp>
        <p:nvGrpSpPr>
          <p:cNvPr id="17415" name="组合 18"/>
          <p:cNvGrpSpPr/>
          <p:nvPr/>
        </p:nvGrpSpPr>
        <p:grpSpPr>
          <a:xfrm>
            <a:off x="271462" y="3692525"/>
            <a:ext cx="2940050" cy="896938"/>
            <a:chOff x="4192336" y="2554564"/>
            <a:chExt cx="3912877" cy="897122"/>
          </a:xfrm>
        </p:grpSpPr>
        <p:sp>
          <p:nvSpPr>
            <p:cNvPr id="17416" name="云形标注 19"/>
            <p:cNvSpPr/>
            <p:nvPr/>
          </p:nvSpPr>
          <p:spPr>
            <a:xfrm>
              <a:off x="4192336" y="2554564"/>
              <a:ext cx="3912877" cy="897122"/>
            </a:xfrm>
            <a:prstGeom prst="cloudCallout">
              <a:avLst>
                <a:gd name="adj1" fmla="val 30633"/>
                <a:gd name="adj2" fmla="val -82267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 b="1"/>
            </a:p>
          </p:txBody>
        </p:sp>
        <p:sp>
          <p:nvSpPr>
            <p:cNvPr id="17417" name="矩形 6"/>
            <p:cNvSpPr/>
            <p:nvPr/>
          </p:nvSpPr>
          <p:spPr>
            <a:xfrm>
              <a:off x="4284106" y="2671218"/>
              <a:ext cx="3784300" cy="6459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“我”为什么捉自家花园里的蜜蜂</a:t>
              </a:r>
              <a:r>
                <a:rPr lang="en-US" altLang="zh-CN" sz="1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?</a:t>
              </a:r>
              <a:r>
                <a:rPr lang="zh-CN" altLang="en-US" sz="1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还要做上记号</a:t>
              </a:r>
              <a:r>
                <a:rPr lang="en-US" altLang="zh-CN" sz="1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?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"/>
          <p:cNvSpPr/>
          <p:nvPr/>
        </p:nvSpPr>
        <p:spPr>
          <a:xfrm>
            <a:off x="946150" y="1314450"/>
            <a:ext cx="5716588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623888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二十只左右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被闷了好久的蜜蜂向四面飞散，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好像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在寻找回家的方向。这时候刮起了狂风，蜜蜂飞得很低，几乎要触到地面，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大概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这样可以减少阻力。</a:t>
            </a:r>
          </a:p>
        </p:txBody>
      </p:sp>
      <p:pic>
        <p:nvPicPr>
          <p:cNvPr id="18435" name="Picture 3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925" y="1620838"/>
            <a:ext cx="1566862" cy="1695450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18436" name="组合 10"/>
          <p:cNvGrpSpPr/>
          <p:nvPr/>
        </p:nvGrpSpPr>
        <p:grpSpPr>
          <a:xfrm>
            <a:off x="4005262" y="3586162"/>
            <a:ext cx="3846512" cy="1166812"/>
            <a:chOff x="6014317" y="2010571"/>
            <a:chExt cx="2227643" cy="1379902"/>
          </a:xfrm>
        </p:grpSpPr>
        <p:pic>
          <p:nvPicPr>
            <p:cNvPr id="18438" name="Picture 10" descr="C:\Users\Administrator\Desktop\bb3e566a04fbc747f528c8ba5bd72a64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6438188" y="1586701"/>
              <a:ext cx="1379902" cy="2227643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8439" name="矩形 11"/>
            <p:cNvSpPr/>
            <p:nvPr/>
          </p:nvSpPr>
          <p:spPr>
            <a:xfrm>
              <a:off x="6727751" y="2089423"/>
              <a:ext cx="1515724" cy="1190721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eaLnBrk="1" hangingPunct="1"/>
              <a:r>
                <a:rPr lang="zh-CN" altLang="en-US" sz="2000" b="1">
                  <a:solidFill>
                    <a:srgbClr val="000000"/>
                  </a:solidFill>
                  <a:latin typeface="宋体" pitchFamily="2" charset="-122"/>
                </a:rPr>
                <a:t>  写作者细致观察后的推测，说明作者非常善于观察与思考。</a:t>
              </a:r>
            </a:p>
          </p:txBody>
        </p:sp>
      </p:grpSp>
      <p:sp>
        <p:nvSpPr>
          <p:cNvPr id="18437" name="Text Box 5"/>
          <p:cNvSpPr/>
          <p:nvPr/>
        </p:nvSpPr>
        <p:spPr>
          <a:xfrm>
            <a:off x="1360488" y="679450"/>
            <a:ext cx="7013575" cy="723900"/>
          </a:xfrm>
          <a:prstGeom prst="borderCallout2">
            <a:avLst>
              <a:gd name="adj1" fmla="val 46968"/>
              <a:gd name="adj2" fmla="val -514"/>
              <a:gd name="adj3" fmla="val 72708"/>
              <a:gd name="adj4" fmla="val -3454"/>
              <a:gd name="adj5" fmla="val 136718"/>
              <a:gd name="adj6" fmla="val 3014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just" eaLnBrk="1" hangingPunct="1"/>
            <a:r>
              <a:rPr lang="zh-CN" altLang="en-US" sz="2000" b="1">
                <a:latin typeface="仿宋" pitchFamily="49" charset="-122"/>
                <a:ea typeface="仿宋" pitchFamily="49" charset="-122"/>
              </a:rPr>
              <a:t>“二十只左右”“好像”“大概”都表示大概的虚数，这样用更准确地说明这是作者的推测，体现了用词的准确性。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/>
          <p:nvPr/>
        </p:nvSpPr>
        <p:spPr>
          <a:xfrm>
            <a:off x="1008062" y="1304925"/>
            <a:ext cx="4745038" cy="1284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7112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我想，它们飞得这么低，怎么能看到遥远的家呢？</a:t>
            </a:r>
          </a:p>
        </p:txBody>
      </p:sp>
      <p:pic>
        <p:nvPicPr>
          <p:cNvPr id="19459" name="Picture 1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575" y="1219200"/>
            <a:ext cx="2281238" cy="1492250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19460" name="组合 10"/>
          <p:cNvGrpSpPr/>
          <p:nvPr/>
        </p:nvGrpSpPr>
        <p:grpSpPr>
          <a:xfrm>
            <a:off x="3281362" y="2897188"/>
            <a:ext cx="4654550" cy="1412875"/>
            <a:chOff x="5780415" y="1865681"/>
            <a:chExt cx="2695448" cy="1669682"/>
          </a:xfrm>
        </p:grpSpPr>
        <p:pic>
          <p:nvPicPr>
            <p:cNvPr id="19461" name="Picture 10" descr="C:\Users\Administrator\Desktop\bb3e566a04fbc747f528c8ba5bd72a64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6293298" y="1352798"/>
              <a:ext cx="1669682" cy="2695448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9462" name="矩形 8"/>
            <p:cNvSpPr/>
            <p:nvPr/>
          </p:nvSpPr>
          <p:spPr>
            <a:xfrm>
              <a:off x="6702493" y="1899450"/>
              <a:ext cx="1750296" cy="1550413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eaLnBrk="1" hangingPunct="1"/>
              <a:r>
                <a:rPr lang="zh-CN" altLang="en-US" sz="2000" b="1">
                  <a:solidFill>
                    <a:srgbClr val="000000"/>
                  </a:solidFill>
                  <a:latin typeface="宋体" pitchFamily="2" charset="-122"/>
                </a:rPr>
                <a:t> 这句心理描写表现出作者是一个善于思考的人。反问句，强调了作者担心蜜蜂找不到家。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7"/>
          <p:cNvSpPr/>
          <p:nvPr/>
        </p:nvSpPr>
        <p:spPr>
          <a:xfrm>
            <a:off x="1971675" y="801688"/>
            <a:ext cx="4510088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latin typeface="楷体" pitchFamily="49" charset="-122"/>
                <a:ea typeface="楷体" pitchFamily="49" charset="-122"/>
              </a:rPr>
              <a:t>    </a:t>
            </a:r>
          </a:p>
        </p:txBody>
      </p:sp>
      <p:sp>
        <p:nvSpPr>
          <p:cNvPr id="20483" name="文本框 23"/>
          <p:cNvSpPr txBox="1">
            <a:spLocks noChangeArrowheads="1"/>
          </p:cNvSpPr>
          <p:nvPr/>
        </p:nvSpPr>
        <p:spPr bwMode="auto">
          <a:xfrm>
            <a:off x="762000" y="1422400"/>
            <a:ext cx="7735678" cy="32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0668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C00000"/>
                </a:solidFill>
                <a:latin typeface="宋体" pitchFamily="2" charset="-122"/>
              </a:rPr>
              <a:t>概念：</a:t>
            </a:r>
            <a:r>
              <a:rPr lang="zh-CN" altLang="en-US" sz="2000" b="1" dirty="0">
                <a:latin typeface="宋体" pitchFamily="2" charset="-122"/>
              </a:rPr>
              <a:t>通过剖析人物的心理活动</a:t>
            </a:r>
            <a:r>
              <a:rPr lang="en-US" altLang="zh-CN" sz="2000" b="1" dirty="0">
                <a:latin typeface="宋体" pitchFamily="2" charset="-122"/>
              </a:rPr>
              <a:t>(</a:t>
            </a:r>
            <a:r>
              <a:rPr lang="zh-CN" altLang="en-US" sz="2000" b="1" dirty="0">
                <a:latin typeface="宋体" pitchFamily="2" charset="-122"/>
              </a:rPr>
              <a:t>如内心感受、意向、愿望、思索、思想斗争等</a:t>
            </a:r>
            <a:r>
              <a:rPr lang="en-US" altLang="zh-CN" sz="2000" b="1" dirty="0">
                <a:latin typeface="宋体" pitchFamily="2" charset="-122"/>
              </a:rPr>
              <a:t>)</a:t>
            </a:r>
            <a:r>
              <a:rPr lang="zh-CN" altLang="en-US" sz="2000" b="1" dirty="0">
                <a:latin typeface="宋体" pitchFamily="2" charset="-122"/>
              </a:rPr>
              <a:t>，挖掘人物的思想感情，以刻画人物形象内在性格特征的一种描写方法。</a:t>
            </a:r>
          </a:p>
          <a:p>
            <a:pPr marL="0" marR="0" lvl="0" indent="0" defTabSz="10668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C00000"/>
                </a:solidFill>
                <a:latin typeface="宋体" pitchFamily="2" charset="-122"/>
              </a:rPr>
              <a:t>作用：</a:t>
            </a:r>
            <a:r>
              <a:rPr lang="zh-CN" altLang="en-US" sz="2000" b="1" dirty="0">
                <a:latin typeface="宋体" pitchFamily="2" charset="-122"/>
              </a:rPr>
              <a:t>揭示人物内心，刻画人物性格。</a:t>
            </a:r>
          </a:p>
          <a:p>
            <a:pPr marL="0" marR="0" lvl="0" indent="0" defTabSz="10668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C00000"/>
                </a:solidFill>
                <a:latin typeface="宋体" pitchFamily="2" charset="-122"/>
              </a:rPr>
              <a:t>答题模式：</a:t>
            </a:r>
            <a:r>
              <a:rPr lang="en-US" altLang="zh-CN" sz="2000" b="1" dirty="0">
                <a:latin typeface="宋体" pitchFamily="2" charset="-122"/>
              </a:rPr>
              <a:t>……</a:t>
            </a:r>
            <a:r>
              <a:rPr lang="zh-CN" altLang="en-US" sz="2000" b="1" dirty="0">
                <a:latin typeface="宋体" pitchFamily="2" charset="-122"/>
              </a:rPr>
              <a:t>词语写出了人物的</a:t>
            </a:r>
            <a:r>
              <a:rPr lang="en-US" altLang="zh-CN" sz="2000" b="1" dirty="0">
                <a:latin typeface="宋体" pitchFamily="2" charset="-122"/>
              </a:rPr>
              <a:t>……</a:t>
            </a:r>
            <a:r>
              <a:rPr lang="zh-CN" altLang="en-US" sz="2000" b="1" dirty="0">
                <a:latin typeface="宋体" pitchFamily="2" charset="-122"/>
              </a:rPr>
              <a:t>思想，刻画了人物的</a:t>
            </a:r>
            <a:r>
              <a:rPr lang="en-US" altLang="zh-CN" sz="2000" b="1" dirty="0">
                <a:latin typeface="宋体" pitchFamily="2" charset="-122"/>
              </a:rPr>
              <a:t>……</a:t>
            </a:r>
            <a:r>
              <a:rPr lang="zh-CN" altLang="en-US" sz="2000" b="1" dirty="0">
                <a:latin typeface="宋体" pitchFamily="2" charset="-122"/>
              </a:rPr>
              <a:t>性格</a:t>
            </a:r>
            <a:r>
              <a:rPr lang="en-US" altLang="zh-CN" sz="2000" b="1" dirty="0">
                <a:latin typeface="宋体" pitchFamily="2" charset="-122"/>
              </a:rPr>
              <a:t>(</a:t>
            </a:r>
            <a:r>
              <a:rPr lang="zh-CN" altLang="en-US" sz="2000" b="1" dirty="0">
                <a:latin typeface="宋体" pitchFamily="2" charset="-122"/>
              </a:rPr>
              <a:t>品质</a:t>
            </a:r>
            <a:r>
              <a:rPr lang="en-US" altLang="zh-CN" sz="2000" b="1" dirty="0">
                <a:latin typeface="宋体" pitchFamily="2" charset="-122"/>
              </a:rPr>
              <a:t>)</a:t>
            </a:r>
            <a:r>
              <a:rPr lang="zh-CN" altLang="en-US" sz="2000" b="1" dirty="0">
                <a:latin typeface="宋体" pitchFamily="2" charset="-122"/>
              </a:rPr>
              <a:t>。</a:t>
            </a:r>
          </a:p>
          <a:p>
            <a:pPr marL="0" marR="0" lvl="0" indent="0" defTabSz="10668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C00000"/>
                </a:solidFill>
                <a:latin typeface="宋体" pitchFamily="2" charset="-122"/>
              </a:rPr>
              <a:t>运用：</a:t>
            </a:r>
            <a:r>
              <a:rPr lang="zh-CN" altLang="en-US" sz="2000" b="1" dirty="0">
                <a:latin typeface="宋体" pitchFamily="2" charset="-122"/>
              </a:rPr>
              <a:t>第二自然段中我的想法，写出作者的做事风格。</a:t>
            </a:r>
          </a:p>
        </p:txBody>
      </p:sp>
      <p:grpSp>
        <p:nvGrpSpPr>
          <p:cNvPr id="20484" name="组合 9"/>
          <p:cNvGrpSpPr/>
          <p:nvPr/>
        </p:nvGrpSpPr>
        <p:grpSpPr>
          <a:xfrm>
            <a:off x="660400" y="639762"/>
            <a:ext cx="8102600" cy="835025"/>
            <a:chOff x="651350" y="964628"/>
            <a:chExt cx="8102232" cy="835025"/>
          </a:xfrm>
        </p:grpSpPr>
        <p:sp>
          <p:nvSpPr>
            <p:cNvPr id="20485" name="矩形 1"/>
            <p:cNvSpPr/>
            <p:nvPr/>
          </p:nvSpPr>
          <p:spPr>
            <a:xfrm>
              <a:off x="3729513" y="1016174"/>
              <a:ext cx="5024069" cy="6376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800" b="1" dirty="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品析心理描写的手法</a:t>
              </a:r>
            </a:p>
          </p:txBody>
        </p:sp>
        <p:pic>
          <p:nvPicPr>
            <p:cNvPr id="20486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350" y="964628"/>
              <a:ext cx="3078163" cy="835025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/>
          <p:nvPr/>
        </p:nvSpPr>
        <p:spPr>
          <a:xfrm>
            <a:off x="508000" y="1368425"/>
            <a:ext cx="5661025" cy="2400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457200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在回家的路上，我推测蜜蜂可能找不到家了。没等我跨进家门，小女儿就冲过来，脸红红的，看上去很激动。她高声喊道：“有两只蜜蜂飞回来了！它们两点四十分回到蜂窝里，肚皮下面还沾着花粉呢。”</a:t>
            </a:r>
          </a:p>
        </p:txBody>
      </p:sp>
      <p:cxnSp>
        <p:nvCxnSpPr>
          <p:cNvPr id="21507" name="直接连接符 10"/>
          <p:cNvCxnSpPr/>
          <p:nvPr/>
        </p:nvCxnSpPr>
        <p:spPr>
          <a:xfrm>
            <a:off x="1011238" y="1849438"/>
            <a:ext cx="5099050" cy="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sp>
        <p:nvSpPr>
          <p:cNvPr id="21508" name="矩形 11"/>
          <p:cNvSpPr/>
          <p:nvPr/>
        </p:nvSpPr>
        <p:spPr>
          <a:xfrm>
            <a:off x="2551112" y="1038225"/>
            <a:ext cx="1112838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过渡句</a:t>
            </a:r>
          </a:p>
        </p:txBody>
      </p:sp>
      <p:pic>
        <p:nvPicPr>
          <p:cNvPr id="21509" name="Picture 10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4612" y="1565275"/>
            <a:ext cx="2305050" cy="20542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1510" name="矩形 3"/>
          <p:cNvSpPr>
            <a:spLocks noChangeArrowheads="1"/>
          </p:cNvSpPr>
          <p:nvPr/>
        </p:nvSpPr>
        <p:spPr bwMode="auto">
          <a:xfrm>
            <a:off x="636588" y="3751263"/>
            <a:ext cx="8101168" cy="91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449263" eaLnBrk="1" hangingPunct="1"/>
            <a:r>
              <a:rPr lang="zh-CN" altLang="en-US" b="1">
                <a:solidFill>
                  <a:srgbClr val="0070C0"/>
                </a:solidFill>
                <a:latin typeface="宋体" pitchFamily="2" charset="-122"/>
              </a:rPr>
              <a:t>过渡句，起承上启下的作用。推测蜜蜂找不到家是因为作者在蜜蜂完全看不见路，还把它们带到那么远的陌生地方，再加上当时又起风了，蜜蜂飞不高，增加了难度的情况下而做出的判断。</a:t>
            </a:r>
            <a:endParaRPr lang="zh-CN" altLang="en-US">
              <a:solidFill>
                <a:srgbClr val="0070C0"/>
              </a:solidFill>
              <a:latin typeface="宋体" pitchFamily="2" charset="-122"/>
            </a:endParaRPr>
          </a:p>
        </p:txBody>
      </p:sp>
      <p:grpSp>
        <p:nvGrpSpPr>
          <p:cNvPr id="21511" name="组合 9"/>
          <p:cNvGrpSpPr/>
          <p:nvPr/>
        </p:nvGrpSpPr>
        <p:grpSpPr>
          <a:xfrm>
            <a:off x="5622925" y="609600"/>
            <a:ext cx="2940050" cy="896938"/>
            <a:chOff x="4192336" y="2554564"/>
            <a:chExt cx="3912877" cy="897122"/>
          </a:xfrm>
        </p:grpSpPr>
        <p:sp>
          <p:nvSpPr>
            <p:cNvPr id="21512" name="云形标注 11"/>
            <p:cNvSpPr/>
            <p:nvPr/>
          </p:nvSpPr>
          <p:spPr>
            <a:xfrm>
              <a:off x="4192336" y="2554564"/>
              <a:ext cx="3912877" cy="897122"/>
            </a:xfrm>
            <a:prstGeom prst="cloudCallout">
              <a:avLst>
                <a:gd name="adj1" fmla="val -61190"/>
                <a:gd name="adj2" fmla="val 42235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 b="1"/>
            </a:p>
          </p:txBody>
        </p:sp>
        <p:sp>
          <p:nvSpPr>
            <p:cNvPr id="21513" name="矩形 6"/>
            <p:cNvSpPr/>
            <p:nvPr/>
          </p:nvSpPr>
          <p:spPr>
            <a:xfrm>
              <a:off x="4612496" y="2671218"/>
              <a:ext cx="3127520" cy="6459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作者为什么推测蜜蜂可能找不到家了呢？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6"/>
          <p:cNvSpPr/>
          <p:nvPr/>
        </p:nvSpPr>
        <p:spPr>
          <a:xfrm>
            <a:off x="806450" y="2647950"/>
            <a:ext cx="7335838" cy="1754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从小女儿的动作、神态及语言的描写中，只能初步断定蜜蜂具有辨认方向的能力，不能据此就得出结论，毕竟二十只蜜蜂中只有两只飞回来了。</a:t>
            </a:r>
            <a:endParaRPr lang="zh-CN" altLang="en-US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2533" name="TextBox 7"/>
          <p:cNvGrpSpPr/>
          <p:nvPr/>
        </p:nvGrpSpPr>
        <p:grpSpPr>
          <a:xfrm>
            <a:off x="646112" y="895350"/>
            <a:ext cx="1530350" cy="512762"/>
            <a:chOff x="407" y="564"/>
            <a:chExt cx="964" cy="323"/>
          </a:xfrm>
        </p:grpSpPr>
        <p:pic>
          <p:nvPicPr>
            <p:cNvPr id="22531" name="TextBox 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" y="564"/>
              <a:ext cx="964" cy="323"/>
            </a:xfrm>
            <a:prstGeom prst="rect">
              <a:avLst/>
            </a:prstGeom>
            <a:noFill/>
            <a:ln>
              <a:miter lim="800000"/>
            </a:ln>
          </p:spPr>
        </p:pic>
        <p:sp>
          <p:nvSpPr>
            <p:cNvPr id="22532" name="矩形 22531"/>
            <p:cNvSpPr/>
            <p:nvPr/>
          </p:nvSpPr>
          <p:spPr>
            <a:xfrm>
              <a:off x="425" y="580"/>
              <a:ext cx="930" cy="29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40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想一想：</a:t>
              </a:r>
            </a:p>
          </p:txBody>
        </p:sp>
      </p:grpSp>
      <p:sp>
        <p:nvSpPr>
          <p:cNvPr id="22534" name="矩形 1"/>
          <p:cNvSpPr/>
          <p:nvPr/>
        </p:nvSpPr>
        <p:spPr>
          <a:xfrm>
            <a:off x="723900" y="1447800"/>
            <a:ext cx="7680325" cy="1112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两只蜜蜂飞回来能不能断定蜜蜂具有辨认方向的能力，为什么？</a:t>
            </a:r>
          </a:p>
        </p:txBody>
      </p:sp>
      <p:pic>
        <p:nvPicPr>
          <p:cNvPr id="22535" name="Picture 3" descr="http://www.zxxk.com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1762" y="784225"/>
            <a:ext cx="508000" cy="6318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/>
          <p:nvPr/>
        </p:nvSpPr>
        <p:spPr>
          <a:xfrm>
            <a:off x="766762" y="1046162"/>
            <a:ext cx="4922838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我放蜜蜂的时候是将近两点钟，也就是说，在大约三刻钟的时间里，那两只小蜜蜂飞了四公里路，这还包括了采花粉的时间。</a:t>
            </a:r>
          </a:p>
        </p:txBody>
      </p:sp>
      <p:pic>
        <p:nvPicPr>
          <p:cNvPr id="23555" name="Picture 1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012" y="1225550"/>
            <a:ext cx="2949575" cy="1962150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23556" name="组合 10"/>
          <p:cNvGrpSpPr/>
          <p:nvPr/>
        </p:nvGrpSpPr>
        <p:grpSpPr>
          <a:xfrm>
            <a:off x="4033838" y="3175000"/>
            <a:ext cx="3497262" cy="1060450"/>
            <a:chOff x="6115575" y="2073295"/>
            <a:chExt cx="2025130" cy="1254458"/>
          </a:xfrm>
        </p:grpSpPr>
        <p:pic>
          <p:nvPicPr>
            <p:cNvPr id="23557" name="Picture 10" descr="C:\Users\Administrator\Desktop\bb3e566a04fbc747f528c8ba5bd72a64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6500911" y="1687959"/>
              <a:ext cx="1254458" cy="202513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58" name="矩形 9"/>
            <p:cNvSpPr/>
            <p:nvPr/>
          </p:nvSpPr>
          <p:spPr>
            <a:xfrm>
              <a:off x="6853741" y="2176582"/>
              <a:ext cx="1221999" cy="974493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eaLnBrk="1" hangingPunct="1"/>
              <a:r>
                <a:rPr lang="zh-CN" altLang="en-US" sz="2400" b="1">
                  <a:solidFill>
                    <a:srgbClr val="000000"/>
                  </a:solidFill>
                  <a:latin typeface="宋体" pitchFamily="2" charset="-122"/>
                </a:rPr>
                <a:t>我对蜜蜂飞行时间的分析。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/>
          <p:nvPr/>
        </p:nvSpPr>
        <p:spPr>
          <a:xfrm>
            <a:off x="730250" y="1651000"/>
            <a:ext cx="5341938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623888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傍晚时，我亲眼看到另外三只飞了回来，身上也都带着花粉。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marL="0" lvl="0" indent="623888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第二天我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检查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蜂窝时，发现了十五只身上有白色记号的蜜蜂。</a:t>
            </a:r>
          </a:p>
        </p:txBody>
      </p:sp>
      <p:sp>
        <p:nvSpPr>
          <p:cNvPr id="24579" name="AutoShape 1" descr="http://www.zxxk.com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162" y="2005012"/>
            <a:ext cx="2316162" cy="1682750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24581" name="组合 13"/>
          <p:cNvGrpSpPr/>
          <p:nvPr/>
        </p:nvGrpSpPr>
        <p:grpSpPr>
          <a:xfrm>
            <a:off x="536575" y="882650"/>
            <a:ext cx="1712912" cy="538162"/>
            <a:chOff x="3226929" y="915412"/>
            <a:chExt cx="1712339" cy="538020"/>
          </a:xfrm>
        </p:grpSpPr>
        <p:pic>
          <p:nvPicPr>
            <p:cNvPr id="24589" name="Picture 16" descr="C:\Users\Administrator\Desktop\对话框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6929" y="924376"/>
              <a:ext cx="1364340" cy="52905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4590" name="矩形 11"/>
            <p:cNvSpPr/>
            <p:nvPr/>
          </p:nvSpPr>
          <p:spPr>
            <a:xfrm>
              <a:off x="3348341" y="915412"/>
              <a:ext cx="1590927" cy="46133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第三步</a:t>
              </a:r>
            </a:p>
          </p:txBody>
        </p:sp>
      </p:grpSp>
      <p:grpSp>
        <p:nvGrpSpPr>
          <p:cNvPr id="24582" name="组合 7"/>
          <p:cNvGrpSpPr/>
          <p:nvPr/>
        </p:nvGrpSpPr>
        <p:grpSpPr>
          <a:xfrm>
            <a:off x="3451225" y="806450"/>
            <a:ext cx="4938712" cy="838200"/>
            <a:chOff x="-185167" y="3308048"/>
            <a:chExt cx="7249924" cy="1008942"/>
          </a:xfrm>
        </p:grpSpPr>
        <p:grpSp>
          <p:nvGrpSpPr>
            <p:cNvPr id="24585" name="圆角矩形标注 13"/>
            <p:cNvGrpSpPr/>
            <p:nvPr/>
          </p:nvGrpSpPr>
          <p:grpSpPr>
            <a:xfrm>
              <a:off x="-884478" y="3225192"/>
              <a:ext cx="8044968" cy="1240081"/>
              <a:chOff x="2974848" y="737616"/>
              <a:chExt cx="5480304" cy="1030224"/>
            </a:xfrm>
          </p:grpSpPr>
          <p:pic>
            <p:nvPicPr>
              <p:cNvPr id="24583" name="圆角矩形标注 1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74848" y="737616"/>
                <a:ext cx="5480304" cy="1030224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24584" name="矩形 24583"/>
              <p:cNvSpPr/>
              <p:nvPr/>
            </p:nvSpPr>
            <p:spPr>
              <a:xfrm>
                <a:off x="3491417" y="848274"/>
                <a:ext cx="4829300" cy="742943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no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defTabSz="914400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4588" name="矩形 14"/>
            <p:cNvGrpSpPr/>
            <p:nvPr/>
          </p:nvGrpSpPr>
          <p:grpSpPr>
            <a:xfrm>
              <a:off x="-428090" y="3100451"/>
              <a:ext cx="7946531" cy="1482228"/>
              <a:chOff x="3285744" y="633984"/>
              <a:chExt cx="5413248" cy="1231392"/>
            </a:xfrm>
          </p:grpSpPr>
          <p:pic>
            <p:nvPicPr>
              <p:cNvPr id="24586" name="矩形 1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85744" y="633984"/>
                <a:ext cx="5413248" cy="1231392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24587" name="矩形 24586"/>
              <p:cNvSpPr/>
              <p:nvPr/>
            </p:nvSpPr>
            <p:spPr>
              <a:xfrm>
                <a:off x="3479223" y="806450"/>
                <a:ext cx="4910715" cy="83820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no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defTabSz="914400" eaLnBrk="1" hangingPunct="1"/>
                <a:r>
                  <a:rPr lang="zh-CN" altLang="en-US" sz="2400" b="1"/>
                  <a:t>作者进行试验的</a:t>
                </a:r>
                <a:r>
                  <a:rPr lang="zh-CN" altLang="en-US" sz="2400" b="1">
                    <a:solidFill>
                      <a:srgbClr val="C00000"/>
                    </a:solidFill>
                  </a:rPr>
                  <a:t>第三步：检查蜂窝</a:t>
                </a:r>
                <a:r>
                  <a:rPr lang="zh-CN" altLang="en-US" sz="2400" b="1"/>
                  <a:t>，了解蜜蜂飞回的实际情况。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/>
          <p:nvPr/>
        </p:nvSpPr>
        <p:spPr>
          <a:xfrm>
            <a:off x="1179512" y="1168400"/>
            <a:ext cx="4335462" cy="1754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这样，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二十只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左右的蜜蜂，至少有十五只没有迷失方向，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准确无误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地回到了家。</a:t>
            </a:r>
          </a:p>
        </p:txBody>
      </p:sp>
      <p:pic>
        <p:nvPicPr>
          <p:cNvPr id="25603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25" y="1189038"/>
            <a:ext cx="2511425" cy="1762125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25604" name="组合 10"/>
          <p:cNvGrpSpPr/>
          <p:nvPr/>
        </p:nvGrpSpPr>
        <p:grpSpPr>
          <a:xfrm>
            <a:off x="3127375" y="3114675"/>
            <a:ext cx="4506912" cy="1412875"/>
            <a:chOff x="5780416" y="1865682"/>
            <a:chExt cx="2610274" cy="1669682"/>
          </a:xfrm>
        </p:grpSpPr>
        <p:pic>
          <p:nvPicPr>
            <p:cNvPr id="25605" name="Picture 10" descr="C:\Users\Administrator\Desktop\bb3e566a04fbc747f528c8ba5bd72a64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6250712" y="1395386"/>
              <a:ext cx="1669682" cy="2610274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5606" name="矩形 10"/>
            <p:cNvSpPr/>
            <p:nvPr/>
          </p:nvSpPr>
          <p:spPr>
            <a:xfrm>
              <a:off x="6710883" y="1899451"/>
              <a:ext cx="1656637" cy="1550413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eaLnBrk="1" hangingPunct="1"/>
              <a:r>
                <a:rPr lang="zh-CN" altLang="en-US" sz="2000" b="1">
                  <a:solidFill>
                    <a:srgbClr val="000000"/>
                  </a:solidFill>
                  <a:latin typeface="宋体" pitchFamily="2" charset="-122"/>
                </a:rPr>
                <a:t> 此处运用列数字的方法交代了试验结果，用事实证明了蜜蜂具有辨认方向的能力。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6"/>
          <p:cNvSpPr>
            <a:spLocks noChangeArrowheads="1"/>
          </p:cNvSpPr>
          <p:nvPr/>
        </p:nvSpPr>
        <p:spPr bwMode="auto">
          <a:xfrm>
            <a:off x="1162050" y="2995613"/>
            <a:ext cx="6958616" cy="16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200" b="1">
                <a:solidFill>
                  <a:srgbClr val="FF0000"/>
                </a:solidFill>
                <a:latin typeface="宋体" pitchFamily="2" charset="-122"/>
              </a:rPr>
              <a:t>    能，超过了总数的四分之三。可能风大，蜜蜂折断了翅膀，回不了家了；也可能是蜜蜂遇到伤害，出于自卫，蜇人后死了</a:t>
            </a:r>
            <a:r>
              <a:rPr lang="en-US" altLang="zh-CN" sz="2200" b="1">
                <a:solidFill>
                  <a:srgbClr val="FF0000"/>
                </a:solidFill>
                <a:latin typeface="宋体" pitchFamily="2" charset="-122"/>
              </a:rPr>
              <a:t>!</a:t>
            </a:r>
            <a:endParaRPr lang="zh-CN" altLang="en-US" sz="2200" b="1">
              <a:latin typeface="宋体" pitchFamily="2" charset="-122"/>
            </a:endParaRPr>
          </a:p>
        </p:txBody>
      </p:sp>
      <p:grpSp>
        <p:nvGrpSpPr>
          <p:cNvPr id="26627" name="组合 5"/>
          <p:cNvGrpSpPr/>
          <p:nvPr/>
        </p:nvGrpSpPr>
        <p:grpSpPr>
          <a:xfrm>
            <a:off x="703262" y="752475"/>
            <a:ext cx="7569200" cy="2216150"/>
            <a:chOff x="428920" y="1013454"/>
            <a:chExt cx="7568461" cy="2211489"/>
          </a:xfrm>
        </p:grpSpPr>
        <p:grpSp>
          <p:nvGrpSpPr>
            <p:cNvPr id="26628" name="组合 4"/>
            <p:cNvGrpSpPr/>
            <p:nvPr/>
          </p:nvGrpSpPr>
          <p:grpSpPr>
            <a:xfrm>
              <a:off x="761033" y="1039918"/>
              <a:ext cx="7236348" cy="2185025"/>
              <a:chOff x="713408" y="1039918"/>
              <a:chExt cx="7236348" cy="2185025"/>
            </a:xfrm>
          </p:grpSpPr>
          <p:sp>
            <p:nvSpPr>
              <p:cNvPr id="26630" name="矩形 2"/>
              <p:cNvSpPr/>
              <p:nvPr/>
            </p:nvSpPr>
            <p:spPr>
              <a:xfrm>
                <a:off x="713408" y="1039918"/>
                <a:ext cx="1107888" cy="46066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342900" indent="-3429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32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8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24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»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400" b="1">
                    <a:solidFill>
                      <a:srgbClr val="36A436"/>
                    </a:solidFill>
                    <a:latin typeface="微软雅黑" pitchFamily="34" charset="-122"/>
                    <a:ea typeface="微软雅黑" pitchFamily="34" charset="-122"/>
                  </a:rPr>
                  <a:t>想象：</a:t>
                </a:r>
                <a:endParaRPr lang="en-US" altLang="zh-CN" sz="2400" b="1">
                  <a:solidFill>
                    <a:srgbClr val="36A43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631" name="矩形 7"/>
              <p:cNvSpPr/>
              <p:nvPr/>
            </p:nvSpPr>
            <p:spPr>
              <a:xfrm>
                <a:off x="770194" y="1474445"/>
                <a:ext cx="7186742" cy="1735440"/>
              </a:xfrm>
              <a:prstGeom prst="rect">
                <a:avLst/>
              </a:prstGeom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marR="0" lvl="0" indent="623888" eaLnBrk="1" hangingPunct="1">
                  <a:lnSpc>
                    <a:spcPct val="150000"/>
                  </a:lnSpc>
                </a:pPr>
                <a:r>
                  <a:rPr lang="zh-CN" altLang="en-US" sz="2400" b="1">
                    <a:solidFill>
                      <a:srgbClr val="000000"/>
                    </a:solidFill>
                    <a:latin typeface="宋体" pitchFamily="2" charset="-122"/>
                  </a:rPr>
                  <a:t>二十只左右的蜜蜂，至少有十五只没有迷失方向，准确无误地回到了家。能说明蜜蜂有辨认方向的能力吗？另外五只哪去了？</a:t>
                </a:r>
                <a:endParaRPr lang="en-US" altLang="zh-CN" sz="2400" b="1">
                  <a:solidFill>
                    <a:srgbClr val="FF0000"/>
                  </a:solidFill>
                  <a:latin typeface="宋体" pitchFamily="2" charset="-122"/>
                </a:endParaRPr>
              </a:p>
            </p:txBody>
          </p:sp>
        </p:grpSp>
        <p:pic>
          <p:nvPicPr>
            <p:cNvPr id="26629" name="图片 24" descr="花盆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920" y="1013454"/>
              <a:ext cx="389937" cy="445643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/>
          <p:nvPr/>
        </p:nvSpPr>
        <p:spPr>
          <a:xfrm>
            <a:off x="900112" y="1395412"/>
            <a:ext cx="7575550" cy="25765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900112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通过上一节课的学习，我们已经初步理解了课文内容，为了更深入地理解课文，老师送给大家一把金钥匙，这就是核心问题和串珠问题。让我们带着这些问题理解课文。</a:t>
            </a:r>
            <a:endParaRPr lang="en-US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8195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60000" flipH="1">
            <a:off x="5726112" y="504825"/>
            <a:ext cx="827088" cy="6397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8196" name="圆角矩形 3">
            <a:extLst>
              <a:ext uri="{FF2B5EF4-FFF2-40B4-BE49-F238E27FC236}"/>
            </a:extLst>
          </p:cNvPr>
          <p:cNvSpPr/>
          <p:nvPr/>
        </p:nvSpPr>
        <p:spPr>
          <a:xfrm>
            <a:off x="2616200" y="823912"/>
            <a:ext cx="3302000" cy="517525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7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724150" y="866775"/>
            <a:ext cx="3194050" cy="449262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激趣导入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"/>
          <p:cNvSpPr/>
          <p:nvPr/>
        </p:nvSpPr>
        <p:spPr>
          <a:xfrm>
            <a:off x="844550" y="1565275"/>
            <a:ext cx="4845050" cy="2032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尽管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它们逆风而飞，沿途都是一些陌生的景物，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但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它们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确确实实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飞回来了。 </a:t>
            </a:r>
          </a:p>
        </p:txBody>
      </p:sp>
      <p:pic>
        <p:nvPicPr>
          <p:cNvPr id="27651" name="Picture 3" descr="http://www.zxxk.com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500" y="1682750"/>
            <a:ext cx="2652712" cy="19081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7652" name="Text Box 5"/>
          <p:cNvSpPr/>
          <p:nvPr/>
        </p:nvSpPr>
        <p:spPr>
          <a:xfrm>
            <a:off x="874712" y="766762"/>
            <a:ext cx="7640638" cy="784225"/>
          </a:xfrm>
          <a:prstGeom prst="borderCallout2">
            <a:avLst>
              <a:gd name="adj1" fmla="val 36213"/>
              <a:gd name="adj2" fmla="val 100005"/>
              <a:gd name="adj3" fmla="val 63333"/>
              <a:gd name="adj4" fmla="val 102718"/>
              <a:gd name="adj5" fmla="val 129056"/>
              <a:gd name="adj6" fmla="val 95097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just" eaLnBrk="1" hangingPunct="1"/>
            <a:r>
              <a:rPr lang="zh-CN" altLang="en-US" sz="2200" b="1">
                <a:latin typeface="仿宋" pitchFamily="49" charset="-122"/>
                <a:ea typeface="仿宋" pitchFamily="49" charset="-122"/>
              </a:rPr>
              <a:t>“尽管</a:t>
            </a:r>
            <a:r>
              <a:rPr lang="en-US" altLang="zh-CN" sz="2200" b="1">
                <a:latin typeface="仿宋" pitchFamily="49" charset="-122"/>
                <a:ea typeface="仿宋" pitchFamily="49" charset="-122"/>
              </a:rPr>
              <a:t>……</a:t>
            </a:r>
            <a:r>
              <a:rPr lang="zh-CN" altLang="en-US" sz="2200" b="1">
                <a:latin typeface="仿宋" pitchFamily="49" charset="-122"/>
                <a:ea typeface="仿宋" pitchFamily="49" charset="-122"/>
              </a:rPr>
              <a:t>但</a:t>
            </a:r>
            <a:r>
              <a:rPr lang="en-US" altLang="zh-CN" sz="2200" b="1">
                <a:latin typeface="仿宋" pitchFamily="49" charset="-122"/>
                <a:ea typeface="仿宋" pitchFamily="49" charset="-122"/>
              </a:rPr>
              <a:t>……”</a:t>
            </a:r>
            <a:r>
              <a:rPr lang="zh-CN" altLang="en-US" sz="2200" b="1">
                <a:latin typeface="仿宋" pitchFamily="49" charset="-122"/>
                <a:ea typeface="仿宋" pitchFamily="49" charset="-122"/>
              </a:rPr>
              <a:t>这组关联词语，表达了作者对蜜蜂认路本领的赞叹之情。“确确实实”说明作者的试验成功了。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6"/>
          <p:cNvSpPr/>
          <p:nvPr/>
        </p:nvSpPr>
        <p:spPr>
          <a:xfrm>
            <a:off x="1692275" y="3019425"/>
            <a:ext cx="6043612" cy="954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示例：尽管帮妈妈干活很累，但是我很开心。</a:t>
            </a:r>
            <a:endParaRPr lang="zh-CN" altLang="en-US" sz="2400" b="1"/>
          </a:p>
        </p:txBody>
      </p:sp>
      <p:grpSp>
        <p:nvGrpSpPr>
          <p:cNvPr id="28675" name="组合 5"/>
          <p:cNvGrpSpPr/>
          <p:nvPr/>
        </p:nvGrpSpPr>
        <p:grpSpPr>
          <a:xfrm>
            <a:off x="719138" y="879475"/>
            <a:ext cx="7597775" cy="1806575"/>
            <a:chOff x="399894" y="981986"/>
            <a:chExt cx="7597487" cy="1802621"/>
          </a:xfrm>
        </p:grpSpPr>
        <p:grpSp>
          <p:nvGrpSpPr>
            <p:cNvPr id="28676" name="组合 4"/>
            <p:cNvGrpSpPr/>
            <p:nvPr/>
          </p:nvGrpSpPr>
          <p:grpSpPr>
            <a:xfrm>
              <a:off x="756664" y="981986"/>
              <a:ext cx="7240717" cy="1802621"/>
              <a:chOff x="709039" y="981986"/>
              <a:chExt cx="7240717" cy="1802621"/>
            </a:xfrm>
          </p:grpSpPr>
          <p:sp>
            <p:nvSpPr>
              <p:cNvPr id="28678" name="矩形 2"/>
              <p:cNvSpPr/>
              <p:nvPr/>
            </p:nvSpPr>
            <p:spPr>
              <a:xfrm>
                <a:off x="709039" y="981986"/>
                <a:ext cx="1261762" cy="52208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342900" indent="-3429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32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8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24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»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800" b="1">
                    <a:solidFill>
                      <a:srgbClr val="36A436"/>
                    </a:solidFill>
                    <a:latin typeface="微软雅黑" pitchFamily="34" charset="-122"/>
                    <a:ea typeface="微软雅黑" pitchFamily="34" charset="-122"/>
                  </a:rPr>
                  <a:t>积累：</a:t>
                </a:r>
                <a:endParaRPr lang="en-US" altLang="zh-CN" sz="2800" b="1">
                  <a:solidFill>
                    <a:srgbClr val="36A43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679" name="矩形 7"/>
              <p:cNvSpPr/>
              <p:nvPr/>
            </p:nvSpPr>
            <p:spPr>
              <a:xfrm>
                <a:off x="771353" y="1503131"/>
                <a:ext cx="7185582" cy="1369967"/>
              </a:xfrm>
              <a:prstGeom prst="rect">
                <a:avLst/>
              </a:prstGeom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marR="0" lvl="0" indent="623888" eaLnBrk="1" hangingPunct="1">
                  <a:lnSpc>
                    <a:spcPct val="150000"/>
                  </a:lnSpc>
                </a:pPr>
                <a:r>
                  <a:rPr lang="zh-CN" altLang="en-US" sz="2800" b="1">
                    <a:solidFill>
                      <a:srgbClr val="000000"/>
                    </a:solidFill>
                    <a:latin typeface="宋体" pitchFamily="2" charset="-122"/>
                  </a:rPr>
                  <a:t>用“尽管</a:t>
                </a:r>
                <a:r>
                  <a:rPr lang="en-US" altLang="zh-CN" sz="2800" b="1">
                    <a:solidFill>
                      <a:srgbClr val="000000"/>
                    </a:solidFill>
                    <a:latin typeface="宋体" pitchFamily="2" charset="-122"/>
                  </a:rPr>
                  <a:t>……</a:t>
                </a:r>
                <a:r>
                  <a:rPr lang="zh-CN" altLang="en-US" sz="2800" b="1">
                    <a:solidFill>
                      <a:srgbClr val="000000"/>
                    </a:solidFill>
                    <a:latin typeface="宋体" pitchFamily="2" charset="-122"/>
                  </a:rPr>
                  <a:t>但</a:t>
                </a:r>
                <a:r>
                  <a:rPr lang="en-US" altLang="zh-CN" sz="2800" b="1">
                    <a:solidFill>
                      <a:srgbClr val="000000"/>
                    </a:solidFill>
                    <a:latin typeface="宋体" pitchFamily="2" charset="-122"/>
                  </a:rPr>
                  <a:t>……”</a:t>
                </a:r>
                <a:r>
                  <a:rPr lang="zh-CN" altLang="en-US" sz="2800" b="1">
                    <a:solidFill>
                      <a:srgbClr val="000000"/>
                    </a:solidFill>
                    <a:latin typeface="宋体" pitchFamily="2" charset="-122"/>
                  </a:rPr>
                  <a:t>关联词，写一个句子。</a:t>
                </a:r>
              </a:p>
            </p:txBody>
          </p:sp>
        </p:grpSp>
        <p:pic>
          <p:nvPicPr>
            <p:cNvPr id="28677" name="图片 24" descr="花盆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9894" y="1013454"/>
              <a:ext cx="389937" cy="445643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"/>
          <p:cNvSpPr/>
          <p:nvPr/>
        </p:nvSpPr>
        <p:spPr>
          <a:xfrm>
            <a:off x="766762" y="1125538"/>
            <a:ext cx="7926388" cy="736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Times New Roman" pitchFamily="18" charset="0"/>
                <a:ea typeface="黑体" pitchFamily="49" charset="-122"/>
              </a:rPr>
              <a:t>试验的结果是怎样的？</a:t>
            </a:r>
            <a:r>
              <a:rPr lang="en-US" altLang="zh-CN" b="1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(</a:t>
            </a:r>
            <a:r>
              <a:rPr lang="zh-CN" altLang="en-US" b="1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串珠问题</a:t>
            </a:r>
            <a:r>
              <a:rPr lang="en-US" altLang="zh-CN" b="1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3)</a:t>
            </a:r>
            <a:endParaRPr lang="zh-CN" altLang="en-US" b="1">
              <a:solidFill>
                <a:srgbClr val="0070C0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29699" name="矩形 2"/>
          <p:cNvSpPr/>
          <p:nvPr/>
        </p:nvSpPr>
        <p:spPr>
          <a:xfrm>
            <a:off x="969962" y="2098675"/>
            <a:ext cx="7243762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蜜蜂靠的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不是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超常的记忆力，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而是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一种我无法解释的本能。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970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850" y="1103312"/>
            <a:ext cx="1239838" cy="89376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7"/>
          <p:cNvSpPr>
            <a:spLocks noChangeArrowheads="1"/>
          </p:cNvSpPr>
          <p:nvPr/>
        </p:nvSpPr>
        <p:spPr bwMode="auto">
          <a:xfrm>
            <a:off x="827088" y="2501900"/>
            <a:ext cx="7409914" cy="2150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  <a:latin typeface="宋体" pitchFamily="2" charset="-122"/>
              </a:rPr>
              <a:t>    作者试验得出的结论有明确肯定的地方</a:t>
            </a:r>
            <a:r>
              <a:rPr lang="en-US" altLang="zh-CN" b="1">
                <a:solidFill>
                  <a:srgbClr val="FF0000"/>
                </a:solidFill>
                <a:latin typeface="宋体" pitchFamily="2" charset="-122"/>
              </a:rPr>
              <a:t>(</a:t>
            </a:r>
            <a:r>
              <a:rPr lang="zh-CN" altLang="en-US" b="1">
                <a:solidFill>
                  <a:srgbClr val="FF0000"/>
                </a:solidFill>
                <a:latin typeface="宋体" pitchFamily="2" charset="-122"/>
              </a:rPr>
              <a:t>不是超常的记忆力</a:t>
            </a:r>
            <a:r>
              <a:rPr lang="en-US" altLang="zh-CN" b="1">
                <a:solidFill>
                  <a:srgbClr val="FF0000"/>
                </a:solidFill>
                <a:latin typeface="宋体" pitchFamily="2" charset="-122"/>
              </a:rPr>
              <a:t>)</a:t>
            </a:r>
            <a:r>
              <a:rPr lang="zh-CN" altLang="en-US" b="1">
                <a:solidFill>
                  <a:srgbClr val="FF0000"/>
                </a:solidFill>
                <a:latin typeface="宋体" pitchFamily="2" charset="-122"/>
              </a:rPr>
              <a:t>，也有模糊存疑的地方</a:t>
            </a:r>
            <a:r>
              <a:rPr lang="en-US" altLang="zh-CN" b="1">
                <a:solidFill>
                  <a:srgbClr val="FF0000"/>
                </a:solidFill>
                <a:latin typeface="宋体" pitchFamily="2" charset="-122"/>
              </a:rPr>
              <a:t>(</a:t>
            </a:r>
            <a:r>
              <a:rPr lang="zh-CN" altLang="en-US" b="1">
                <a:solidFill>
                  <a:srgbClr val="FF0000"/>
                </a:solidFill>
                <a:latin typeface="宋体" pitchFamily="2" charset="-122"/>
              </a:rPr>
              <a:t>我无法解释的本能</a:t>
            </a:r>
            <a:r>
              <a:rPr lang="en-US" altLang="zh-CN" b="1">
                <a:solidFill>
                  <a:srgbClr val="FF0000"/>
                </a:solidFill>
                <a:latin typeface="宋体" pitchFamily="2" charset="-122"/>
              </a:rPr>
              <a:t>)</a:t>
            </a:r>
            <a:r>
              <a:rPr lang="zh-CN" altLang="en-US" b="1">
                <a:solidFill>
                  <a:srgbClr val="FF0000"/>
                </a:solidFill>
                <a:latin typeface="宋体" pitchFamily="2" charset="-122"/>
              </a:rPr>
              <a:t>。这不奇怪，科学史上这种现象很多。我们学习这篇课文，重要的不是要找到一个明确肯定的答案，而是要学习作者渗透在试验过程中的探究精神。作者坦然说出自己无法解释的结论，更进一步说明他是一个严肃对待科学、实事求是的人。</a:t>
            </a:r>
            <a:endParaRPr lang="zh-CN" altLang="en-US">
              <a:latin typeface="宋体" pitchFamily="2" charset="-122"/>
            </a:endParaRPr>
          </a:p>
        </p:txBody>
      </p:sp>
      <p:grpSp>
        <p:nvGrpSpPr>
          <p:cNvPr id="30725" name="TextBox 7"/>
          <p:cNvGrpSpPr/>
          <p:nvPr/>
        </p:nvGrpSpPr>
        <p:grpSpPr>
          <a:xfrm>
            <a:off x="646112" y="895350"/>
            <a:ext cx="1530350" cy="512762"/>
            <a:chOff x="407" y="564"/>
            <a:chExt cx="964" cy="323"/>
          </a:xfrm>
        </p:grpSpPr>
        <p:pic>
          <p:nvPicPr>
            <p:cNvPr id="30723" name="TextBox 7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" y="564"/>
              <a:ext cx="964" cy="323"/>
            </a:xfrm>
            <a:prstGeom prst="rect">
              <a:avLst/>
            </a:prstGeom>
            <a:noFill/>
            <a:ln>
              <a:miter lim="800000"/>
            </a:ln>
          </p:spPr>
        </p:pic>
        <p:sp>
          <p:nvSpPr>
            <p:cNvPr id="30724" name="矩形 30723"/>
            <p:cNvSpPr/>
            <p:nvPr/>
          </p:nvSpPr>
          <p:spPr>
            <a:xfrm>
              <a:off x="425" y="580"/>
              <a:ext cx="930" cy="29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400" b="1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想一想：</a:t>
              </a:r>
            </a:p>
          </p:txBody>
        </p:sp>
      </p:grpSp>
      <p:sp>
        <p:nvSpPr>
          <p:cNvPr id="30726" name="矩形 1"/>
          <p:cNvSpPr/>
          <p:nvPr/>
        </p:nvSpPr>
        <p:spPr>
          <a:xfrm>
            <a:off x="752475" y="1346200"/>
            <a:ext cx="7680325" cy="1112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作者得出明确的结论了吗？读课后“资料袋”，然后讨论，你从作者身上学习到什么？</a:t>
            </a:r>
          </a:p>
        </p:txBody>
      </p:sp>
      <p:pic>
        <p:nvPicPr>
          <p:cNvPr id="30727" name="Picture 3" descr="http://www.zxxk.com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1762" y="784225"/>
            <a:ext cx="508000" cy="6318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/>
          <p:nvPr/>
        </p:nvSpPr>
        <p:spPr>
          <a:xfrm>
            <a:off x="577850" y="752475"/>
            <a:ext cx="8102600" cy="157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Times New Roman" pitchFamily="18" charset="0"/>
                <a:ea typeface="黑体" pitchFamily="49" charset="-122"/>
              </a:rPr>
              <a:t>        这个试验告诉了我们什么？从作者身上你学到了什么？</a:t>
            </a:r>
            <a:r>
              <a:rPr lang="en-US" altLang="zh-CN" b="1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(</a:t>
            </a:r>
            <a:r>
              <a:rPr lang="zh-CN" altLang="en-US" b="1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串珠问题</a:t>
            </a:r>
            <a:r>
              <a:rPr lang="en-US" altLang="zh-CN" b="1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4)</a:t>
            </a:r>
            <a:endParaRPr lang="zh-CN" altLang="en-US" b="1">
              <a:solidFill>
                <a:srgbClr val="0070C0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73100" y="2211039"/>
            <a:ext cx="8001057" cy="2288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    这个试验告诉了我们蜜蜂具有辨认方向的能力，但靠的不是超常的记忆力，而是一种作者无法解释的本能。从作者身上我学到了遇到事情要善于观察，善于思考；不轻信、不盲从，要具有求真、求实的科学态度。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3"/>
          <p:cNvSpPr/>
          <p:nvPr/>
        </p:nvSpPr>
        <p:spPr>
          <a:xfrm>
            <a:off x="674688" y="1217612"/>
            <a:ext cx="7583488" cy="33289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这篇文章记叙了一次试验的全过程。你在生活中肯定也遇到很多的问题，这段时间我们也来通过试验来验证一下。</a:t>
            </a:r>
          </a:p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建议：先想想理出你的研究目的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(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为什么试验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)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和试验过程，然后认真试验，记录试验的结果。然后在班里组织一次“我的试验”主题交流活动。</a:t>
            </a:r>
          </a:p>
        </p:txBody>
      </p:sp>
      <p:sp>
        <p:nvSpPr>
          <p:cNvPr id="32771" name="矩形 4"/>
          <p:cNvSpPr/>
          <p:nvPr/>
        </p:nvSpPr>
        <p:spPr>
          <a:xfrm>
            <a:off x="3684588" y="617538"/>
            <a:ext cx="183197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主题延伸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7"/>
          <p:cNvGrpSpPr/>
          <p:nvPr/>
        </p:nvGrpSpPr>
        <p:grpSpPr>
          <a:xfrm>
            <a:off x="631825" y="493712"/>
            <a:ext cx="7854950" cy="4256088"/>
            <a:chOff x="656787" y="515762"/>
            <a:chExt cx="7854386" cy="3871331"/>
          </a:xfrm>
        </p:grpSpPr>
        <p:sp>
          <p:nvSpPr>
            <p:cNvPr id="33797" name="矩形 5"/>
            <p:cNvSpPr/>
            <p:nvPr/>
          </p:nvSpPr>
          <p:spPr>
            <a:xfrm>
              <a:off x="656787" y="875315"/>
              <a:ext cx="7854386" cy="3511778"/>
            </a:xfrm>
            <a:prstGeom prst="rect">
              <a:avLst/>
            </a:prstGeom>
            <a:solidFill>
              <a:srgbClr val="F2F6EA"/>
            </a:solidFill>
            <a:ln w="44450" cap="flat" cmpd="thickThin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798" name="矩形 6"/>
            <p:cNvSpPr/>
            <p:nvPr/>
          </p:nvSpPr>
          <p:spPr>
            <a:xfrm>
              <a:off x="673573" y="515762"/>
              <a:ext cx="2623713" cy="5272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r>
                <a:rPr lang="zh-CN" altLang="en-US" sz="3200">
                  <a:effectLst>
                    <a:outerShdw blurRad="38100" dist="38100" dir="2700000" algn="tl">
                      <a:srgbClr val="FFFFFF"/>
                    </a:outerShdw>
                  </a:effectLst>
                  <a:latin typeface="隶书" pitchFamily="49" charset="-122"/>
                  <a:ea typeface="隶书" pitchFamily="49" charset="-122"/>
                </a:rPr>
                <a:t>一课一法一练</a:t>
              </a:r>
            </a:p>
          </p:txBody>
        </p:sp>
      </p:grpSp>
      <p:sp>
        <p:nvSpPr>
          <p:cNvPr id="33795" name="矩形 11"/>
          <p:cNvSpPr/>
          <p:nvPr/>
        </p:nvSpPr>
        <p:spPr>
          <a:xfrm>
            <a:off x="2473325" y="1046162"/>
            <a:ext cx="4197350" cy="6365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把实验的过程写清楚</a:t>
            </a:r>
          </a:p>
        </p:txBody>
      </p:sp>
      <p:sp>
        <p:nvSpPr>
          <p:cNvPr id="33796" name="矩形 9"/>
          <p:cNvSpPr/>
          <p:nvPr/>
        </p:nvSpPr>
        <p:spPr>
          <a:xfrm>
            <a:off x="857250" y="1773238"/>
            <a:ext cx="7593012" cy="25955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Times New Roman" pitchFamily="18" charset="0"/>
                <a:ea typeface="Times New Roman" pitchFamily="18" charset="0"/>
              </a:rPr>
              <a:t>本课把实验的步骤和观察的细节介绍得很清楚。实验的过程是按照事情发展的顺序写的，把事情发展的顺序叙述清楚，实验的过程也就写清楚了。</a:t>
            </a:r>
            <a:endParaRPr lang="en-US" altLang="zh-CN" sz="2800" b="1" dirty="0">
              <a:latin typeface="Times New Roman" pitchFamily="18" charset="0"/>
              <a:ea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3379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组合 7"/>
          <p:cNvGrpSpPr/>
          <p:nvPr/>
        </p:nvGrpSpPr>
        <p:grpSpPr>
          <a:xfrm>
            <a:off x="631825" y="493712"/>
            <a:ext cx="7854950" cy="4256088"/>
            <a:chOff x="656787" y="515762"/>
            <a:chExt cx="7854386" cy="3871331"/>
          </a:xfrm>
        </p:grpSpPr>
        <p:sp>
          <p:nvSpPr>
            <p:cNvPr id="34821" name="矩形 5"/>
            <p:cNvSpPr/>
            <p:nvPr/>
          </p:nvSpPr>
          <p:spPr>
            <a:xfrm>
              <a:off x="656787" y="875315"/>
              <a:ext cx="7854386" cy="3511778"/>
            </a:xfrm>
            <a:prstGeom prst="rect">
              <a:avLst/>
            </a:prstGeom>
            <a:solidFill>
              <a:srgbClr val="F2F6EA"/>
            </a:solidFill>
            <a:ln w="44450" cap="flat" cmpd="thickThin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822" name="矩形 6"/>
            <p:cNvSpPr/>
            <p:nvPr/>
          </p:nvSpPr>
          <p:spPr>
            <a:xfrm>
              <a:off x="673573" y="515762"/>
              <a:ext cx="2623713" cy="5272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r>
                <a:rPr lang="zh-CN" altLang="en-US" sz="3200">
                  <a:effectLst>
                    <a:outerShdw blurRad="38100" dist="38100" dir="2700000" algn="tl">
                      <a:srgbClr val="FFFFFF"/>
                    </a:outerShdw>
                  </a:effectLst>
                  <a:latin typeface="隶书" pitchFamily="49" charset="-122"/>
                  <a:ea typeface="隶书" pitchFamily="49" charset="-122"/>
                </a:rPr>
                <a:t>一课一法一练</a:t>
              </a:r>
            </a:p>
          </p:txBody>
        </p:sp>
      </p:grpSp>
      <p:sp>
        <p:nvSpPr>
          <p:cNvPr id="34819" name="矩形 11"/>
          <p:cNvSpPr/>
          <p:nvPr/>
        </p:nvSpPr>
        <p:spPr>
          <a:xfrm>
            <a:off x="2473325" y="1046162"/>
            <a:ext cx="4197350" cy="6365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把实验的过程写清楚</a:t>
            </a:r>
          </a:p>
        </p:txBody>
      </p:sp>
      <p:sp>
        <p:nvSpPr>
          <p:cNvPr id="34820" name="矩形 9"/>
          <p:cNvSpPr/>
          <p:nvPr/>
        </p:nvSpPr>
        <p:spPr>
          <a:xfrm>
            <a:off x="842962" y="1773238"/>
            <a:ext cx="7593012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如何把实验的过程写清楚呢？</a:t>
            </a:r>
            <a:endParaRPr lang="en-US" altLang="zh-CN" sz="2400" b="1" dirty="0">
              <a:latin typeface="黑体" pitchFamily="49" charset="-122"/>
              <a:ea typeface="黑体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Times New Roman" pitchFamily="18" charset="0"/>
                <a:ea typeface="黑体" pitchFamily="49" charset="-122"/>
              </a:rPr>
              <a:t>1. </a:t>
            </a:r>
            <a:r>
              <a:rPr lang="zh-CN" altLang="en-US" sz="2400" b="1" dirty="0">
                <a:latin typeface="Times New Roman" pitchFamily="18" charset="0"/>
                <a:ea typeface="黑体" pitchFamily="49" charset="-122"/>
              </a:rPr>
              <a:t>把实验目的，怎样实验的、后来怎样发展、结果怎样一步一步安排好。</a:t>
            </a:r>
            <a:endParaRPr lang="en-US" altLang="zh-CN" sz="2400" b="1" dirty="0">
              <a:latin typeface="Times New Roman" pitchFamily="18" charset="0"/>
              <a:ea typeface="黑体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Times New Roman" pitchFamily="18" charset="0"/>
                <a:ea typeface="黑体" pitchFamily="49" charset="-122"/>
              </a:rPr>
              <a:t>2. </a:t>
            </a:r>
            <a:r>
              <a:rPr lang="zh-CN" altLang="en-US" sz="2400" b="1" dirty="0">
                <a:latin typeface="Times New Roman" pitchFamily="18" charset="0"/>
                <a:ea typeface="黑体" pitchFamily="49" charset="-122"/>
              </a:rPr>
              <a:t>把重要的地方写详细，写具体，其他地方简单叙述。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4"/>
          <p:cNvSpPr/>
          <p:nvPr/>
        </p:nvSpPr>
        <p:spPr>
          <a:xfrm>
            <a:off x="531812" y="1208088"/>
            <a:ext cx="16271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8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练一练：</a:t>
            </a:r>
          </a:p>
        </p:txBody>
      </p:sp>
      <p:sp>
        <p:nvSpPr>
          <p:cNvPr id="35843" name="矩形 5"/>
          <p:cNvSpPr/>
          <p:nvPr/>
        </p:nvSpPr>
        <p:spPr>
          <a:xfrm>
            <a:off x="1035050" y="1955800"/>
            <a:ext cx="7456488" cy="638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学习运用事情发展的顺序写一次实验的过程。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8"/>
          <p:cNvSpPr>
            <a:spLocks noChangeArrowheads="1"/>
          </p:cNvSpPr>
          <p:nvPr/>
        </p:nvSpPr>
        <p:spPr bwMode="auto">
          <a:xfrm>
            <a:off x="615950" y="823913"/>
            <a:ext cx="7910478" cy="3752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261938" marR="0" lvl="0" indent="-261938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Times New Roman" pitchFamily="18" charset="0"/>
                <a:ea typeface="华文中宋" pitchFamily="2" charset="-122"/>
              </a:rPr>
              <a:t>研究目的</a:t>
            </a:r>
            <a:r>
              <a:rPr lang="zh-CN" altLang="en-US" sz="2000" b="1" dirty="0">
                <a:solidFill>
                  <a:srgbClr val="C00000"/>
                </a:solidFill>
                <a:latin typeface="Times New Roman" pitchFamily="18" charset="0"/>
                <a:ea typeface="楷体" pitchFamily="49" charset="-122"/>
              </a:rPr>
              <a:t>：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夏初鼻炎发病率高与椿树开花有关吗？</a:t>
            </a:r>
          </a:p>
          <a:p>
            <a:pPr marL="261938" marR="0" lvl="0" indent="-261938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Times New Roman" pitchFamily="18" charset="0"/>
                <a:ea typeface="华文中宋" pitchFamily="2" charset="-122"/>
              </a:rPr>
              <a:t>实验过程</a:t>
            </a:r>
            <a:r>
              <a:rPr lang="zh-CN" altLang="en-US" sz="2000" b="1" dirty="0">
                <a:solidFill>
                  <a:srgbClr val="C00000"/>
                </a:solidFill>
                <a:latin typeface="Times New Roman" pitchFamily="18" charset="0"/>
                <a:ea typeface="楷体" pitchFamily="49" charset="-122"/>
              </a:rPr>
              <a:t>：</a:t>
            </a:r>
          </a:p>
          <a:p>
            <a:pPr marL="261938" marR="0" lvl="0" indent="-261938" eaLnBrk="1" hangingPunct="1">
              <a:lnSpc>
                <a:spcPct val="150000"/>
              </a:lnSpc>
            </a:pP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1.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提前找到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10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个每年夏初鼻炎发作的同学或老师；</a:t>
            </a:r>
          </a:p>
          <a:p>
            <a:pPr marL="261938" marR="0" lvl="0" indent="-261938" eaLnBrk="1" hangingPunct="1">
              <a:lnSpc>
                <a:spcPct val="150000"/>
              </a:lnSpc>
            </a:pP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2.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夏初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(5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月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20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日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——6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月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20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日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)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椿树开花时，每天去调查这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10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人的表现，并记录；</a:t>
            </a:r>
          </a:p>
          <a:p>
            <a:pPr marL="261938" marR="0" lvl="0" indent="-261938" eaLnBrk="1" hangingPunct="1">
              <a:lnSpc>
                <a:spcPct val="150000"/>
              </a:lnSpc>
            </a:pP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3.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分析记录的数据，看看结果。</a:t>
            </a:r>
          </a:p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Times New Roman" pitchFamily="18" charset="0"/>
                <a:ea typeface="华文中宋" pitchFamily="2" charset="-122"/>
              </a:rPr>
              <a:t>试验结论</a:t>
            </a:r>
            <a:r>
              <a:rPr lang="zh-CN" altLang="en-US" sz="2000" b="1" dirty="0">
                <a:solidFill>
                  <a:srgbClr val="C00000"/>
                </a:solidFill>
                <a:latin typeface="Times New Roman" pitchFamily="18" charset="0"/>
                <a:ea typeface="楷体" pitchFamily="49" charset="-122"/>
              </a:rPr>
              <a:t>：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夏初鼻炎发病率高与椿树开花有密切的关系，但也不是唯一的原因。</a:t>
            </a:r>
          </a:p>
        </p:txBody>
      </p:sp>
      <p:pic>
        <p:nvPicPr>
          <p:cNvPr id="36867" name="图片 1"/>
          <p:cNvPicPr>
            <a:picLocks noChangeAspect="1"/>
          </p:cNvPicPr>
          <p:nvPr/>
        </p:nvPicPr>
        <p:blipFill>
          <a:blip r:embed="rId2"/>
          <a:srcRect r="11617"/>
          <a:stretch>
            <a:fillRect/>
          </a:stretch>
        </p:blipFill>
        <p:spPr>
          <a:xfrm>
            <a:off x="6489700" y="728662"/>
            <a:ext cx="931862" cy="1268412"/>
          </a:xfrm>
          <a:prstGeom prst="rect">
            <a:avLst/>
          </a:prstGeom>
          <a:noFill/>
          <a:ln>
            <a:solidFill>
              <a:srgbClr val="C4BD97"/>
            </a:solidFill>
            <a:miter lim="800000"/>
          </a:ln>
        </p:spPr>
      </p:pic>
      <p:pic>
        <p:nvPicPr>
          <p:cNvPr id="36868" name="图片 1"/>
          <p:cNvPicPr>
            <a:picLocks noChangeAspect="1"/>
          </p:cNvPicPr>
          <p:nvPr/>
        </p:nvPicPr>
        <p:blipFill>
          <a:blip r:embed="rId3"/>
          <a:srcRect r="4822"/>
          <a:stretch>
            <a:fillRect/>
          </a:stretch>
        </p:blipFill>
        <p:spPr>
          <a:xfrm>
            <a:off x="7599362" y="919162"/>
            <a:ext cx="1031875" cy="879475"/>
          </a:xfrm>
          <a:prstGeom prst="rect">
            <a:avLst/>
          </a:prstGeom>
          <a:noFill/>
          <a:ln>
            <a:solidFill>
              <a:srgbClr val="C4BD97"/>
            </a:solidFill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1000"/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60000" flipH="1">
            <a:off x="5943600" y="884238"/>
            <a:ext cx="827088" cy="6397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219" name="圆角矩形 2">
            <a:extLst>
              <a:ext uri="{FF2B5EF4-FFF2-40B4-BE49-F238E27FC236}"/>
            </a:extLst>
          </p:cNvPr>
          <p:cNvSpPr/>
          <p:nvPr/>
        </p:nvSpPr>
        <p:spPr>
          <a:xfrm>
            <a:off x="2833688" y="1204912"/>
            <a:ext cx="3302000" cy="517525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0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941638" y="1247775"/>
            <a:ext cx="3194050" cy="449262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品读释疑</a:t>
            </a:r>
          </a:p>
        </p:txBody>
      </p:sp>
      <p:sp>
        <p:nvSpPr>
          <p:cNvPr id="9221" name="图文框 4"/>
          <p:cNvSpPr/>
          <p:nvPr/>
        </p:nvSpPr>
        <p:spPr>
          <a:xfrm>
            <a:off x="1722438" y="2308225"/>
            <a:ext cx="5634038" cy="681038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1367" tIns="181367" rIns="181367" bIns="181367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defTabSz="1600200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带着问题，听录音回顾课文。</a:t>
            </a:r>
            <a:endParaRPr sz="32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内容占位符 2"/>
          <p:cNvSpPr/>
          <p:nvPr/>
        </p:nvSpPr>
        <p:spPr>
          <a:xfrm>
            <a:off x="796925" y="1665288"/>
            <a:ext cx="7562850" cy="2238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622300" eaLnBrk="1" hangingPunct="1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本文通过写“我”验证蜜蜂有无辨认方向能力的经过，验证了蜜蜂特有的本能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表现了“我”严谨、求实的科学态度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也告诉了我们凡事要多动脑筋、勤于实践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,“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实践出真知”的道理。</a:t>
            </a:r>
          </a:p>
        </p:txBody>
      </p:sp>
      <p:sp>
        <p:nvSpPr>
          <p:cNvPr id="37891" name="矩形 1"/>
          <p:cNvSpPr/>
          <p:nvPr/>
        </p:nvSpPr>
        <p:spPr>
          <a:xfrm>
            <a:off x="1000125" y="1622425"/>
            <a:ext cx="753745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    </a:t>
            </a:r>
          </a:p>
        </p:txBody>
      </p:sp>
      <p:pic>
        <p:nvPicPr>
          <p:cNvPr id="37892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60000" flipH="1">
            <a:off x="5943600" y="241300"/>
            <a:ext cx="827088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7893" name="圆角矩形 11">
            <a:extLst>
              <a:ext uri="{FF2B5EF4-FFF2-40B4-BE49-F238E27FC236}"/>
            </a:extLst>
          </p:cNvPr>
          <p:cNvSpPr/>
          <p:nvPr/>
        </p:nvSpPr>
        <p:spPr>
          <a:xfrm>
            <a:off x="2833688" y="666750"/>
            <a:ext cx="3303588" cy="690562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4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943225" y="666750"/>
            <a:ext cx="3194050" cy="598488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本课小结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1"/>
          <p:cNvSpPr/>
          <p:nvPr/>
        </p:nvSpPr>
        <p:spPr>
          <a:xfrm>
            <a:off x="1068388" y="1554162"/>
            <a:ext cx="7280275" cy="25765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课文叙述线索清楚，情节完整，以第一人称方式写了法布尔所做的一个试验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即证实蜜蜂是否具有辨认方向的能力。作者严谨的科学态度和求实的作风值得我们去学习。</a:t>
            </a:r>
          </a:p>
        </p:txBody>
      </p:sp>
      <p:grpSp>
        <p:nvGrpSpPr>
          <p:cNvPr id="38915" name="组合 3"/>
          <p:cNvGrpSpPr/>
          <p:nvPr/>
        </p:nvGrpSpPr>
        <p:grpSpPr>
          <a:xfrm>
            <a:off x="631825" y="944562"/>
            <a:ext cx="2125662" cy="522288"/>
            <a:chOff x="638175" y="996434"/>
            <a:chExt cx="2125697" cy="523220"/>
          </a:xfrm>
        </p:grpSpPr>
        <p:sp>
          <p:nvSpPr>
            <p:cNvPr id="38916" name="矩形 2"/>
            <p:cNvSpPr/>
            <p:nvPr/>
          </p:nvSpPr>
          <p:spPr>
            <a:xfrm>
              <a:off x="1142915" y="996434"/>
              <a:ext cx="1620957" cy="523220"/>
            </a:xfrm>
            <a:prstGeom prst="rect">
              <a:avLst/>
            </a:prstGeom>
            <a:solidFill>
              <a:srgbClr val="FFFFFF"/>
            </a:solidFill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grpSp>
          <p:nvGrpSpPr>
            <p:cNvPr id="38919" name="圆角矩形 4"/>
            <p:cNvGrpSpPr/>
            <p:nvPr/>
          </p:nvGrpSpPr>
          <p:grpSpPr>
            <a:xfrm>
              <a:off x="628142" y="1008965"/>
              <a:ext cx="615706" cy="476337"/>
              <a:chOff x="621792" y="957072"/>
              <a:chExt cx="615696" cy="475488"/>
            </a:xfrm>
          </p:grpSpPr>
          <p:pic>
            <p:nvPicPr>
              <p:cNvPr id="38917" name="圆角矩形 4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1792" y="957072"/>
                <a:ext cx="615696" cy="475488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38918" name="矩形 38917"/>
              <p:cNvSpPr/>
              <p:nvPr/>
            </p:nvSpPr>
            <p:spPr>
              <a:xfrm>
                <a:off x="644976" y="984099"/>
                <a:ext cx="564154" cy="42271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左大括号 2"/>
          <p:cNvSpPr/>
          <p:nvPr/>
        </p:nvSpPr>
        <p:spPr>
          <a:xfrm>
            <a:off x="1598612" y="2343150"/>
            <a:ext cx="233362" cy="1458912"/>
          </a:xfrm>
          <a:prstGeom prst="leftBrace">
            <a:avLst>
              <a:gd name="adj1" fmla="val 8336"/>
              <a:gd name="adj2" fmla="val 50000"/>
            </a:avLst>
          </a:prstGeom>
          <a:noFill/>
          <a:ln w="12700">
            <a:solidFill>
              <a:schemeClr val="tx1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/>
          </a:p>
        </p:txBody>
      </p:sp>
      <p:sp>
        <p:nvSpPr>
          <p:cNvPr id="39939" name="矩形 1"/>
          <p:cNvSpPr/>
          <p:nvPr/>
        </p:nvSpPr>
        <p:spPr>
          <a:xfrm>
            <a:off x="1031875" y="2524125"/>
            <a:ext cx="596900" cy="1077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试</a:t>
            </a:r>
            <a:endParaRPr lang="en-US" altLang="zh-CN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验</a:t>
            </a:r>
          </a:p>
        </p:txBody>
      </p:sp>
      <p:sp>
        <p:nvSpPr>
          <p:cNvPr id="39940" name="矩形 4"/>
          <p:cNvSpPr/>
          <p:nvPr/>
        </p:nvSpPr>
        <p:spPr>
          <a:xfrm>
            <a:off x="7148512" y="2633662"/>
            <a:ext cx="1420812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严谨求实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实事求是</a:t>
            </a:r>
          </a:p>
        </p:txBody>
      </p:sp>
      <p:sp>
        <p:nvSpPr>
          <p:cNvPr id="39941" name="矩形 15"/>
          <p:cNvSpPr/>
          <p:nvPr/>
        </p:nvSpPr>
        <p:spPr>
          <a:xfrm>
            <a:off x="1811338" y="2166938"/>
            <a:ext cx="5453062" cy="175432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目的：</a:t>
            </a:r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蜜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蜂有无辨认方向的能力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过程：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捉、放、记、等、带、走、放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结果：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二十只蜜蜂中的十五只飞回</a:t>
            </a:r>
          </a:p>
        </p:txBody>
      </p:sp>
      <p:sp>
        <p:nvSpPr>
          <p:cNvPr id="39942" name="左大括号 18"/>
          <p:cNvSpPr/>
          <p:nvPr/>
        </p:nvSpPr>
        <p:spPr>
          <a:xfrm rot="10800000">
            <a:off x="6854825" y="2343150"/>
            <a:ext cx="211138" cy="1458912"/>
          </a:xfrm>
          <a:prstGeom prst="leftBrace">
            <a:avLst>
              <a:gd name="adj1" fmla="val 8317"/>
              <a:gd name="adj2" fmla="val 50792"/>
            </a:avLst>
          </a:prstGeom>
          <a:noFill/>
          <a:ln w="12700">
            <a:solidFill>
              <a:schemeClr val="tx1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/>
          </a:p>
        </p:txBody>
      </p:sp>
      <p:sp>
        <p:nvSpPr>
          <p:cNvPr id="39943" name="矩形 1"/>
          <p:cNvSpPr/>
          <p:nvPr/>
        </p:nvSpPr>
        <p:spPr>
          <a:xfrm>
            <a:off x="3963988" y="1549400"/>
            <a:ext cx="12160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蜜 蜂</a:t>
            </a:r>
          </a:p>
        </p:txBody>
      </p:sp>
      <p:pic>
        <p:nvPicPr>
          <p:cNvPr id="39944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60000" flipH="1">
            <a:off x="5854700" y="415925"/>
            <a:ext cx="827088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9945" name="圆角矩形 8">
            <a:extLst>
              <a:ext uri="{FF2B5EF4-FFF2-40B4-BE49-F238E27FC236}"/>
            </a:extLst>
          </p:cNvPr>
          <p:cNvSpPr/>
          <p:nvPr/>
        </p:nvSpPr>
        <p:spPr>
          <a:xfrm>
            <a:off x="2744788" y="842962"/>
            <a:ext cx="3303588" cy="688975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6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854325" y="842962"/>
            <a:ext cx="3194050" cy="598488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结构图示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ldLvl="0" animBg="1"/>
      <p:bldP spid="39940" grpId="0"/>
      <p:bldP spid="39941" grpId="0"/>
      <p:bldP spid="39942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"/>
          <p:cNvSpPr/>
          <p:nvPr/>
        </p:nvSpPr>
        <p:spPr>
          <a:xfrm>
            <a:off x="3262312" y="1093788"/>
            <a:ext cx="261937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一次成功的实验</a:t>
            </a:r>
          </a:p>
        </p:txBody>
      </p:sp>
      <p:sp>
        <p:nvSpPr>
          <p:cNvPr id="40963" name="矩形 1"/>
          <p:cNvSpPr/>
          <p:nvPr/>
        </p:nvSpPr>
        <p:spPr>
          <a:xfrm>
            <a:off x="469900" y="1503362"/>
            <a:ext cx="8210550" cy="3324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一位教育家来到一所小学，请校长找来三个学生，让他们做个游戏。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　　这位教育家从手提包里拿出一个瓶子，又取出三个系着绳子的小铅锤。他把瓶子放在地上，把三个小铅锤分给三个学生，让他们拿着绳子头，先后把铅锤放到瓶子里。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　　他对三个学生说：“这个瓶子是一口井，不过现在井里没有水。你们手里拿着的铅锤代表你们自己。井口很窄，一次只能上来一个人。”说完，他又问：“记住了吗？”三个学生齐声回答：“记住了。”　　</a:t>
            </a:r>
          </a:p>
        </p:txBody>
      </p:sp>
      <p:pic>
        <p:nvPicPr>
          <p:cNvPr id="40964" name="推荐阅读：《一次成功的实验》.mp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2712" y="1127125"/>
            <a:ext cx="609600" cy="6096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0965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60000" flipH="1">
            <a:off x="5980112" y="101600"/>
            <a:ext cx="828675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0966" name="圆角矩形 13">
            <a:extLst>
              <a:ext uri="{FF2B5EF4-FFF2-40B4-BE49-F238E27FC236}"/>
            </a:extLst>
          </p:cNvPr>
          <p:cNvSpPr/>
          <p:nvPr/>
        </p:nvSpPr>
        <p:spPr>
          <a:xfrm>
            <a:off x="2871788" y="528638"/>
            <a:ext cx="3302000" cy="688975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7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979738" y="528638"/>
            <a:ext cx="3194050" cy="598488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黑体" pitchFamily="49" charset="-122"/>
                <a:ea typeface="黑体" pitchFamily="49" charset="-122"/>
              </a:rPr>
              <a:t>拓展延伸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1"/>
          <p:cNvSpPr/>
          <p:nvPr/>
        </p:nvSpPr>
        <p:spPr>
          <a:xfrm>
            <a:off x="469900" y="893762"/>
            <a:ext cx="8210550" cy="4248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　　教育家拿起茶杯向“井”里灌水，他一边灌，一边喊：“危险！快上来！一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二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……”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　　一个女孩低声对两个同伴说：“快！你第一，你第二，我最后。”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　　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三”字刚出口，三个学生就顺利地把小铅锤一个一个提了出来。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　　教育家问这个女孩：“你刚才跟他俩说了什么？”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　　女孩如实地告诉了他。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　　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你为什么要这样做呢？”教育家又问。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　　女孩不假思索地说：“有了危险，应该让别人先出去。”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    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"/>
          <p:cNvSpPr/>
          <p:nvPr/>
        </p:nvSpPr>
        <p:spPr>
          <a:xfrm>
            <a:off x="469900" y="893762"/>
            <a:ext cx="8210550" cy="1477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   这位教育家激动地抱起女孩，好久才放下。他对校长说：“这个实验我做过许多次，每次孩子们都争着往外拉铅锤，结果铅锤都堵在瓶口，一个也拉不出来。今天，我的实验终于获得了成功。”</a:t>
            </a:r>
          </a:p>
        </p:txBody>
      </p:sp>
      <p:sp>
        <p:nvSpPr>
          <p:cNvPr id="43011" name="矩形 8"/>
          <p:cNvSpPr>
            <a:spLocks noChangeArrowheads="1"/>
          </p:cNvSpPr>
          <p:nvPr/>
        </p:nvSpPr>
        <p:spPr bwMode="auto">
          <a:xfrm>
            <a:off x="525463" y="2387600"/>
            <a:ext cx="7924778" cy="19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000" b="1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思考：</a:t>
            </a:r>
            <a:endParaRPr lang="en-US" altLang="zh-CN" sz="2000" b="1">
              <a:solidFill>
                <a:srgbClr val="3333FF"/>
              </a:solidFill>
              <a:latin typeface="黑体" pitchFamily="49" charset="-122"/>
              <a:ea typeface="黑体" pitchFamily="49" charset="-122"/>
            </a:endParaRPr>
          </a:p>
          <a:p>
            <a:pPr marL="273050" marR="0" lvl="0" indent="-273050" eaLnBrk="1" hangingPunct="1">
              <a:lnSpc>
                <a:spcPct val="150000"/>
              </a:lnSpc>
            </a:pP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第二自然段中描写教育家动作的词语有哪些？</a:t>
            </a:r>
          </a:p>
          <a:p>
            <a:pPr marL="273050" marR="0" lvl="0" indent="-273050" eaLnBrk="1" hangingPunct="1">
              <a:lnSpc>
                <a:spcPct val="150000"/>
              </a:lnSpc>
            </a:pP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读短文，用上“先</a:t>
            </a: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接着</a:t>
            </a: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然后</a:t>
            </a: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最后</a:t>
            </a: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……”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说说教育家的游戏过程。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1"/>
          <p:cNvSpPr/>
          <p:nvPr/>
        </p:nvSpPr>
        <p:spPr>
          <a:xfrm>
            <a:off x="3262312" y="768350"/>
            <a:ext cx="261937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听诊器的由来</a:t>
            </a:r>
          </a:p>
        </p:txBody>
      </p:sp>
      <p:sp>
        <p:nvSpPr>
          <p:cNvPr id="44035" name="矩形 1"/>
          <p:cNvSpPr/>
          <p:nvPr/>
        </p:nvSpPr>
        <p:spPr>
          <a:xfrm>
            <a:off x="469900" y="1398588"/>
            <a:ext cx="8210550" cy="3324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1812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一百多年以前，法国有位名叫雷奈克的医生，他看到许多患肺结核的病人，由于没有得到及时的诊断和治疗而痛苦地死去，心里非常难过。他一直在想：怎样才能及早发现人体内出现的异常变化呢？</a:t>
            </a:r>
          </a:p>
          <a:p>
            <a:pPr marL="0" lvl="0" indent="531812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有一天，雷奈克缓步从一个花园走过，突然被两个正在玩跷跷板的男孩儿吸引住了。只见他们一个站在这头，弯着腰，把耳朵紧贴着跷跷板；一个蹲在那头，用一枚铁钉在跷跷板上轻轻地划着。雷奈克很好奇，就问他们在干什么。一个男孩儿告诉他，通过木板能清楚地听到另一头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1"/>
          <p:cNvSpPr/>
          <p:nvPr/>
        </p:nvSpPr>
        <p:spPr>
          <a:xfrm>
            <a:off x="484188" y="962025"/>
            <a:ext cx="8208962" cy="3324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划木板的声音。雷奈克试了试，果然，声音沿着木板传了过来。他高兴极了，赶紧跑回医院，找了一根小木棍，一头靠着病人的胸腔，另一头凑近自己的耳朵。啊！呼吸声，心跳声，都听到了。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   从此，雷奈克每次都用小木棍仔细听病人内脏的声音，然后分析研究，作出诊断。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   后来，雷奈克又发现用空心木管听诊效果更好。于是，他把小木棍改成了空心木管，两端做成喇叭状，制造出世界上第一个听诊器。</a:t>
            </a: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矩形 8"/>
          <p:cNvSpPr>
            <a:spLocks noChangeArrowheads="1"/>
          </p:cNvSpPr>
          <p:nvPr/>
        </p:nvSpPr>
        <p:spPr bwMode="auto">
          <a:xfrm>
            <a:off x="839788" y="1349375"/>
            <a:ext cx="7192211" cy="173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思考：</a:t>
            </a:r>
            <a:endParaRPr lang="en-US" altLang="zh-CN" sz="2400" b="1">
              <a:solidFill>
                <a:srgbClr val="3333FF"/>
              </a:solidFill>
              <a:latin typeface="黑体" pitchFamily="49" charset="-122"/>
              <a:ea typeface="黑体" pitchFamily="49" charset="-122"/>
            </a:endParaRPr>
          </a:p>
          <a:p>
            <a:pPr marL="273050" marR="0" lvl="0" indent="-273050" eaLnBrk="1" hangingPunct="1">
              <a:lnSpc>
                <a:spcPct val="150000"/>
              </a:lnSpc>
            </a:pPr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1.	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听诊器有什么作用？</a:t>
            </a:r>
          </a:p>
          <a:p>
            <a:pPr marL="273050" marR="0" lvl="0" indent="-273050" eaLnBrk="1" hangingPunct="1">
              <a:lnSpc>
                <a:spcPct val="150000"/>
              </a:lnSpc>
            </a:pPr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2.	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雷奈克为什么会制造出世界上第一个听诊器？</a:t>
            </a: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1"/>
          <p:cNvSpPr/>
          <p:nvPr/>
        </p:nvSpPr>
        <p:spPr>
          <a:xfrm>
            <a:off x="619125" y="1349375"/>
            <a:ext cx="7878696" cy="192216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449263" marR="0" lvl="0" indent="-449263" eaLnBrk="1" hangingPunct="1">
              <a:lnSpc>
                <a:spcPct val="120000"/>
              </a:lnSpc>
            </a:pP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一、读一读，两个句子哪句更好？为什么？</a:t>
            </a:r>
          </a:p>
          <a:p>
            <a:pPr marL="536575" marR="0" lvl="0" indent="0" eaLnBrk="1" hangingPunct="1">
              <a:lnSpc>
                <a:spcPct val="120000"/>
              </a:lnSpc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①这样，二十只左右的蜜蜂，至少有十五只没有迷失方向，准确无误地回到了家。</a:t>
            </a:r>
          </a:p>
          <a:p>
            <a:pPr marL="536575" marR="0" lvl="0" indent="0" eaLnBrk="1" hangingPunct="1">
              <a:lnSpc>
                <a:spcPct val="120000"/>
              </a:lnSpc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②这样，二十只蜜蜂，有十五只没有迷失方向，准确无误地回到了家。</a:t>
            </a:r>
          </a:p>
        </p:txBody>
      </p:sp>
      <p:sp>
        <p:nvSpPr>
          <p:cNvPr id="47107" name="矩形 2"/>
          <p:cNvSpPr/>
          <p:nvPr/>
        </p:nvSpPr>
        <p:spPr>
          <a:xfrm>
            <a:off x="1238250" y="3260725"/>
            <a:ext cx="7012644" cy="146450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536575" eaLnBrk="1" hangingPunct="1"/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第①句更好。第①句比第②句表达得更准确。第①句比第②句多了“左右的”“至少”，意思发生了很大的变化，第①句是虚指，可能二十只，可能十八九只，也可能是二十一二只，都属于“二十只左右”的范围 ；“至少有十五只”中“十五只”是底线，可能十五只以上，第②句是确定的数字，不可能多一只或少一只。</a:t>
            </a:r>
          </a:p>
        </p:txBody>
      </p:sp>
      <p:pic>
        <p:nvPicPr>
          <p:cNvPr id="4710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60000" flipH="1">
            <a:off x="5746750" y="-134938"/>
            <a:ext cx="827088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7109" name="圆角矩形 9">
            <a:extLst>
              <a:ext uri="{FF2B5EF4-FFF2-40B4-BE49-F238E27FC236}"/>
            </a:extLst>
          </p:cNvPr>
          <p:cNvSpPr/>
          <p:nvPr/>
        </p:nvSpPr>
        <p:spPr>
          <a:xfrm>
            <a:off x="2636838" y="290512"/>
            <a:ext cx="3303588" cy="690562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10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746375" y="290512"/>
            <a:ext cx="3194050" cy="598488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作业布置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2"/>
          <p:cNvSpPr txBox="1">
            <a:spLocks noChangeArrowheads="1"/>
          </p:cNvSpPr>
          <p:nvPr/>
        </p:nvSpPr>
        <p:spPr bwMode="auto">
          <a:xfrm>
            <a:off x="841375" y="692150"/>
            <a:ext cx="7510462" cy="423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</a:pPr>
            <a:r>
              <a:rPr lang="zh-CN" altLang="zh-CN" sz="2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Calibri" pitchFamily="34" charset="0"/>
              </a:rPr>
              <a:t>核心问题：</a:t>
            </a:r>
            <a:endParaRPr lang="en-US" altLang="zh-CN" sz="2200" b="1" dirty="0">
              <a:solidFill>
                <a:srgbClr val="C00000"/>
              </a:solidFill>
              <a:latin typeface="黑体" pitchFamily="49" charset="-122"/>
              <a:ea typeface="黑体" pitchFamily="49" charset="-122"/>
              <a:sym typeface="Calibri" pitchFamily="34" charset="0"/>
            </a:endParaRPr>
          </a:p>
          <a:p>
            <a:pPr marL="0" marR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latin typeface="宋体" pitchFamily="2" charset="-122"/>
              </a:rPr>
              <a:t>    让我们走进课文，看看作者是怎样通过实验确定蜜蜂有辨认方向的能力的？</a:t>
            </a:r>
            <a:endParaRPr lang="en-US" altLang="zh-CN" sz="2000" b="1" dirty="0">
              <a:solidFill>
                <a:srgbClr val="C00000"/>
              </a:solidFill>
              <a:latin typeface="宋体" pitchFamily="2" charset="-122"/>
              <a:ea typeface="Adobe 黑体 Std R" pitchFamily="34" charset="-122"/>
              <a:sym typeface="Calibri" pitchFamily="34" charset="0"/>
            </a:endParaRPr>
          </a:p>
          <a:p>
            <a:pPr marL="342900" marR="0" lvl="0" indent="-34290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</a:pPr>
            <a:r>
              <a:rPr lang="zh-CN" altLang="zh-CN" sz="2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Calibri" pitchFamily="34" charset="0"/>
              </a:rPr>
              <a:t>串珠问题：</a:t>
            </a:r>
            <a:endParaRPr lang="en-US" altLang="zh-CN" sz="2200" b="1" dirty="0">
              <a:solidFill>
                <a:srgbClr val="C00000"/>
              </a:solidFill>
              <a:latin typeface="黑体" pitchFamily="49" charset="-122"/>
              <a:ea typeface="黑体" pitchFamily="49" charset="-122"/>
              <a:sym typeface="Calibri" pitchFamily="34" charset="0"/>
            </a:endParaRPr>
          </a:p>
          <a:p>
            <a:pPr marL="0" marR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latin typeface="宋体" pitchFamily="2" charset="-122"/>
                <a:sym typeface="Calibri" pitchFamily="34" charset="0"/>
              </a:rPr>
              <a:t>1.</a:t>
            </a:r>
            <a:r>
              <a:rPr lang="zh-CN" altLang="en-US" sz="2000" b="1" dirty="0">
                <a:latin typeface="宋体" pitchFamily="2" charset="-122"/>
                <a:ea typeface="Times New Roman" pitchFamily="18" charset="0"/>
              </a:rPr>
              <a:t>作者做了一个什么试验、为什么要做这个试验？</a:t>
            </a:r>
            <a:endParaRPr lang="zh-CN" altLang="zh-CN" sz="2000" b="1" dirty="0">
              <a:latin typeface="宋体" pitchFamily="2" charset="-122"/>
              <a:sym typeface="Calibri" pitchFamily="34" charset="0"/>
            </a:endParaRPr>
          </a:p>
          <a:p>
            <a:pPr marL="273050" marR="0" lvl="0" indent="-27305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latin typeface="宋体" pitchFamily="2" charset="-122"/>
                <a:sym typeface="Calibri" pitchFamily="34" charset="0"/>
              </a:rPr>
              <a:t>2.</a:t>
            </a:r>
            <a:r>
              <a:rPr lang="zh-CN" altLang="en-US" sz="2000" b="1" dirty="0">
                <a:latin typeface="宋体" pitchFamily="2" charset="-122"/>
                <a:ea typeface="Times New Roman" pitchFamily="18" charset="0"/>
              </a:rPr>
              <a:t>试验的过程是怎样的？</a:t>
            </a:r>
            <a:endParaRPr lang="en-US" altLang="zh-CN" sz="2000" b="1" dirty="0">
              <a:latin typeface="宋体" pitchFamily="2" charset="-122"/>
              <a:ea typeface="Times New Roman" pitchFamily="18" charset="0"/>
            </a:endParaRPr>
          </a:p>
          <a:p>
            <a:pPr marL="273050" marR="0" lvl="0" indent="-27305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latin typeface="宋体" pitchFamily="2" charset="-122"/>
                <a:ea typeface="Times New Roman" pitchFamily="18" charset="0"/>
              </a:rPr>
              <a:t>3.</a:t>
            </a:r>
            <a:r>
              <a:rPr lang="zh-CN" altLang="en-US" sz="2000" b="1" dirty="0">
                <a:latin typeface="宋体" pitchFamily="2" charset="-122"/>
              </a:rPr>
              <a:t>试验的结果是怎样的？</a:t>
            </a:r>
            <a:endParaRPr lang="en-US" altLang="zh-CN" sz="2000" b="1" dirty="0">
              <a:latin typeface="宋体" pitchFamily="2" charset="-122"/>
            </a:endParaRPr>
          </a:p>
          <a:p>
            <a:pPr marL="273050" marR="0" lvl="0" indent="-27305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latin typeface="宋体" pitchFamily="2" charset="-122"/>
                <a:ea typeface="Times New Roman" pitchFamily="18" charset="0"/>
              </a:rPr>
              <a:t>4.</a:t>
            </a:r>
            <a:r>
              <a:rPr lang="zh-CN" altLang="en-US" sz="2000" b="1" dirty="0">
                <a:latin typeface="宋体" pitchFamily="2" charset="-122"/>
                <a:ea typeface="Times New Roman" pitchFamily="18" charset="0"/>
              </a:rPr>
              <a:t>这个试验告诉了我们什么？从作者身上你学到了什么？</a:t>
            </a:r>
            <a:endParaRPr lang="en-US" altLang="zh-CN" sz="2000" b="1" dirty="0">
              <a:latin typeface="宋体" pitchFamily="2" charset="-122"/>
              <a:ea typeface="Times New Roman" pitchFamily="18" charset="0"/>
            </a:endParaRPr>
          </a:p>
          <a:p>
            <a:pPr marL="273050" marR="0" lvl="0" indent="-27305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2200" b="1" dirty="0">
              <a:latin typeface="宋体" pitchFamily="2" charset="-122"/>
              <a:sym typeface="Calibri" pitchFamily="34" charset="0"/>
            </a:endParaRPr>
          </a:p>
          <a:p>
            <a:pPr marL="273050" marR="0" lvl="0" indent="-27305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2200" b="1" dirty="0">
              <a:latin typeface="宋体" pitchFamily="2" charset="-122"/>
              <a:sym typeface="Calibri" pitchFamily="34" charset="0"/>
            </a:endParaRPr>
          </a:p>
          <a:p>
            <a:pPr marL="273050" marR="0" lvl="0" indent="-27305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2200" b="1" dirty="0">
              <a:latin typeface="宋体" pitchFamily="2" charset="-122"/>
              <a:sym typeface="Calibri" pitchFamily="34" charset="0"/>
            </a:endParaRPr>
          </a:p>
          <a:p>
            <a:pPr marL="273050" marR="0" lvl="0" indent="-27305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altLang="en-US" sz="2200" b="1" dirty="0">
              <a:solidFill>
                <a:srgbClr val="000000"/>
              </a:solidFill>
              <a:latin typeface="宋体" pitchFamily="2" charset="-122"/>
              <a:sym typeface="Calibri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35896" y="33950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矩形 1"/>
          <p:cNvSpPr/>
          <p:nvPr/>
        </p:nvSpPr>
        <p:spPr>
          <a:xfrm>
            <a:off x="647700" y="739775"/>
            <a:ext cx="7953384" cy="393585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40000"/>
              </a:lnSpc>
            </a:pP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二、读课文第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2 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自然段，完成练习。</a:t>
            </a:r>
          </a:p>
          <a:p>
            <a:pPr marL="261938" marR="0" lvl="0" indent="-261938" eaLnBrk="1" hangingPunct="1">
              <a:lnSpc>
                <a:spcPct val="140000"/>
              </a:lnSpc>
            </a:pP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1. 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这段话中表示“我”的动作的词语有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_________________________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。（</a:t>
            </a:r>
            <a:r>
              <a:rPr lang="zh-CN" altLang="en-US" sz="2000" b="1" dirty="0">
                <a:latin typeface="仿宋" pitchFamily="49" charset="-122"/>
                <a:ea typeface="仿宋" pitchFamily="49" charset="-122"/>
              </a:rPr>
              <a:t>写出五个即可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）</a:t>
            </a:r>
          </a:p>
          <a:p>
            <a:pPr marL="261938" marR="0" lvl="0" indent="-261938" eaLnBrk="1" hangingPunct="1">
              <a:lnSpc>
                <a:spcPct val="140000"/>
              </a:lnSpc>
            </a:pP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2. 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用“先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……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接着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……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然后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……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最后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……”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的句式重新写一下这个实验的过程。</a:t>
            </a:r>
          </a:p>
          <a:p>
            <a:pPr marL="261938" marR="0" lvl="0" indent="-261938" eaLnBrk="1" hangingPunct="1">
              <a:lnSpc>
                <a:spcPct val="140000"/>
              </a:lnSpc>
            </a:pPr>
            <a:endParaRPr lang="en-US" altLang="zh-CN" sz="2000" b="1" dirty="0">
              <a:latin typeface="Times New Roman" pitchFamily="18" charset="0"/>
              <a:ea typeface="Times New Roman" pitchFamily="18" charset="0"/>
            </a:endParaRPr>
          </a:p>
          <a:p>
            <a:pPr marL="261938" marR="0" lvl="0" indent="-261938" eaLnBrk="1" hangingPunct="1">
              <a:lnSpc>
                <a:spcPct val="140000"/>
              </a:lnSpc>
            </a:pPr>
            <a:endParaRPr lang="en-US" altLang="zh-CN" sz="2000" b="1" dirty="0">
              <a:latin typeface="Times New Roman" pitchFamily="18" charset="0"/>
              <a:ea typeface="Times New Roman" pitchFamily="18" charset="0"/>
            </a:endParaRPr>
          </a:p>
          <a:p>
            <a:pPr marL="261938" marR="0" lvl="0" indent="-261938" eaLnBrk="1" hangingPunct="1">
              <a:lnSpc>
                <a:spcPct val="140000"/>
              </a:lnSpc>
            </a:pPr>
            <a:endParaRPr lang="en-US" altLang="zh-CN" sz="2000" b="1" dirty="0">
              <a:latin typeface="Times New Roman" pitchFamily="18" charset="0"/>
              <a:ea typeface="Times New Roman" pitchFamily="18" charset="0"/>
            </a:endParaRPr>
          </a:p>
          <a:p>
            <a:pPr marL="261938" marR="0" lvl="0" indent="-261938" eaLnBrk="1" hangingPunct="1">
              <a:lnSpc>
                <a:spcPct val="140000"/>
              </a:lnSpc>
            </a:pP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3. 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从这段话中你能体会出“我”是一个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______________________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的人。</a:t>
            </a:r>
          </a:p>
        </p:txBody>
      </p:sp>
      <p:sp>
        <p:nvSpPr>
          <p:cNvPr id="48131" name="矩形 2"/>
          <p:cNvSpPr/>
          <p:nvPr/>
        </p:nvSpPr>
        <p:spPr>
          <a:xfrm>
            <a:off x="5181599" y="4117975"/>
            <a:ext cx="2776136" cy="549189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做事有条不紊、严谨</a:t>
            </a:r>
          </a:p>
        </p:txBody>
      </p:sp>
      <p:sp>
        <p:nvSpPr>
          <p:cNvPr id="48132" name="矩形 4"/>
          <p:cNvSpPr/>
          <p:nvPr/>
        </p:nvSpPr>
        <p:spPr>
          <a:xfrm>
            <a:off x="5254625" y="1147762"/>
            <a:ext cx="3606800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捉、放、叫、带着、走</a:t>
            </a:r>
          </a:p>
        </p:txBody>
      </p:sp>
      <p:sp>
        <p:nvSpPr>
          <p:cNvPr id="48133" name="矩形 5"/>
          <p:cNvSpPr/>
          <p:nvPr/>
        </p:nvSpPr>
        <p:spPr>
          <a:xfrm>
            <a:off x="915988" y="2852738"/>
            <a:ext cx="7661275" cy="1338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一天，我在我家草料棚的蜂窝里捉了一些蜜蜂，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(</a:t>
            </a:r>
            <a:r>
              <a:rPr lang="zh-CN" altLang="en-US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先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)</a:t>
            </a:r>
            <a:r>
              <a:rPr lang="zh-CN" altLang="en-US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把它们放在纸袋里。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(</a:t>
            </a:r>
            <a:r>
              <a:rPr lang="zh-CN" altLang="en-US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接着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)</a:t>
            </a:r>
            <a:r>
              <a:rPr lang="zh-CN" altLang="en-US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我叫小女儿在蜂窝旁等着，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(</a:t>
            </a:r>
            <a:r>
              <a:rPr lang="zh-CN" altLang="en-US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然后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)</a:t>
            </a:r>
            <a:r>
              <a:rPr lang="zh-CN" altLang="en-US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自己带着蜜蜂，走了四公里路，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(</a:t>
            </a:r>
            <a:r>
              <a:rPr lang="zh-CN" altLang="en-US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最后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)</a:t>
            </a:r>
            <a:r>
              <a:rPr lang="zh-CN" altLang="en-US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打开纸袋，在它们身上做了白色记号，然后放了出来。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(</a:t>
            </a:r>
            <a:r>
              <a:rPr lang="zh-CN" altLang="en-US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答案不唯一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48132" grpId="0"/>
      <p:bldP spid="4813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18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/>
          <p:nvPr/>
        </p:nvSpPr>
        <p:spPr>
          <a:xfrm>
            <a:off x="1158875" y="908050"/>
            <a:ext cx="6862762" cy="157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Times New Roman" pitchFamily="18" charset="0"/>
                <a:ea typeface="黑体" pitchFamily="49" charset="-122"/>
              </a:rPr>
              <a:t>        作者做了一个什么试验、为什么要做这个试验？</a:t>
            </a:r>
            <a:r>
              <a:rPr lang="en-US" altLang="zh-CN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串珠问题</a:t>
            </a:r>
            <a:r>
              <a:rPr lang="en-US" altLang="zh-CN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1)</a:t>
            </a:r>
            <a:endParaRPr lang="zh-CN" altLang="en-US" b="1" dirty="0">
              <a:solidFill>
                <a:srgbClr val="0070C0"/>
              </a:solidFill>
              <a:latin typeface="Times New Roman" pitchFamily="18" charset="0"/>
              <a:ea typeface="仿宋" pitchFamily="49" charset="-122"/>
            </a:endParaRPr>
          </a:p>
        </p:txBody>
      </p:sp>
      <p:pic>
        <p:nvPicPr>
          <p:cNvPr id="11267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675" y="2578100"/>
            <a:ext cx="3163888" cy="1944688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1"/>
          <p:cNvSpPr/>
          <p:nvPr/>
        </p:nvSpPr>
        <p:spPr>
          <a:xfrm>
            <a:off x="960438" y="1233488"/>
            <a:ext cx="5149850" cy="1754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听说蜜蜂有辨认方向的能力，无论飞到哪里，它总是可以回到原处。我想做个试验。</a:t>
            </a:r>
          </a:p>
        </p:txBody>
      </p:sp>
      <p:grpSp>
        <p:nvGrpSpPr>
          <p:cNvPr id="12291" name="组合 5"/>
          <p:cNvGrpSpPr/>
          <p:nvPr/>
        </p:nvGrpSpPr>
        <p:grpSpPr>
          <a:xfrm>
            <a:off x="5081588" y="698500"/>
            <a:ext cx="2592388" cy="609600"/>
            <a:chOff x="4080796" y="4408020"/>
            <a:chExt cx="4581012" cy="915935"/>
          </a:xfrm>
        </p:grpSpPr>
        <p:sp>
          <p:nvSpPr>
            <p:cNvPr id="12297" name="圆角矩形标注 8"/>
            <p:cNvSpPr/>
            <p:nvPr/>
          </p:nvSpPr>
          <p:spPr>
            <a:xfrm>
              <a:off x="4089211" y="4408020"/>
              <a:ext cx="4572597" cy="694108"/>
            </a:xfrm>
            <a:prstGeom prst="wedgeRoundRectCallout">
              <a:avLst>
                <a:gd name="adj1" fmla="val -40509"/>
                <a:gd name="adj2" fmla="val 95759"/>
                <a:gd name="adj3" fmla="val 16667"/>
              </a:avLst>
            </a:prstGeom>
            <a:solidFill>
              <a:srgbClr val="FDEADA"/>
            </a:solidFill>
            <a:ln>
              <a:solidFill>
                <a:srgbClr val="FAC090"/>
              </a:solidFill>
              <a:miter lim="800000"/>
            </a:ln>
            <a:effectLst>
              <a:outerShdw blurRad="40000" dist="23000" dir="5400000">
                <a:srgbClr val="000000">
                  <a:alpha val="34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298" name="矩形 9"/>
            <p:cNvSpPr/>
            <p:nvPr/>
          </p:nvSpPr>
          <p:spPr>
            <a:xfrm>
              <a:off x="4080795" y="4443799"/>
              <a:ext cx="4585593" cy="595953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eaLnBrk="1" hangingPunct="1"/>
              <a:r>
                <a:rPr lang="zh-CN" altLang="en-US" sz="2000" b="1">
                  <a:latin typeface="宋体" pitchFamily="2" charset="-122"/>
                </a:rPr>
                <a:t>交代了做实验的原因。</a:t>
              </a:r>
            </a:p>
          </p:txBody>
        </p:sp>
      </p:grpSp>
      <p:pic>
        <p:nvPicPr>
          <p:cNvPr id="12292" name="Picture 9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075" y="1450975"/>
            <a:ext cx="1670050" cy="264477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2293" name="矩形 3"/>
          <p:cNvSpPr>
            <a:spLocks noChangeArrowheads="1"/>
          </p:cNvSpPr>
          <p:nvPr/>
        </p:nvSpPr>
        <p:spPr bwMode="auto">
          <a:xfrm>
            <a:off x="3575050" y="2782888"/>
            <a:ext cx="4718001" cy="192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70C0"/>
                </a:solidFill>
                <a:latin typeface="宋体" pitchFamily="2" charset="-122"/>
              </a:rPr>
              <a:t>    作者只是“听说”蜜蜂有辨认方向的能力</a:t>
            </a:r>
            <a:r>
              <a:rPr lang="en-US" altLang="zh-CN" sz="2000" b="1" dirty="0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 dirty="0">
                <a:solidFill>
                  <a:srgbClr val="0070C0"/>
                </a:solidFill>
                <a:latin typeface="宋体" pitchFamily="2" charset="-122"/>
              </a:rPr>
              <a:t>是“听说”的就不一定真实可靠，这是做试验的原因</a:t>
            </a:r>
            <a:r>
              <a:rPr lang="en-US" altLang="zh-CN" sz="2000" b="1" dirty="0">
                <a:solidFill>
                  <a:srgbClr val="0070C0"/>
                </a:solidFill>
                <a:latin typeface="宋体" pitchFamily="2" charset="-122"/>
              </a:rPr>
              <a:t>;</a:t>
            </a:r>
            <a:r>
              <a:rPr lang="zh-CN" altLang="en-US" sz="2000" b="1" dirty="0">
                <a:solidFill>
                  <a:srgbClr val="0070C0"/>
                </a:solidFill>
                <a:latin typeface="宋体" pitchFamily="2" charset="-122"/>
              </a:rPr>
              <a:t>从中可以体会到作者不轻信盲从、求实的科学态度。</a:t>
            </a:r>
            <a:endParaRPr lang="zh-CN" altLang="en-US" sz="2000" dirty="0">
              <a:solidFill>
                <a:srgbClr val="0070C0"/>
              </a:solidFill>
              <a:latin typeface="宋体" pitchFamily="2" charset="-122"/>
            </a:endParaRPr>
          </a:p>
        </p:txBody>
      </p:sp>
      <p:grpSp>
        <p:nvGrpSpPr>
          <p:cNvPr id="12294" name="组合 16"/>
          <p:cNvGrpSpPr/>
          <p:nvPr/>
        </p:nvGrpSpPr>
        <p:grpSpPr>
          <a:xfrm>
            <a:off x="517525" y="3224212"/>
            <a:ext cx="2940050" cy="987425"/>
            <a:chOff x="4173019" y="2524213"/>
            <a:chExt cx="3912877" cy="986834"/>
          </a:xfrm>
        </p:grpSpPr>
        <p:sp>
          <p:nvSpPr>
            <p:cNvPr id="12295" name="云形标注 17"/>
            <p:cNvSpPr/>
            <p:nvPr/>
          </p:nvSpPr>
          <p:spPr>
            <a:xfrm>
              <a:off x="4173019" y="2524213"/>
              <a:ext cx="3912877" cy="986834"/>
            </a:xfrm>
            <a:prstGeom prst="cloudCallout">
              <a:avLst>
                <a:gd name="adj1" fmla="val 24215"/>
                <a:gd name="adj2" fmla="val -77416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 b="1"/>
            </a:p>
          </p:txBody>
        </p:sp>
        <p:sp>
          <p:nvSpPr>
            <p:cNvPr id="12296" name="矩形 6"/>
            <p:cNvSpPr/>
            <p:nvPr/>
          </p:nvSpPr>
          <p:spPr>
            <a:xfrm>
              <a:off x="4457954" y="2700229"/>
              <a:ext cx="3415460" cy="6459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作者为什么想做个试验</a:t>
              </a:r>
              <a:r>
                <a:rPr lang="en-US" altLang="zh-CN" sz="1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?</a:t>
              </a:r>
              <a:r>
                <a:rPr lang="zh-CN" altLang="en-US" sz="1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从中可以体会到什么</a:t>
              </a:r>
              <a:r>
                <a:rPr lang="en-US" altLang="zh-CN" sz="1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?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/>
          <p:nvPr/>
        </p:nvSpPr>
        <p:spPr>
          <a:xfrm>
            <a:off x="1308100" y="1289050"/>
            <a:ext cx="6557962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8128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Times New Roman" pitchFamily="18" charset="0"/>
                <a:ea typeface="黑体" pitchFamily="49" charset="-122"/>
              </a:rPr>
              <a:t>让我们走进课文，看看作者是怎样通过实验确定蜜蜂有辨认方向的能力的？</a:t>
            </a:r>
            <a:r>
              <a:rPr lang="en-US" altLang="zh-CN" b="1" dirty="0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(</a:t>
            </a:r>
            <a:r>
              <a:rPr lang="zh-CN" altLang="en-US" b="1" dirty="0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核心问题</a:t>
            </a:r>
            <a:r>
              <a:rPr lang="en-US" altLang="zh-CN" b="1" dirty="0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)</a:t>
            </a:r>
            <a:endParaRPr lang="zh-CN" altLang="en-US" b="1" dirty="0">
              <a:latin typeface="Times New Roman" pitchFamily="18" charset="0"/>
              <a:ea typeface="黑体" pitchFamily="49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/>
          <p:nvPr/>
        </p:nvSpPr>
        <p:spPr>
          <a:xfrm>
            <a:off x="1235075" y="1289050"/>
            <a:ext cx="6573838" cy="8318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Times New Roman" pitchFamily="18" charset="0"/>
                <a:ea typeface="黑体" pitchFamily="49" charset="-122"/>
              </a:rPr>
              <a:t>试验的过程是怎样的？</a:t>
            </a:r>
            <a:r>
              <a:rPr lang="en-US" altLang="zh-CN" b="1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(</a:t>
            </a:r>
            <a:r>
              <a:rPr lang="zh-CN" altLang="en-US" b="1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串珠问题</a:t>
            </a:r>
            <a:r>
              <a:rPr lang="en-US" altLang="zh-CN" b="1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2)</a:t>
            </a:r>
            <a:endParaRPr lang="zh-CN" altLang="en-US" b="1">
              <a:solidFill>
                <a:srgbClr val="0070C0"/>
              </a:solidFill>
              <a:latin typeface="Times New Roman" pitchFamily="18" charset="0"/>
              <a:ea typeface="黑体" pitchFamily="49" charset="-122"/>
            </a:endParaRPr>
          </a:p>
        </p:txBody>
      </p:sp>
      <p:grpSp>
        <p:nvGrpSpPr>
          <p:cNvPr id="15363" name="组合 4"/>
          <p:cNvGrpSpPr/>
          <p:nvPr/>
        </p:nvGrpSpPr>
        <p:grpSpPr>
          <a:xfrm>
            <a:off x="6715125" y="3965575"/>
            <a:ext cx="2185988" cy="644525"/>
            <a:chOff x="6685397" y="735569"/>
            <a:chExt cx="2185553" cy="643411"/>
          </a:xfrm>
        </p:grpSpPr>
        <p:pic>
          <p:nvPicPr>
            <p:cNvPr id="15369" name="Picture 12" descr="C:\Users\Administrator\Desktop\81c83b3069976615a5dcb33b58b7eb2a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85397" y="735569"/>
              <a:ext cx="2095639" cy="64341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5370" name="矩形 7"/>
            <p:cNvSpPr/>
            <p:nvPr/>
          </p:nvSpPr>
          <p:spPr>
            <a:xfrm>
              <a:off x="6709781" y="882133"/>
              <a:ext cx="2161169" cy="36933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这是课后第</a:t>
              </a:r>
              <a:r>
                <a:rPr lang="en-US" altLang="zh-CN" sz="18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1</a:t>
              </a:r>
              <a:r>
                <a:rPr lang="zh-CN" altLang="en-US" sz="18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题哦！</a:t>
              </a:r>
            </a:p>
          </p:txBody>
        </p:sp>
      </p:grpSp>
      <p:grpSp>
        <p:nvGrpSpPr>
          <p:cNvPr id="15364" name="组合 12"/>
          <p:cNvGrpSpPr/>
          <p:nvPr/>
        </p:nvGrpSpPr>
        <p:grpSpPr>
          <a:xfrm>
            <a:off x="1046162" y="2519362"/>
            <a:ext cx="7396162" cy="585788"/>
            <a:chOff x="916543" y="2979520"/>
            <a:chExt cx="7395248" cy="584401"/>
          </a:xfrm>
        </p:grpSpPr>
        <p:sp>
          <p:nvSpPr>
            <p:cNvPr id="15366" name="矩形 7"/>
            <p:cNvSpPr/>
            <p:nvPr/>
          </p:nvSpPr>
          <p:spPr>
            <a:xfrm>
              <a:off x="916543" y="2979520"/>
              <a:ext cx="7395248" cy="58440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捉蜜蜂   做记号放飞蜜蜂   检查蜂窝</a:t>
              </a:r>
              <a:endParaRPr lang="zh-CN" altLang="en-US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5367" name="直接箭头连接符 10"/>
            <p:cNvCxnSpPr/>
            <p:nvPr/>
          </p:nvCxnSpPr>
          <p:spPr>
            <a:xfrm>
              <a:off x="2291148" y="3307354"/>
              <a:ext cx="493651" cy="158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tailEnd type="arrow"/>
            </a:ln>
          </p:spPr>
        </p:cxnSp>
        <p:cxnSp>
          <p:nvCxnSpPr>
            <p:cNvPr id="15368" name="直接箭头连接符 11"/>
            <p:cNvCxnSpPr/>
            <p:nvPr/>
          </p:nvCxnSpPr>
          <p:spPr>
            <a:xfrm>
              <a:off x="5772105" y="3308939"/>
              <a:ext cx="493652" cy="15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tailEnd type="arrow"/>
            </a:ln>
          </p:spPr>
        </p:cxnSp>
      </p:grpSp>
      <p:pic>
        <p:nvPicPr>
          <p:cNvPr id="15365" name="Picture 3" descr="http://www.zxxk.com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75" y="1216025"/>
            <a:ext cx="674688" cy="84296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1"/>
          <p:cNvSpPr/>
          <p:nvPr/>
        </p:nvSpPr>
        <p:spPr>
          <a:xfrm>
            <a:off x="879475" y="1466850"/>
            <a:ext cx="5202238" cy="2030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一天，我在我家草料棚的蜂窝里捉了一些蜜蜂，把它们放在纸袋里。</a:t>
            </a:r>
          </a:p>
        </p:txBody>
      </p:sp>
      <p:grpSp>
        <p:nvGrpSpPr>
          <p:cNvPr id="16387" name="组合 7"/>
          <p:cNvGrpSpPr/>
          <p:nvPr/>
        </p:nvGrpSpPr>
        <p:grpSpPr>
          <a:xfrm>
            <a:off x="2166938" y="3592512"/>
            <a:ext cx="4378325" cy="579438"/>
            <a:chOff x="612445" y="3062558"/>
            <a:chExt cx="3227986" cy="698249"/>
          </a:xfrm>
        </p:grpSpPr>
        <p:grpSp>
          <p:nvGrpSpPr>
            <p:cNvPr id="16394" name="圆角矩形标注 8"/>
            <p:cNvGrpSpPr/>
            <p:nvPr/>
          </p:nvGrpSpPr>
          <p:grpSpPr>
            <a:xfrm>
              <a:off x="641798" y="2670849"/>
              <a:ext cx="3078642" cy="1226777"/>
              <a:chOff x="2206752" y="3267456"/>
              <a:chExt cx="4175760" cy="1018032"/>
            </a:xfrm>
          </p:grpSpPr>
          <p:pic>
            <p:nvPicPr>
              <p:cNvPr id="16392" name="圆角矩形标注 8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06752" y="3267456"/>
                <a:ext cx="4175760" cy="1018032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16393" name="矩形 16392"/>
              <p:cNvSpPr/>
              <p:nvPr/>
            </p:nvSpPr>
            <p:spPr>
              <a:xfrm>
                <a:off x="2324320" y="3620799"/>
                <a:ext cx="3936822" cy="52286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no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defTabSz="914400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6397" name="矩形 9"/>
            <p:cNvGrpSpPr/>
            <p:nvPr/>
          </p:nvGrpSpPr>
          <p:grpSpPr>
            <a:xfrm>
              <a:off x="466518" y="2935304"/>
              <a:ext cx="3519090" cy="1057819"/>
              <a:chOff x="1969008" y="3486912"/>
              <a:chExt cx="4773168" cy="877824"/>
            </a:xfrm>
          </p:grpSpPr>
          <p:pic>
            <p:nvPicPr>
              <p:cNvPr id="16395" name="矩形 9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69008" y="3486912"/>
                <a:ext cx="4773168" cy="877824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16396" name="矩形 16395"/>
              <p:cNvSpPr/>
              <p:nvPr/>
            </p:nvSpPr>
            <p:spPr>
              <a:xfrm>
                <a:off x="2166938" y="3659984"/>
                <a:ext cx="4378325" cy="48237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no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defTabSz="914400" eaLnBrk="1" hangingPunct="1"/>
                <a:r>
                  <a:rPr lang="zh-CN" altLang="en-US" sz="2400" b="1"/>
                  <a:t>这是实验的</a:t>
                </a:r>
                <a:r>
                  <a:rPr lang="zh-CN" altLang="en-US" sz="2400" b="1">
                    <a:solidFill>
                      <a:srgbClr val="C00000"/>
                    </a:solidFill>
                  </a:rPr>
                  <a:t>第一步：捉蜜蜂</a:t>
                </a:r>
                <a:r>
                  <a:rPr lang="zh-CN" altLang="en-US" sz="2400" b="1"/>
                  <a:t>。</a:t>
                </a:r>
              </a:p>
            </p:txBody>
          </p:sp>
        </p:grpSp>
      </p:grpSp>
      <p:pic>
        <p:nvPicPr>
          <p:cNvPr id="16388" name="Picture 8" descr="http://www.zxxk.co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0775" y="1581150"/>
            <a:ext cx="2166938" cy="1841500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16389" name="组合 13"/>
          <p:cNvGrpSpPr/>
          <p:nvPr/>
        </p:nvGrpSpPr>
        <p:grpSpPr>
          <a:xfrm>
            <a:off x="536575" y="882650"/>
            <a:ext cx="1712912" cy="538162"/>
            <a:chOff x="3226929" y="915412"/>
            <a:chExt cx="1712339" cy="538020"/>
          </a:xfrm>
        </p:grpSpPr>
        <p:pic>
          <p:nvPicPr>
            <p:cNvPr id="16390" name="Picture 16" descr="C:\Users\Administrator\Desktop\对话框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26929" y="924376"/>
              <a:ext cx="1364340" cy="52905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6391" name="矩形 12"/>
            <p:cNvSpPr/>
            <p:nvPr/>
          </p:nvSpPr>
          <p:spPr>
            <a:xfrm>
              <a:off x="3348341" y="915412"/>
              <a:ext cx="1590927" cy="46133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第一步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10.10"/>
  <p:tag name="AS_TITLE" val="Aspose.Slides for .NET 4.0 Client Profile"/>
  <p:tag name="AS_VERSION" val="18.10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5542</TotalTime>
  <Words>2665</Words>
  <Application>Microsoft Office PowerPoint</Application>
  <PresentationFormat>全屏显示(16:9)</PresentationFormat>
  <Paragraphs>164</Paragraphs>
  <Slides>41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60" baseType="lpstr">
      <vt:lpstr>Adobe 黑体 Std R</vt:lpstr>
      <vt:lpstr>Gulim</vt:lpstr>
      <vt:lpstr>맑은 고딕</vt:lpstr>
      <vt:lpstr>Meiryo</vt:lpstr>
      <vt:lpstr>方正大黑简体</vt:lpstr>
      <vt:lpstr>仿宋</vt:lpstr>
      <vt:lpstr>黑体</vt:lpstr>
      <vt:lpstr>华文中宋</vt:lpstr>
      <vt:lpstr>楷体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627</cp:revision>
  <dcterms:created xsi:type="dcterms:W3CDTF">2015-12-30T08:03:25Z</dcterms:created>
  <dcterms:modified xsi:type="dcterms:W3CDTF">2021-08-17T11:55:05Z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