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Lst>
  <p:notesMasterIdLst>
    <p:notesMasterId r:id="rId39"/>
  </p:notesMasterIdLst>
  <p:sldIdLst>
    <p:sldId id="256" r:id="rId3"/>
    <p:sldId id="258" r:id="rId4"/>
    <p:sldId id="260" r:id="rId5"/>
    <p:sldId id="725" r:id="rId6"/>
    <p:sldId id="726" r:id="rId7"/>
    <p:sldId id="727" r:id="rId8"/>
    <p:sldId id="728" r:id="rId9"/>
    <p:sldId id="729" r:id="rId10"/>
    <p:sldId id="730" r:id="rId11"/>
    <p:sldId id="731" r:id="rId12"/>
    <p:sldId id="732" r:id="rId13"/>
    <p:sldId id="733" r:id="rId14"/>
    <p:sldId id="734" r:id="rId15"/>
    <p:sldId id="735" r:id="rId16"/>
    <p:sldId id="736" r:id="rId17"/>
    <p:sldId id="737" r:id="rId18"/>
    <p:sldId id="738" r:id="rId19"/>
    <p:sldId id="739" r:id="rId20"/>
    <p:sldId id="740" r:id="rId21"/>
    <p:sldId id="741" r:id="rId22"/>
    <p:sldId id="742" r:id="rId23"/>
    <p:sldId id="743" r:id="rId24"/>
    <p:sldId id="744" r:id="rId25"/>
    <p:sldId id="745" r:id="rId26"/>
    <p:sldId id="746" r:id="rId27"/>
    <p:sldId id="747" r:id="rId28"/>
    <p:sldId id="748" r:id="rId29"/>
    <p:sldId id="749" r:id="rId30"/>
    <p:sldId id="750" r:id="rId31"/>
    <p:sldId id="751" r:id="rId32"/>
    <p:sldId id="752" r:id="rId33"/>
    <p:sldId id="753" r:id="rId34"/>
    <p:sldId id="754" r:id="rId35"/>
    <p:sldId id="755" r:id="rId36"/>
    <p:sldId id="756" r:id="rId37"/>
    <p:sldId id="757" r:id="rId38"/>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4E6B1F"/>
    <a:srgbClr val="3143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43" d="100"/>
          <a:sy n="143" d="100"/>
        </p:scale>
        <p:origin x="666" y="120"/>
      </p:cViewPr>
      <p:guideLst>
        <p:guide orient="horz" pos="1620"/>
        <p:guide pos="2880"/>
      </p:guideLst>
    </p:cSldViewPr>
  </p:slideViewPr>
  <p:notesTextViewPr>
    <p:cViewPr>
      <p:scale>
        <a:sx n="1" d="1"/>
        <a:sy n="1" d="1"/>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FandolFang R" panose="00000500000000000000" pitchFamily="50" charset="-122"/>
                <a:ea typeface="FandolFang R" panose="00000500000000000000" pitchFamily="50"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FandolFang R" panose="00000500000000000000" pitchFamily="50" charset="-122"/>
                <a:ea typeface="FandolFang R" panose="00000500000000000000" pitchFamily="50" charset="-122"/>
              </a:defRPr>
            </a:lvl1pPr>
          </a:lstStyle>
          <a:p>
            <a:fld id="{D8234830-0978-4656-91E5-67BC7C42872F}" type="datetimeFigureOut">
              <a:rPr lang="zh-CN" altLang="en-US" smtClean="0"/>
              <a:t>2021/8/17</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FandolFang R" panose="00000500000000000000" pitchFamily="50" charset="-122"/>
                <a:ea typeface="FandolFang R" panose="00000500000000000000" pitchFamily="50"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FandolFang R" panose="00000500000000000000" pitchFamily="50" charset="-122"/>
                <a:ea typeface="FandolFang R" panose="00000500000000000000" pitchFamily="50" charset="-122"/>
              </a:defRPr>
            </a:lvl1pPr>
          </a:lstStyle>
          <a:p>
            <a:fld id="{8064293C-9FDD-4ABF-B5B2-A606043B7094}" type="slidenum">
              <a:rPr lang="zh-CN" altLang="en-US" smtClean="0"/>
              <a:t>‹#›</a:t>
            </a:fld>
            <a:endParaRPr lang="zh-CN" altLang="en-US" dirty="0"/>
          </a:p>
        </p:txBody>
      </p:sp>
    </p:spTree>
    <p:extLst>
      <p:ext uri="{BB962C8B-B14F-4D97-AF65-F5344CB8AC3E}">
        <p14:creationId xmlns:p14="http://schemas.microsoft.com/office/powerpoint/2010/main" val="3000412145"/>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FandolFang R" panose="00000500000000000000" pitchFamily="50" charset="-122"/>
        <a:ea typeface="FandolFang R" panose="00000500000000000000" pitchFamily="50" charset="-122"/>
        <a:cs typeface="+mn-cs"/>
      </a:defRPr>
    </a:lvl1pPr>
    <a:lvl2pPr marL="342900" algn="l" defTabSz="685800" rtl="0" eaLnBrk="1" latinLnBrk="0" hangingPunct="1">
      <a:defRPr sz="900" kern="1200">
        <a:solidFill>
          <a:schemeClr val="tx1"/>
        </a:solidFill>
        <a:latin typeface="FandolFang R" panose="00000500000000000000" pitchFamily="50" charset="-122"/>
        <a:ea typeface="FandolFang R" panose="00000500000000000000" pitchFamily="50" charset="-122"/>
        <a:cs typeface="+mn-cs"/>
      </a:defRPr>
    </a:lvl2pPr>
    <a:lvl3pPr marL="685800" algn="l" defTabSz="685800" rtl="0" eaLnBrk="1" latinLnBrk="0" hangingPunct="1">
      <a:defRPr sz="900" kern="1200">
        <a:solidFill>
          <a:schemeClr val="tx1"/>
        </a:solidFill>
        <a:latin typeface="FandolFang R" panose="00000500000000000000" pitchFamily="50" charset="-122"/>
        <a:ea typeface="FandolFang R" panose="00000500000000000000" pitchFamily="50" charset="-122"/>
        <a:cs typeface="+mn-cs"/>
      </a:defRPr>
    </a:lvl3pPr>
    <a:lvl4pPr marL="1028700" algn="l" defTabSz="685800" rtl="0" eaLnBrk="1" latinLnBrk="0" hangingPunct="1">
      <a:defRPr sz="900" kern="1200">
        <a:solidFill>
          <a:schemeClr val="tx1"/>
        </a:solidFill>
        <a:latin typeface="FandolFang R" panose="00000500000000000000" pitchFamily="50" charset="-122"/>
        <a:ea typeface="FandolFang R" panose="00000500000000000000" pitchFamily="50" charset="-122"/>
        <a:cs typeface="+mn-cs"/>
      </a:defRPr>
    </a:lvl4pPr>
    <a:lvl5pPr marL="1371600" algn="l" defTabSz="685800" rtl="0" eaLnBrk="1" latinLnBrk="0" hangingPunct="1">
      <a:defRPr sz="900" kern="1200">
        <a:solidFill>
          <a:schemeClr val="tx1"/>
        </a:solidFill>
        <a:latin typeface="FandolFang R" panose="00000500000000000000" pitchFamily="50" charset="-122"/>
        <a:ea typeface="FandolFang R" panose="00000500000000000000" pitchFamily="50" charset="-122"/>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8064293C-9FDD-4ABF-B5B2-A606043B7094}" type="slidenum">
              <a:rPr lang="zh-CN" altLang="en-US" smtClean="0"/>
              <a:t>18</a:t>
            </a:fld>
            <a:endParaRPr lang="zh-CN" altLang="en-US" dirty="0"/>
          </a:p>
        </p:txBody>
      </p:sp>
    </p:spTree>
    <p:extLst>
      <p:ext uri="{BB962C8B-B14F-4D97-AF65-F5344CB8AC3E}">
        <p14:creationId xmlns:p14="http://schemas.microsoft.com/office/powerpoint/2010/main" val="2565974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349274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2021/8/17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1285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1773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73880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89194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8810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2021/8/17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chemeClr val="bg1"/>
        </a:solidFill>
        <a:effectLst/>
      </p:bgPr>
    </p:bg>
    <p:spTree>
      <p:nvGrpSpPr>
        <p:cNvPr id="1" name=""/>
        <p:cNvGrpSpPr/>
        <p:nvPr/>
      </p:nvGrpSpPr>
      <p:grpSpPr>
        <a:xfrm>
          <a:off x="0" y="0"/>
          <a:ext cx="0" cy="0"/>
          <a:chOff x="0" y="0"/>
          <a:chExt cx="0" cy="0"/>
        </a:xfrm>
      </p:grpSpPr>
      <p:cxnSp>
        <p:nvCxnSpPr>
          <p:cNvPr id="9" name="直接连接符 8"/>
          <p:cNvCxnSpPr/>
          <p:nvPr userDrawn="1"/>
        </p:nvCxnSpPr>
        <p:spPr>
          <a:xfrm>
            <a:off x="0" y="5029200"/>
            <a:ext cx="9144000" cy="0"/>
          </a:xfrm>
          <a:prstGeom prst="line">
            <a:avLst/>
          </a:prstGeom>
          <a:ln w="111125">
            <a:solidFill>
              <a:srgbClr val="4E6B1F"/>
            </a:solidFill>
          </a:ln>
        </p:spPr>
        <p:style>
          <a:lnRef idx="1">
            <a:schemeClr val="accent1"/>
          </a:lnRef>
          <a:fillRef idx="0">
            <a:schemeClr val="accent1"/>
          </a:fillRef>
          <a:effectRef idx="0">
            <a:schemeClr val="accent1"/>
          </a:effectRef>
          <a:fontRef idx="minor">
            <a:schemeClr val="tx1"/>
          </a:fontRef>
        </p:style>
      </p:cxnSp>
      <p:sp>
        <p:nvSpPr>
          <p:cNvPr id="10" name="矩形 9"/>
          <p:cNvSpPr/>
          <p:nvPr userDrawn="1"/>
        </p:nvSpPr>
        <p:spPr>
          <a:xfrm>
            <a:off x="0" y="276226"/>
            <a:ext cx="466725" cy="304799"/>
          </a:xfrm>
          <a:prstGeom prst="rect">
            <a:avLst/>
          </a:prstGeom>
          <a:solidFill>
            <a:srgbClr val="4E6B1F"/>
          </a:solidFill>
          <a:ln>
            <a:solidFill>
              <a:srgbClr val="4E6B1F"/>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4113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6905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2252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5732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6287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79326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D997B5FA-0921-464F-AAE1-844C04324D75}" type="datetimeFigureOut">
              <a:rPr lang="zh-CN" altLang="en-US" smtClean="0"/>
              <a:t>2021/8/17</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2021/8/17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6921060"/>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1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1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0" y="0"/>
            <a:ext cx="9144000" cy="5143500"/>
          </a:xfrm>
          <a:prstGeom prst="rect">
            <a:avLst/>
          </a:prstGeom>
        </p:spPr>
      </p:pic>
      <p:sp>
        <p:nvSpPr>
          <p:cNvPr id="14" name="矩形 13"/>
          <p:cNvSpPr/>
          <p:nvPr/>
        </p:nvSpPr>
        <p:spPr>
          <a:xfrm>
            <a:off x="0" y="0"/>
            <a:ext cx="8143875" cy="5143500"/>
          </a:xfrm>
          <a:prstGeom prst="rect">
            <a:avLst/>
          </a:prstGeom>
          <a:gradFill>
            <a:gsLst>
              <a:gs pos="0">
                <a:srgbClr val="4E6B1F"/>
              </a:gs>
              <a:gs pos="100000">
                <a:srgbClr val="4E6B1F">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grpSp>
        <p:nvGrpSpPr>
          <p:cNvPr id="15" name="组合 14"/>
          <p:cNvGrpSpPr/>
          <p:nvPr/>
        </p:nvGrpSpPr>
        <p:grpSpPr>
          <a:xfrm>
            <a:off x="496752" y="1143857"/>
            <a:ext cx="4160973" cy="1571141"/>
            <a:chOff x="655032" y="2493008"/>
            <a:chExt cx="4752082" cy="2094855"/>
          </a:xfrm>
        </p:grpSpPr>
        <p:sp>
          <p:nvSpPr>
            <p:cNvPr id="16" name="文本框 15"/>
            <p:cNvSpPr txBox="1"/>
            <p:nvPr/>
          </p:nvSpPr>
          <p:spPr>
            <a:xfrm>
              <a:off x="655032" y="2493008"/>
              <a:ext cx="4752082" cy="1354218"/>
            </a:xfrm>
            <a:prstGeom prst="rect">
              <a:avLst/>
            </a:prstGeom>
            <a:noFill/>
          </p:spPr>
          <p:txBody>
            <a:bodyPr wrap="square" rtlCol="0">
              <a:spAutoFit/>
            </a:bodyPr>
            <a:lstStyle/>
            <a:p>
              <a:pPr lvl="0" algn="dist">
                <a:defRPr/>
              </a:pPr>
              <a:r>
                <a:rPr lang="en-US" altLang="zh-CN" sz="6000" dirty="0">
                  <a:solidFill>
                    <a:schemeClr val="bg1"/>
                  </a:solidFill>
                  <a:latin typeface="汉真广标" pitchFamily="49" charset="-122"/>
                  <a:ea typeface="汉真广标" pitchFamily="49" charset="-122"/>
                  <a:cs typeface="+mn-ea"/>
                  <a:sym typeface="+mn-lt"/>
                </a:rPr>
                <a:t>《</a:t>
              </a:r>
              <a:r>
                <a:rPr lang="zh-CN" altLang="en-US" sz="6000" dirty="0">
                  <a:solidFill>
                    <a:schemeClr val="bg1"/>
                  </a:solidFill>
                  <a:latin typeface="汉真广标" pitchFamily="49" charset="-122"/>
                  <a:ea typeface="汉真广标" pitchFamily="49" charset="-122"/>
                  <a:cs typeface="+mn-ea"/>
                  <a:sym typeface="+mn-lt"/>
                </a:rPr>
                <a:t>蜜蜂</a:t>
              </a:r>
              <a:r>
                <a:rPr lang="en-US" altLang="zh-CN" sz="6000" dirty="0">
                  <a:solidFill>
                    <a:schemeClr val="bg1"/>
                  </a:solidFill>
                  <a:latin typeface="汉真广标" pitchFamily="49" charset="-122"/>
                  <a:ea typeface="汉真广标" pitchFamily="49" charset="-122"/>
                  <a:cs typeface="+mn-ea"/>
                  <a:sym typeface="+mn-lt"/>
                </a:rPr>
                <a:t>》</a:t>
              </a:r>
            </a:p>
          </p:txBody>
        </p:sp>
        <p:sp>
          <p:nvSpPr>
            <p:cNvPr id="17" name="文本框 16"/>
            <p:cNvSpPr txBox="1"/>
            <p:nvPr/>
          </p:nvSpPr>
          <p:spPr>
            <a:xfrm>
              <a:off x="752564" y="3877784"/>
              <a:ext cx="4557018" cy="553997"/>
            </a:xfrm>
            <a:prstGeom prst="rect">
              <a:avLst/>
            </a:prstGeom>
            <a:noFill/>
          </p:spPr>
          <p:txBody>
            <a:bodyPr wrap="square" rtlCol="0">
              <a:spAutoFit/>
            </a:bodyPr>
            <a:lstStyle/>
            <a:p>
              <a:pPr algn="dist">
                <a:defRPr/>
              </a:pPr>
              <a:r>
                <a:rPr lang="zh-CN" altLang="en-US" sz="2100" dirty="0">
                  <a:solidFill>
                    <a:schemeClr val="bg1"/>
                  </a:solidFill>
                  <a:cs typeface="+mn-ea"/>
                  <a:sym typeface="+mn-lt"/>
                </a:rPr>
                <a:t>部编版语文课件 三年级下册</a:t>
              </a:r>
            </a:p>
          </p:txBody>
        </p:sp>
        <p:sp>
          <p:nvSpPr>
            <p:cNvPr id="19" name="矩形: 圆角 18"/>
            <p:cNvSpPr/>
            <p:nvPr/>
          </p:nvSpPr>
          <p:spPr>
            <a:xfrm rot="10800000" flipH="1" flipV="1">
              <a:off x="828764" y="4540795"/>
              <a:ext cx="4404619" cy="4706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defRPr/>
              </a:pPr>
              <a:endParaRPr lang="zh-CN" altLang="en-US" dirty="0">
                <a:solidFill>
                  <a:schemeClr val="bg1"/>
                </a:solidFill>
                <a:cs typeface="+mn-ea"/>
                <a:sym typeface="+mn-lt"/>
              </a:endParaRPr>
            </a:p>
          </p:txBody>
        </p:sp>
      </p:grpSp>
      <p:sp>
        <p:nvSpPr>
          <p:cNvPr id="12" name="矩形 11"/>
          <p:cNvSpPr/>
          <p:nvPr/>
        </p:nvSpPr>
        <p:spPr>
          <a:xfrm>
            <a:off x="1997592" y="3928511"/>
            <a:ext cx="1061509" cy="375809"/>
          </a:xfrm>
          <a:prstGeom prst="rect">
            <a:avLst/>
          </a:prstGeom>
        </p:spPr>
        <p:txBody>
          <a:bodyPr wrap="none">
            <a:spAutoFit/>
          </a:bodyPr>
          <a:lstStyle/>
          <a:p>
            <a:pPr marL="342900" lvl="0" indent="-342900" fontAlgn="base">
              <a:lnSpc>
                <a:spcPct val="110000"/>
              </a:lnSpc>
              <a:spcBef>
                <a:spcPct val="0"/>
              </a:spcBef>
              <a:spcAft>
                <a:spcPct val="0"/>
              </a:spcAft>
            </a:pPr>
            <a:r>
              <a:rPr lang="zh-CN" altLang="en-US" sz="1800" kern="0" dirty="0" smtClean="0">
                <a:solidFill>
                  <a:schemeClr val="bg1"/>
                </a:solidFill>
                <a:latin typeface="微软雅黑" panose="020B0503020204020204" pitchFamily="34" charset="-122"/>
                <a:ea typeface="微软雅黑" panose="020B0503020204020204" pitchFamily="34" charset="-122"/>
              </a:rPr>
              <a:t>优品</a:t>
            </a:r>
            <a:r>
              <a:rPr lang="en-US" altLang="zh-CN" sz="1800" kern="0" dirty="0" smtClean="0">
                <a:solidFill>
                  <a:schemeClr val="bg1"/>
                </a:solidFill>
                <a:latin typeface="微软雅黑" panose="020B0503020204020204" pitchFamily="34" charset="-122"/>
                <a:ea typeface="微软雅黑" panose="020B0503020204020204" pitchFamily="34" charset="-122"/>
              </a:rPr>
              <a:t>PPT</a:t>
            </a:r>
            <a:endParaRPr lang="en-US" altLang="zh-CN" sz="1800" kern="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字词揭秘</a:t>
            </a:r>
          </a:p>
        </p:txBody>
      </p:sp>
      <p:sp>
        <p:nvSpPr>
          <p:cNvPr id="40" name="矩形 2"/>
          <p:cNvSpPr>
            <a:spLocks noChangeArrowheads="1"/>
          </p:cNvSpPr>
          <p:nvPr/>
        </p:nvSpPr>
        <p:spPr bwMode="auto">
          <a:xfrm>
            <a:off x="3190875" y="3221923"/>
            <a:ext cx="3317888" cy="59247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lIns="68580" tIns="34290" rIns="68580" bIns="34290">
            <a:spAutoFit/>
          </a:bodyPr>
          <a:lstStyle/>
          <a:p>
            <a:pPr>
              <a:defRPr/>
            </a:pPr>
            <a:r>
              <a:rPr lang="zh-CN" altLang="en-US" sz="1700" dirty="0">
                <a:solidFill>
                  <a:srgbClr val="0000FF"/>
                </a:solidFill>
                <a:cs typeface="+mn-ea"/>
                <a:sym typeface="+mn-lt"/>
              </a:rPr>
              <a:t>书写指导：</a:t>
            </a:r>
            <a:r>
              <a:rPr lang="zh-CN" altLang="en-US" sz="1700" dirty="0">
                <a:solidFill>
                  <a:prstClr val="black"/>
                </a:solidFill>
                <a:cs typeface="+mn-ea"/>
                <a:sym typeface="+mn-lt"/>
              </a:rPr>
              <a:t>“宀”起笔高，中间“必”尽量写扁，“虫”宜扁。</a:t>
            </a:r>
          </a:p>
        </p:txBody>
      </p:sp>
      <p:sp>
        <p:nvSpPr>
          <p:cNvPr id="41" name="TextBox 33"/>
          <p:cNvSpPr txBox="1">
            <a:spLocks noChangeArrowheads="1"/>
          </p:cNvSpPr>
          <p:nvPr/>
        </p:nvSpPr>
        <p:spPr bwMode="auto">
          <a:xfrm>
            <a:off x="3174547" y="1585321"/>
            <a:ext cx="1754981" cy="330860"/>
          </a:xfrm>
          <a:prstGeom prst="rect">
            <a:avLst/>
          </a:prstGeom>
          <a:solidFill>
            <a:schemeClr val="bg1"/>
          </a:solid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结构：</a:t>
            </a:r>
            <a:r>
              <a:rPr lang="zh-CN" altLang="en-US" sz="1700" dirty="0">
                <a:solidFill>
                  <a:prstClr val="black"/>
                </a:solidFill>
                <a:latin typeface="+mn-lt"/>
                <a:ea typeface="+mn-ea"/>
                <a:cs typeface="+mn-ea"/>
                <a:sym typeface="+mn-lt"/>
              </a:rPr>
              <a:t>上下结构</a:t>
            </a:r>
          </a:p>
        </p:txBody>
      </p:sp>
      <p:sp>
        <p:nvSpPr>
          <p:cNvPr id="42" name="TextBox 34"/>
          <p:cNvSpPr txBox="1">
            <a:spLocks noChangeArrowheads="1"/>
          </p:cNvSpPr>
          <p:nvPr/>
        </p:nvSpPr>
        <p:spPr bwMode="auto">
          <a:xfrm>
            <a:off x="3174546" y="2197303"/>
            <a:ext cx="3334217" cy="330860"/>
          </a:xfrm>
          <a:prstGeom prst="rect">
            <a:avLst/>
          </a:prstGeom>
          <a:noFill/>
          <a:ln>
            <a:noFill/>
          </a:ln>
        </p:spPr>
        <p:txBody>
          <a:bodyPr wrap="square"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组词：</a:t>
            </a:r>
            <a:r>
              <a:rPr lang="zh-CN" altLang="en-US" sz="1700" dirty="0">
                <a:solidFill>
                  <a:prstClr val="black"/>
                </a:solidFill>
                <a:latin typeface="+mn-lt"/>
                <a:ea typeface="+mn-ea"/>
                <a:cs typeface="+mn-ea"/>
                <a:sym typeface="+mn-lt"/>
              </a:rPr>
              <a:t>蜜蜂     蜂蜜     蜜饯</a:t>
            </a:r>
          </a:p>
        </p:txBody>
      </p:sp>
      <p:sp>
        <p:nvSpPr>
          <p:cNvPr id="43" name="TextBox 35"/>
          <p:cNvSpPr txBox="1">
            <a:spLocks noChangeArrowheads="1"/>
          </p:cNvSpPr>
          <p:nvPr/>
        </p:nvSpPr>
        <p:spPr bwMode="auto">
          <a:xfrm>
            <a:off x="3174547" y="2521152"/>
            <a:ext cx="3125390" cy="33086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造句：</a:t>
            </a:r>
            <a:r>
              <a:rPr lang="zh-CN" altLang="en-US" sz="1700" dirty="0">
                <a:solidFill>
                  <a:prstClr val="black"/>
                </a:solidFill>
                <a:latin typeface="+mn-lt"/>
                <a:ea typeface="+mn-ea"/>
                <a:cs typeface="+mn-ea"/>
                <a:sym typeface="+mn-lt"/>
              </a:rPr>
              <a:t>蜜蜂每天辛勤的劳动。 </a:t>
            </a:r>
          </a:p>
        </p:txBody>
      </p:sp>
      <p:sp>
        <p:nvSpPr>
          <p:cNvPr id="44" name="TextBox 36"/>
          <p:cNvSpPr txBox="1">
            <a:spLocks noChangeArrowheads="1"/>
          </p:cNvSpPr>
          <p:nvPr/>
        </p:nvSpPr>
        <p:spPr bwMode="auto">
          <a:xfrm>
            <a:off x="3174546" y="1873452"/>
            <a:ext cx="2178844" cy="33086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部首：</a:t>
            </a:r>
            <a:r>
              <a:rPr lang="zh-CN" altLang="en-US" sz="1700" dirty="0">
                <a:solidFill>
                  <a:prstClr val="black"/>
                </a:solidFill>
                <a:latin typeface="+mn-lt"/>
                <a:ea typeface="+mn-ea"/>
                <a:cs typeface="+mn-ea"/>
                <a:sym typeface="+mn-lt"/>
              </a:rPr>
              <a:t>宀</a:t>
            </a:r>
          </a:p>
        </p:txBody>
      </p:sp>
      <p:sp>
        <p:nvSpPr>
          <p:cNvPr id="45" name="文本框 44"/>
          <p:cNvSpPr txBox="1"/>
          <p:nvPr/>
        </p:nvSpPr>
        <p:spPr>
          <a:xfrm>
            <a:off x="1299291" y="1457582"/>
            <a:ext cx="608581" cy="577081"/>
          </a:xfrm>
          <a:prstGeom prst="rect">
            <a:avLst/>
          </a:prstGeom>
          <a:noFill/>
        </p:spPr>
        <p:txBody>
          <a:bodyPr wrap="none" lIns="68580" tIns="34290" rIns="68580" bIns="34290" rtlCol="0">
            <a:spAutoFit/>
          </a:bodyPr>
          <a:lstStyle/>
          <a:p>
            <a:pPr>
              <a:defRPr/>
            </a:pPr>
            <a:r>
              <a:rPr lang="en-US" altLang="zh-CN" sz="3300" dirty="0" err="1">
                <a:solidFill>
                  <a:prstClr val="black"/>
                </a:solidFill>
                <a:cs typeface="+mn-ea"/>
                <a:sym typeface="+mn-lt"/>
              </a:rPr>
              <a:t>mì</a:t>
            </a:r>
            <a:endParaRPr lang="zh-CN" altLang="en-US" sz="3300" dirty="0">
              <a:solidFill>
                <a:prstClr val="black"/>
              </a:solidFill>
              <a:cs typeface="+mn-ea"/>
              <a:sym typeface="+mn-lt"/>
            </a:endParaRPr>
          </a:p>
        </p:txBody>
      </p:sp>
      <p:sp>
        <p:nvSpPr>
          <p:cNvPr id="46" name="Rectangle 31"/>
          <p:cNvSpPr>
            <a:spLocks noChangeArrowheads="1"/>
          </p:cNvSpPr>
          <p:nvPr/>
        </p:nvSpPr>
        <p:spPr bwMode="auto">
          <a:xfrm>
            <a:off x="977255" y="2582986"/>
            <a:ext cx="2885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defRPr/>
            </a:pPr>
            <a:r>
              <a:rPr lang="zh-CN" altLang="en-US" sz="800">
                <a:solidFill>
                  <a:srgbClr val="000000"/>
                </a:solidFill>
                <a:latin typeface="+mn-lt"/>
                <a:ea typeface="+mn-ea"/>
                <a:cs typeface="+mn-ea"/>
                <a:sym typeface="+mn-lt"/>
              </a:rPr>
              <a:t> </a:t>
            </a:r>
            <a:endParaRPr lang="zh-CN" altLang="en-US">
              <a:solidFill>
                <a:prstClr val="black"/>
              </a:solidFill>
              <a:latin typeface="+mn-lt"/>
              <a:ea typeface="+mn-ea"/>
              <a:cs typeface="+mn-ea"/>
              <a:sym typeface="+mn-lt"/>
            </a:endParaRPr>
          </a:p>
        </p:txBody>
      </p:sp>
      <p:graphicFrame>
        <p:nvGraphicFramePr>
          <p:cNvPr id="47" name="Group 47"/>
          <p:cNvGraphicFramePr>
            <a:graphicFrameLocks noGrp="1"/>
          </p:cNvGraphicFramePr>
          <p:nvPr/>
        </p:nvGraphicFramePr>
        <p:xfrm>
          <a:off x="819751" y="2163780"/>
          <a:ext cx="1735091" cy="1709738"/>
        </p:xfrm>
        <a:graphic>
          <a:graphicData uri="http://schemas.openxmlformats.org/drawingml/2006/table">
            <a:tbl>
              <a:tblPr/>
              <a:tblGrid>
                <a:gridCol w="860170"/>
                <a:gridCol w="874921"/>
              </a:tblGrid>
              <a:tr h="850851">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r>
              <a:tr h="858887">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8" name="文本框 47"/>
          <p:cNvSpPr txBox="1"/>
          <p:nvPr/>
        </p:nvSpPr>
        <p:spPr>
          <a:xfrm>
            <a:off x="853960" y="1974304"/>
            <a:ext cx="1735091" cy="1985159"/>
          </a:xfrm>
          <a:prstGeom prst="rect">
            <a:avLst/>
          </a:prstGeom>
          <a:noFill/>
        </p:spPr>
        <p:txBody>
          <a:bodyPr wrap="square" lIns="68580" tIns="34290" rIns="68580" bIns="34290" rtlCol="0">
            <a:spAutoFit/>
          </a:bodyPr>
          <a:lstStyle/>
          <a:p>
            <a:pPr>
              <a:defRPr/>
            </a:pPr>
            <a:r>
              <a:rPr lang="zh-CN" altLang="en-US" sz="12500" dirty="0">
                <a:solidFill>
                  <a:srgbClr val="C00000"/>
                </a:solidFill>
                <a:cs typeface="+mn-ea"/>
                <a:sym typeface="+mn-lt"/>
              </a:rPr>
              <a:t>蜜</a:t>
            </a:r>
          </a:p>
        </p:txBody>
      </p:sp>
      <p:pic>
        <p:nvPicPr>
          <p:cNvPr id="49" name="Picture 2" descr="https://p.ssl.qhimg.com/t01d505beafd34f2ccd.gif?t=9.920898437499998?random=1578834100232"/>
          <p:cNvPicPr>
            <a:picLocks noChangeAspect="1" noChangeArrowheads="1" noCrop="1"/>
          </p:cNvPicPr>
          <p:nvPr/>
        </p:nvPicPr>
        <p:blipFill>
          <a:blip r:embed="rId2" cstate="email">
            <a:extLst>
              <a:ext uri="{28A0092B-C50C-407E-A947-70E740481C1C}">
                <a14:useLocalDpi xmlns:a14="http://schemas.microsoft.com/office/drawing/2010/main"/>
              </a:ext>
            </a:extLst>
          </a:blip>
          <a:srcRect/>
          <a:stretch>
            <a:fillRect/>
          </a:stretch>
        </p:blipFill>
        <p:spPr bwMode="auto">
          <a:xfrm>
            <a:off x="6624550" y="882566"/>
            <a:ext cx="1592535" cy="15925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barn(inVertical)">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barn(inVertical)">
                                      <p:cBhvr>
                                        <p:cTn id="17" dur="500"/>
                                        <p:tgtEl>
                                          <p:spTgt spid="4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barn(inVertical)">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barn(inVertical)">
                                      <p:cBhvr>
                                        <p:cTn id="27" dur="500"/>
                                        <p:tgtEl>
                                          <p:spTgt spid="43"/>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500" fill="hold"/>
                                        <p:tgtEl>
                                          <p:spTgt spid="40"/>
                                        </p:tgtEl>
                                        <p:attrNameLst>
                                          <p:attrName>ppt_x</p:attrName>
                                        </p:attrNameLst>
                                      </p:cBhvr>
                                      <p:tavLst>
                                        <p:tav tm="0">
                                          <p:val>
                                            <p:strVal val="#ppt_x"/>
                                          </p:val>
                                        </p:tav>
                                        <p:tav tm="100000">
                                          <p:val>
                                            <p:strVal val="#ppt_x"/>
                                          </p:val>
                                        </p:tav>
                                      </p:tavLst>
                                    </p:anim>
                                    <p:anim calcmode="lin" valueType="num">
                                      <p:cBhvr additive="base">
                                        <p:cTn id="33"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fade">
                                      <p:cBhvr>
                                        <p:cTn id="3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bldLvl="0"/>
      <p:bldP spid="41" grpId="0" bldLvl="0" animBg="1"/>
      <p:bldP spid="42" grpId="0"/>
      <p:bldP spid="43" grpId="0"/>
      <p:bldP spid="44" grpId="0"/>
      <p:bldP spid="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字词揭秘</a:t>
            </a:r>
          </a:p>
        </p:txBody>
      </p:sp>
      <p:sp>
        <p:nvSpPr>
          <p:cNvPr id="13" name="Rectangle 31"/>
          <p:cNvSpPr>
            <a:spLocks noChangeArrowheads="1"/>
          </p:cNvSpPr>
          <p:nvPr/>
        </p:nvSpPr>
        <p:spPr bwMode="auto">
          <a:xfrm>
            <a:off x="865667" y="2662082"/>
            <a:ext cx="2885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defRPr/>
            </a:pPr>
            <a:r>
              <a:rPr lang="zh-CN" altLang="en-US" sz="800">
                <a:solidFill>
                  <a:srgbClr val="000000"/>
                </a:solidFill>
                <a:latin typeface="+mn-lt"/>
                <a:ea typeface="+mn-ea"/>
                <a:cs typeface="+mn-ea"/>
                <a:sym typeface="+mn-lt"/>
              </a:rPr>
              <a:t> </a:t>
            </a:r>
            <a:endParaRPr lang="zh-CN" altLang="en-US">
              <a:solidFill>
                <a:prstClr val="black"/>
              </a:solidFill>
              <a:latin typeface="+mn-lt"/>
              <a:ea typeface="+mn-ea"/>
              <a:cs typeface="+mn-ea"/>
              <a:sym typeface="+mn-lt"/>
            </a:endParaRPr>
          </a:p>
        </p:txBody>
      </p:sp>
      <p:sp>
        <p:nvSpPr>
          <p:cNvPr id="14" name="矩形 2"/>
          <p:cNvSpPr>
            <a:spLocks noChangeArrowheads="1"/>
          </p:cNvSpPr>
          <p:nvPr/>
        </p:nvSpPr>
        <p:spPr bwMode="auto">
          <a:xfrm>
            <a:off x="3190875" y="3221923"/>
            <a:ext cx="3110534" cy="85408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lIns="68580" tIns="34290" rIns="68580" bIns="34290">
            <a:spAutoFit/>
          </a:bodyPr>
          <a:lstStyle/>
          <a:p>
            <a:pPr>
              <a:defRPr/>
            </a:pPr>
            <a:r>
              <a:rPr lang="zh-CN" altLang="en-US" sz="1700" dirty="0">
                <a:solidFill>
                  <a:srgbClr val="0000FF"/>
                </a:solidFill>
                <a:cs typeface="+mn-ea"/>
                <a:sym typeface="+mn-lt"/>
              </a:rPr>
              <a:t>书写指导：</a:t>
            </a:r>
            <a:r>
              <a:rPr lang="zh-CN" altLang="en-US" sz="1700" dirty="0">
                <a:solidFill>
                  <a:prstClr val="black"/>
                </a:solidFill>
                <a:cs typeface="+mn-ea"/>
                <a:sym typeface="+mn-lt"/>
              </a:rPr>
              <a:t>左窄短，右宽长。右部捺伸展，下面三横间隔均匀。</a:t>
            </a:r>
          </a:p>
        </p:txBody>
      </p:sp>
      <p:sp>
        <p:nvSpPr>
          <p:cNvPr id="15" name="TextBox 33"/>
          <p:cNvSpPr txBox="1">
            <a:spLocks noChangeArrowheads="1"/>
          </p:cNvSpPr>
          <p:nvPr/>
        </p:nvSpPr>
        <p:spPr bwMode="auto">
          <a:xfrm>
            <a:off x="3174547" y="1585321"/>
            <a:ext cx="1754981" cy="330860"/>
          </a:xfrm>
          <a:prstGeom prst="rect">
            <a:avLst/>
          </a:prstGeom>
          <a:solidFill>
            <a:schemeClr val="bg1"/>
          </a:solid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结构：</a:t>
            </a:r>
            <a:r>
              <a:rPr lang="zh-CN" altLang="en-US" sz="1700" dirty="0">
                <a:solidFill>
                  <a:prstClr val="black"/>
                </a:solidFill>
                <a:latin typeface="+mn-lt"/>
                <a:ea typeface="+mn-ea"/>
                <a:cs typeface="+mn-ea"/>
                <a:sym typeface="+mn-lt"/>
              </a:rPr>
              <a:t>左右结构</a:t>
            </a:r>
          </a:p>
        </p:txBody>
      </p:sp>
      <p:sp>
        <p:nvSpPr>
          <p:cNvPr id="16" name="TextBox 34"/>
          <p:cNvSpPr txBox="1">
            <a:spLocks noChangeArrowheads="1"/>
          </p:cNvSpPr>
          <p:nvPr/>
        </p:nvSpPr>
        <p:spPr bwMode="auto">
          <a:xfrm>
            <a:off x="3174546" y="2197303"/>
            <a:ext cx="2622947" cy="33086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组词：</a:t>
            </a:r>
            <a:r>
              <a:rPr lang="zh-CN" altLang="en-US" sz="1700" dirty="0">
                <a:solidFill>
                  <a:prstClr val="black"/>
                </a:solidFill>
                <a:latin typeface="+mn-lt"/>
                <a:ea typeface="+mn-ea"/>
                <a:cs typeface="+mn-ea"/>
                <a:sym typeface="+mn-lt"/>
              </a:rPr>
              <a:t>蜜蜂    蜂蜜    蜂王</a:t>
            </a:r>
          </a:p>
        </p:txBody>
      </p:sp>
      <p:sp>
        <p:nvSpPr>
          <p:cNvPr id="17" name="TextBox 35"/>
          <p:cNvSpPr txBox="1">
            <a:spLocks noChangeArrowheads="1"/>
          </p:cNvSpPr>
          <p:nvPr/>
        </p:nvSpPr>
        <p:spPr bwMode="auto">
          <a:xfrm>
            <a:off x="3174546" y="2521152"/>
            <a:ext cx="3126863" cy="330860"/>
          </a:xfrm>
          <a:prstGeom prst="rect">
            <a:avLst/>
          </a:prstGeom>
          <a:noFill/>
          <a:ln>
            <a:noFill/>
          </a:ln>
        </p:spPr>
        <p:txBody>
          <a:bodyPr wrap="square"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造句：</a:t>
            </a:r>
            <a:r>
              <a:rPr lang="zh-CN" altLang="en-US" sz="1700" dirty="0">
                <a:solidFill>
                  <a:prstClr val="black"/>
                </a:solidFill>
                <a:latin typeface="+mn-lt"/>
                <a:ea typeface="+mn-ea"/>
                <a:cs typeface="+mn-ea"/>
                <a:sym typeface="+mn-lt"/>
              </a:rPr>
              <a:t>蜜蜂酿造出甘甜的蜂蜜。 </a:t>
            </a:r>
          </a:p>
        </p:txBody>
      </p:sp>
      <p:sp>
        <p:nvSpPr>
          <p:cNvPr id="18" name="TextBox 36"/>
          <p:cNvSpPr txBox="1">
            <a:spLocks noChangeArrowheads="1"/>
          </p:cNvSpPr>
          <p:nvPr/>
        </p:nvSpPr>
        <p:spPr bwMode="auto">
          <a:xfrm>
            <a:off x="3174546" y="1873452"/>
            <a:ext cx="2178844" cy="33086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部首：</a:t>
            </a:r>
            <a:r>
              <a:rPr lang="zh-CN" altLang="en-US" sz="1700" dirty="0">
                <a:solidFill>
                  <a:prstClr val="black"/>
                </a:solidFill>
                <a:latin typeface="+mn-lt"/>
                <a:ea typeface="+mn-ea"/>
                <a:cs typeface="+mn-ea"/>
                <a:sym typeface="+mn-lt"/>
              </a:rPr>
              <a:t>虫</a:t>
            </a:r>
          </a:p>
        </p:txBody>
      </p:sp>
      <p:graphicFrame>
        <p:nvGraphicFramePr>
          <p:cNvPr id="19" name="Group 47"/>
          <p:cNvGraphicFramePr>
            <a:graphicFrameLocks noGrp="1"/>
          </p:cNvGraphicFramePr>
          <p:nvPr/>
        </p:nvGraphicFramePr>
        <p:xfrm>
          <a:off x="708163" y="2242876"/>
          <a:ext cx="1735091" cy="1709738"/>
        </p:xfrm>
        <a:graphic>
          <a:graphicData uri="http://schemas.openxmlformats.org/drawingml/2006/table">
            <a:tbl>
              <a:tblPr/>
              <a:tblGrid>
                <a:gridCol w="860170"/>
                <a:gridCol w="874921"/>
              </a:tblGrid>
              <a:tr h="850851">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r>
              <a:tr h="858887">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 name="文本框 19"/>
          <p:cNvSpPr txBox="1"/>
          <p:nvPr/>
        </p:nvSpPr>
        <p:spPr>
          <a:xfrm>
            <a:off x="742372" y="2053400"/>
            <a:ext cx="1735091" cy="1985159"/>
          </a:xfrm>
          <a:prstGeom prst="rect">
            <a:avLst/>
          </a:prstGeom>
          <a:noFill/>
        </p:spPr>
        <p:txBody>
          <a:bodyPr wrap="square" lIns="68580" tIns="34290" rIns="68580" bIns="34290" rtlCol="0">
            <a:spAutoFit/>
          </a:bodyPr>
          <a:lstStyle/>
          <a:p>
            <a:pPr>
              <a:defRPr/>
            </a:pPr>
            <a:r>
              <a:rPr lang="zh-CN" altLang="en-US" sz="12500" dirty="0">
                <a:solidFill>
                  <a:srgbClr val="C00000"/>
                </a:solidFill>
                <a:cs typeface="+mn-ea"/>
                <a:sym typeface="+mn-lt"/>
              </a:rPr>
              <a:t>蜂</a:t>
            </a:r>
          </a:p>
        </p:txBody>
      </p:sp>
      <p:sp>
        <p:nvSpPr>
          <p:cNvPr id="21" name="文本框 20"/>
          <p:cNvSpPr txBox="1"/>
          <p:nvPr/>
        </p:nvSpPr>
        <p:spPr>
          <a:xfrm>
            <a:off x="1113095" y="1579851"/>
            <a:ext cx="1144283" cy="577081"/>
          </a:xfrm>
          <a:prstGeom prst="rect">
            <a:avLst/>
          </a:prstGeom>
          <a:noFill/>
        </p:spPr>
        <p:txBody>
          <a:bodyPr wrap="square" lIns="68580" tIns="34290" rIns="68580" bIns="34290" rtlCol="0">
            <a:spAutoFit/>
          </a:bodyPr>
          <a:lstStyle/>
          <a:p>
            <a:pPr>
              <a:defRPr/>
            </a:pPr>
            <a:r>
              <a:rPr lang="en-US" altLang="zh-CN" sz="3300" dirty="0" err="1">
                <a:solidFill>
                  <a:prstClr val="black"/>
                </a:solidFill>
                <a:cs typeface="+mn-ea"/>
                <a:sym typeface="+mn-lt"/>
              </a:rPr>
              <a:t>fēng</a:t>
            </a:r>
            <a:endParaRPr lang="en-US" altLang="zh-CN" sz="3300" dirty="0">
              <a:solidFill>
                <a:prstClr val="black"/>
              </a:solidFill>
              <a:cs typeface="+mn-ea"/>
              <a:sym typeface="+mn-lt"/>
            </a:endParaRPr>
          </a:p>
        </p:txBody>
      </p:sp>
      <p:pic>
        <p:nvPicPr>
          <p:cNvPr id="22" name="Picture 2" descr="https://p.ssl.qhimg.com/t01cccc12cc71add939.gif?t=9.613932291666666?random=1578834161801"/>
          <p:cNvPicPr>
            <a:picLocks noChangeAspect="1" noChangeArrowheads="1" noCrop="1"/>
          </p:cNvPicPr>
          <p:nvPr/>
        </p:nvPicPr>
        <p:blipFill>
          <a:blip r:embed="rId2" cstate="email">
            <a:extLst>
              <a:ext uri="{28A0092B-C50C-407E-A947-70E740481C1C}">
                <a14:useLocalDpi xmlns:a14="http://schemas.microsoft.com/office/drawing/2010/main"/>
              </a:ext>
            </a:extLst>
          </a:blip>
          <a:srcRect/>
          <a:stretch>
            <a:fillRect/>
          </a:stretch>
        </p:blipFill>
        <p:spPr bwMode="auto">
          <a:xfrm>
            <a:off x="6370755" y="963554"/>
            <a:ext cx="1615640" cy="16156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arn(inVertic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barn(inVertical)">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barn(inVertical)">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arn(inVertical)">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p:bldP spid="15" grpId="0" bldLvl="0" animBg="1"/>
      <p:bldP spid="16" grpId="0"/>
      <p:bldP spid="17" grpId="0"/>
      <p:bldP spid="18"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字词揭秘</a:t>
            </a:r>
          </a:p>
        </p:txBody>
      </p:sp>
      <p:sp>
        <p:nvSpPr>
          <p:cNvPr id="3" name="Rectangle 31"/>
          <p:cNvSpPr>
            <a:spLocks noChangeArrowheads="1"/>
          </p:cNvSpPr>
          <p:nvPr/>
        </p:nvSpPr>
        <p:spPr bwMode="auto">
          <a:xfrm>
            <a:off x="865667" y="2662082"/>
            <a:ext cx="2885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defRPr/>
            </a:pPr>
            <a:r>
              <a:rPr lang="zh-CN" altLang="en-US" sz="800">
                <a:solidFill>
                  <a:srgbClr val="000000"/>
                </a:solidFill>
                <a:latin typeface="+mn-lt"/>
                <a:ea typeface="+mn-ea"/>
                <a:cs typeface="+mn-ea"/>
                <a:sym typeface="+mn-lt"/>
              </a:rPr>
              <a:t> </a:t>
            </a:r>
            <a:endParaRPr lang="zh-CN" altLang="en-US">
              <a:solidFill>
                <a:prstClr val="black"/>
              </a:solidFill>
              <a:latin typeface="+mn-lt"/>
              <a:ea typeface="+mn-ea"/>
              <a:cs typeface="+mn-ea"/>
              <a:sym typeface="+mn-lt"/>
            </a:endParaRPr>
          </a:p>
        </p:txBody>
      </p:sp>
      <p:sp>
        <p:nvSpPr>
          <p:cNvPr id="4" name="矩形 2"/>
          <p:cNvSpPr>
            <a:spLocks noChangeArrowheads="1"/>
          </p:cNvSpPr>
          <p:nvPr/>
        </p:nvSpPr>
        <p:spPr bwMode="auto">
          <a:xfrm>
            <a:off x="3003369" y="3222394"/>
            <a:ext cx="3299378" cy="59247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lIns="68580" tIns="34290" rIns="68580" bIns="34290">
            <a:spAutoFit/>
          </a:bodyPr>
          <a:lstStyle/>
          <a:p>
            <a:pPr>
              <a:defRPr/>
            </a:pPr>
            <a:r>
              <a:rPr lang="zh-CN" altLang="en-US" sz="1700" dirty="0">
                <a:solidFill>
                  <a:srgbClr val="0000FF"/>
                </a:solidFill>
                <a:cs typeface="+mn-ea"/>
                <a:sym typeface="+mn-lt"/>
              </a:rPr>
              <a:t>书写指导：</a:t>
            </a:r>
            <a:r>
              <a:rPr lang="zh-CN" altLang="en-US" sz="1700" dirty="0">
                <a:solidFill>
                  <a:prstClr val="black"/>
                </a:solidFill>
                <a:cs typeface="+mn-ea"/>
                <a:sym typeface="+mn-lt"/>
              </a:rPr>
              <a:t>左右宽，中间窄。末笔为悬真竖。</a:t>
            </a:r>
          </a:p>
        </p:txBody>
      </p:sp>
      <p:sp>
        <p:nvSpPr>
          <p:cNvPr id="5" name="TextBox 33"/>
          <p:cNvSpPr txBox="1">
            <a:spLocks noChangeArrowheads="1"/>
          </p:cNvSpPr>
          <p:nvPr/>
        </p:nvSpPr>
        <p:spPr bwMode="auto">
          <a:xfrm>
            <a:off x="2987041" y="1585792"/>
            <a:ext cx="1754981" cy="330860"/>
          </a:xfrm>
          <a:prstGeom prst="rect">
            <a:avLst/>
          </a:prstGeom>
          <a:solidFill>
            <a:schemeClr val="bg1"/>
          </a:solid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结构：</a:t>
            </a:r>
            <a:r>
              <a:rPr lang="zh-CN" altLang="en-US" sz="1700" dirty="0">
                <a:solidFill>
                  <a:prstClr val="black"/>
                </a:solidFill>
                <a:latin typeface="+mn-lt"/>
                <a:ea typeface="+mn-ea"/>
                <a:cs typeface="+mn-ea"/>
                <a:sym typeface="+mn-lt"/>
              </a:rPr>
              <a:t>左中右</a:t>
            </a:r>
          </a:p>
        </p:txBody>
      </p:sp>
      <p:sp>
        <p:nvSpPr>
          <p:cNvPr id="6" name="TextBox 34"/>
          <p:cNvSpPr txBox="1">
            <a:spLocks noChangeArrowheads="1"/>
          </p:cNvSpPr>
          <p:nvPr/>
        </p:nvSpPr>
        <p:spPr bwMode="auto">
          <a:xfrm>
            <a:off x="2987040" y="2197774"/>
            <a:ext cx="3027873" cy="330860"/>
          </a:xfrm>
          <a:prstGeom prst="rect">
            <a:avLst/>
          </a:prstGeom>
          <a:noFill/>
          <a:ln>
            <a:noFill/>
          </a:ln>
        </p:spPr>
        <p:txBody>
          <a:bodyPr wrap="square"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组词：</a:t>
            </a:r>
            <a:r>
              <a:rPr lang="zh-CN" altLang="en-US" sz="1700" dirty="0">
                <a:solidFill>
                  <a:prstClr val="black"/>
                </a:solidFill>
                <a:latin typeface="+mn-lt"/>
                <a:ea typeface="+mn-ea"/>
                <a:cs typeface="+mn-ea"/>
                <a:sym typeface="+mn-lt"/>
              </a:rPr>
              <a:t>明辨    辨别    辨析</a:t>
            </a:r>
          </a:p>
        </p:txBody>
      </p:sp>
      <p:sp>
        <p:nvSpPr>
          <p:cNvPr id="7" name="TextBox 35"/>
          <p:cNvSpPr txBox="1">
            <a:spLocks noChangeArrowheads="1"/>
          </p:cNvSpPr>
          <p:nvPr/>
        </p:nvSpPr>
        <p:spPr bwMode="auto">
          <a:xfrm>
            <a:off x="2987041" y="2521624"/>
            <a:ext cx="3125390" cy="33086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造句：</a:t>
            </a:r>
            <a:r>
              <a:rPr lang="zh-CN" altLang="en-US" sz="1700" dirty="0">
                <a:solidFill>
                  <a:prstClr val="black"/>
                </a:solidFill>
                <a:latin typeface="+mn-lt"/>
                <a:ea typeface="+mn-ea"/>
                <a:cs typeface="+mn-ea"/>
                <a:sym typeface="+mn-lt"/>
              </a:rPr>
              <a:t>我们要明辨是非。</a:t>
            </a:r>
          </a:p>
        </p:txBody>
      </p:sp>
      <p:sp>
        <p:nvSpPr>
          <p:cNvPr id="8" name="TextBox 36"/>
          <p:cNvSpPr txBox="1">
            <a:spLocks noChangeArrowheads="1"/>
          </p:cNvSpPr>
          <p:nvPr/>
        </p:nvSpPr>
        <p:spPr bwMode="auto">
          <a:xfrm>
            <a:off x="2987040" y="1873924"/>
            <a:ext cx="2178844" cy="33086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部首：</a:t>
            </a:r>
            <a:r>
              <a:rPr lang="zh-CN" altLang="en-US" sz="1700" dirty="0">
                <a:solidFill>
                  <a:prstClr val="black"/>
                </a:solidFill>
                <a:latin typeface="+mn-lt"/>
                <a:ea typeface="+mn-ea"/>
                <a:cs typeface="+mn-ea"/>
                <a:sym typeface="+mn-lt"/>
              </a:rPr>
              <a:t>辛</a:t>
            </a:r>
          </a:p>
        </p:txBody>
      </p:sp>
      <p:graphicFrame>
        <p:nvGraphicFramePr>
          <p:cNvPr id="9" name="Group 47"/>
          <p:cNvGraphicFramePr>
            <a:graphicFrameLocks noGrp="1"/>
          </p:cNvGraphicFramePr>
          <p:nvPr/>
        </p:nvGraphicFramePr>
        <p:xfrm>
          <a:off x="708163" y="2242876"/>
          <a:ext cx="1735091" cy="1709738"/>
        </p:xfrm>
        <a:graphic>
          <a:graphicData uri="http://schemas.openxmlformats.org/drawingml/2006/table">
            <a:tbl>
              <a:tblPr/>
              <a:tblGrid>
                <a:gridCol w="860170"/>
                <a:gridCol w="874921"/>
              </a:tblGrid>
              <a:tr h="850851">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r>
              <a:tr h="858887">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文本框 9"/>
          <p:cNvSpPr txBox="1"/>
          <p:nvPr/>
        </p:nvSpPr>
        <p:spPr>
          <a:xfrm>
            <a:off x="742372" y="2053400"/>
            <a:ext cx="1735091" cy="1985159"/>
          </a:xfrm>
          <a:prstGeom prst="rect">
            <a:avLst/>
          </a:prstGeom>
          <a:noFill/>
        </p:spPr>
        <p:txBody>
          <a:bodyPr wrap="square" lIns="68580" tIns="34290" rIns="68580" bIns="34290" rtlCol="0">
            <a:spAutoFit/>
          </a:bodyPr>
          <a:lstStyle/>
          <a:p>
            <a:pPr>
              <a:defRPr/>
            </a:pPr>
            <a:r>
              <a:rPr lang="zh-CN" altLang="en-US" sz="12500" dirty="0">
                <a:solidFill>
                  <a:srgbClr val="C00000"/>
                </a:solidFill>
                <a:cs typeface="+mn-ea"/>
                <a:sym typeface="+mn-lt"/>
              </a:rPr>
              <a:t>辨</a:t>
            </a:r>
          </a:p>
        </p:txBody>
      </p:sp>
      <p:sp>
        <p:nvSpPr>
          <p:cNvPr id="11" name="文本框 10"/>
          <p:cNvSpPr txBox="1"/>
          <p:nvPr/>
        </p:nvSpPr>
        <p:spPr>
          <a:xfrm>
            <a:off x="1163461" y="1586781"/>
            <a:ext cx="939200" cy="577081"/>
          </a:xfrm>
          <a:prstGeom prst="rect">
            <a:avLst/>
          </a:prstGeom>
          <a:noFill/>
        </p:spPr>
        <p:txBody>
          <a:bodyPr wrap="none" lIns="68580" tIns="34290" rIns="68580" bIns="34290" rtlCol="0">
            <a:spAutoFit/>
          </a:bodyPr>
          <a:lstStyle/>
          <a:p>
            <a:pPr>
              <a:defRPr/>
            </a:pPr>
            <a:r>
              <a:rPr lang="en-US" altLang="zh-CN" sz="3300" dirty="0" err="1">
                <a:solidFill>
                  <a:prstClr val="black"/>
                </a:solidFill>
                <a:cs typeface="+mn-ea"/>
                <a:sym typeface="+mn-lt"/>
              </a:rPr>
              <a:t>biàn</a:t>
            </a:r>
            <a:endParaRPr lang="zh-CN" altLang="en-US" sz="3300" dirty="0">
              <a:solidFill>
                <a:prstClr val="black"/>
              </a:solidFill>
              <a:cs typeface="+mn-ea"/>
              <a:sym typeface="+mn-lt"/>
            </a:endParaRPr>
          </a:p>
        </p:txBody>
      </p:sp>
      <p:pic>
        <p:nvPicPr>
          <p:cNvPr id="12" name="Picture 2" descr="https://p.ssl.qhimg.com/t013c92c5be8a449a5f.gif?t=10.456705729166668?random=1578834191347"/>
          <p:cNvPicPr>
            <a:picLocks noChangeAspect="1" noChangeArrowheads="1" noCrop="1"/>
          </p:cNvPicPr>
          <p:nvPr/>
        </p:nvPicPr>
        <p:blipFill>
          <a:blip r:embed="rId2" cstate="email">
            <a:extLst>
              <a:ext uri="{28A0092B-C50C-407E-A947-70E740481C1C}">
                <a14:useLocalDpi xmlns:a14="http://schemas.microsoft.com/office/drawing/2010/main"/>
              </a:ext>
            </a:extLst>
          </a:blip>
          <a:srcRect/>
          <a:stretch>
            <a:fillRect/>
          </a:stretch>
        </p:blipFill>
        <p:spPr bwMode="auto">
          <a:xfrm>
            <a:off x="6242455" y="989057"/>
            <a:ext cx="1673886" cy="167388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p:bldP spid="5" grpId="0" bldLvl="0" animBg="1"/>
      <p:bldP spid="6" grpId="0"/>
      <p:bldP spid="7" grpId="0"/>
      <p:bldP spid="8"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字词揭秘</a:t>
            </a:r>
          </a:p>
        </p:txBody>
      </p:sp>
      <p:sp>
        <p:nvSpPr>
          <p:cNvPr id="3" name="Rectangle 31"/>
          <p:cNvSpPr>
            <a:spLocks noChangeArrowheads="1"/>
          </p:cNvSpPr>
          <p:nvPr/>
        </p:nvSpPr>
        <p:spPr bwMode="auto">
          <a:xfrm>
            <a:off x="865667" y="2662082"/>
            <a:ext cx="2885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defRPr/>
            </a:pPr>
            <a:r>
              <a:rPr lang="zh-CN" altLang="en-US" sz="800">
                <a:solidFill>
                  <a:srgbClr val="000000"/>
                </a:solidFill>
                <a:latin typeface="+mn-lt"/>
                <a:ea typeface="+mn-ea"/>
                <a:cs typeface="+mn-ea"/>
                <a:sym typeface="+mn-lt"/>
              </a:rPr>
              <a:t> </a:t>
            </a:r>
            <a:endParaRPr lang="zh-CN" altLang="en-US">
              <a:solidFill>
                <a:prstClr val="black"/>
              </a:solidFill>
              <a:latin typeface="+mn-lt"/>
              <a:ea typeface="+mn-ea"/>
              <a:cs typeface="+mn-ea"/>
              <a:sym typeface="+mn-lt"/>
            </a:endParaRPr>
          </a:p>
        </p:txBody>
      </p:sp>
      <p:sp>
        <p:nvSpPr>
          <p:cNvPr id="4" name="矩形 2"/>
          <p:cNvSpPr>
            <a:spLocks noChangeArrowheads="1"/>
          </p:cNvSpPr>
          <p:nvPr/>
        </p:nvSpPr>
        <p:spPr bwMode="auto">
          <a:xfrm>
            <a:off x="3025634" y="3403243"/>
            <a:ext cx="3484637" cy="59247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lIns="68580" tIns="34290" rIns="68580" bIns="34290">
            <a:spAutoFit/>
          </a:bodyPr>
          <a:lstStyle/>
          <a:p>
            <a:pPr>
              <a:defRPr/>
            </a:pPr>
            <a:r>
              <a:rPr lang="zh-CN" altLang="en-US" sz="1700" dirty="0">
                <a:solidFill>
                  <a:srgbClr val="0000FF"/>
                </a:solidFill>
                <a:cs typeface="+mn-ea"/>
                <a:sym typeface="+mn-lt"/>
              </a:rPr>
              <a:t>书写指导：</a:t>
            </a:r>
            <a:r>
              <a:rPr lang="zh-CN" altLang="en-US" sz="1700" dirty="0">
                <a:solidFill>
                  <a:prstClr val="black"/>
                </a:solidFill>
                <a:cs typeface="+mn-ea"/>
                <a:sym typeface="+mn-lt"/>
              </a:rPr>
              <a:t>左窄右宽，“夸”撇捺伸展，下面的竖折折钩略向右斜。</a:t>
            </a:r>
          </a:p>
        </p:txBody>
      </p:sp>
      <p:sp>
        <p:nvSpPr>
          <p:cNvPr id="5" name="TextBox 33"/>
          <p:cNvSpPr txBox="1">
            <a:spLocks noChangeArrowheads="1"/>
          </p:cNvSpPr>
          <p:nvPr/>
        </p:nvSpPr>
        <p:spPr bwMode="auto">
          <a:xfrm>
            <a:off x="3009306" y="1766641"/>
            <a:ext cx="1754981" cy="330860"/>
          </a:xfrm>
          <a:prstGeom prst="rect">
            <a:avLst/>
          </a:prstGeom>
          <a:solidFill>
            <a:schemeClr val="bg1"/>
          </a:solid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结构：</a:t>
            </a:r>
            <a:r>
              <a:rPr lang="zh-CN" altLang="en-US" sz="1700" dirty="0">
                <a:solidFill>
                  <a:prstClr val="black"/>
                </a:solidFill>
                <a:latin typeface="+mn-lt"/>
                <a:ea typeface="+mn-ea"/>
                <a:cs typeface="+mn-ea"/>
                <a:sym typeface="+mn-lt"/>
              </a:rPr>
              <a:t>左右结构</a:t>
            </a:r>
          </a:p>
        </p:txBody>
      </p:sp>
      <p:sp>
        <p:nvSpPr>
          <p:cNvPr id="6" name="TextBox 34"/>
          <p:cNvSpPr txBox="1">
            <a:spLocks noChangeArrowheads="1"/>
          </p:cNvSpPr>
          <p:nvPr/>
        </p:nvSpPr>
        <p:spPr bwMode="auto">
          <a:xfrm>
            <a:off x="3009305" y="2378623"/>
            <a:ext cx="3053023" cy="330860"/>
          </a:xfrm>
          <a:prstGeom prst="rect">
            <a:avLst/>
          </a:prstGeom>
          <a:noFill/>
          <a:ln>
            <a:noFill/>
          </a:ln>
        </p:spPr>
        <p:txBody>
          <a:bodyPr wrap="square"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组词：</a:t>
            </a:r>
            <a:r>
              <a:rPr lang="zh-CN" altLang="en-US" sz="1700" dirty="0">
                <a:solidFill>
                  <a:prstClr val="black"/>
                </a:solidFill>
                <a:latin typeface="+mn-lt"/>
                <a:ea typeface="+mn-ea"/>
                <a:cs typeface="+mn-ea"/>
                <a:sym typeface="+mn-lt"/>
              </a:rPr>
              <a:t>跨越    跨国   横跨  </a:t>
            </a:r>
          </a:p>
        </p:txBody>
      </p:sp>
      <p:sp>
        <p:nvSpPr>
          <p:cNvPr id="7" name="TextBox 35"/>
          <p:cNvSpPr txBox="1">
            <a:spLocks noChangeArrowheads="1"/>
          </p:cNvSpPr>
          <p:nvPr/>
        </p:nvSpPr>
        <p:spPr bwMode="auto">
          <a:xfrm>
            <a:off x="3009305" y="2702473"/>
            <a:ext cx="3343227" cy="592470"/>
          </a:xfrm>
          <a:prstGeom prst="rect">
            <a:avLst/>
          </a:prstGeom>
          <a:noFill/>
          <a:ln>
            <a:noFill/>
          </a:ln>
        </p:spPr>
        <p:txBody>
          <a:bodyPr wrap="square"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造句：</a:t>
            </a:r>
            <a:r>
              <a:rPr lang="zh-CN" altLang="en-US" sz="1700" dirty="0">
                <a:solidFill>
                  <a:prstClr val="black"/>
                </a:solidFill>
                <a:latin typeface="+mn-lt"/>
                <a:ea typeface="+mn-ea"/>
                <a:cs typeface="+mn-ea"/>
                <a:sym typeface="+mn-lt"/>
              </a:rPr>
              <a:t>南京长江大桥横跨长江两岸。</a:t>
            </a:r>
          </a:p>
        </p:txBody>
      </p:sp>
      <p:sp>
        <p:nvSpPr>
          <p:cNvPr id="8" name="TextBox 36"/>
          <p:cNvSpPr txBox="1">
            <a:spLocks noChangeArrowheads="1"/>
          </p:cNvSpPr>
          <p:nvPr/>
        </p:nvSpPr>
        <p:spPr bwMode="auto">
          <a:xfrm>
            <a:off x="3009306" y="2054773"/>
            <a:ext cx="2178844" cy="33086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部首：</a:t>
            </a:r>
            <a:r>
              <a:rPr lang="zh-CN" altLang="en-US" sz="1700" dirty="0">
                <a:solidFill>
                  <a:prstClr val="black"/>
                </a:solidFill>
                <a:latin typeface="+mn-lt"/>
                <a:ea typeface="+mn-ea"/>
                <a:cs typeface="+mn-ea"/>
                <a:sym typeface="+mn-lt"/>
              </a:rPr>
              <a:t>足</a:t>
            </a:r>
          </a:p>
        </p:txBody>
      </p:sp>
      <p:graphicFrame>
        <p:nvGraphicFramePr>
          <p:cNvPr id="9" name="Group 47"/>
          <p:cNvGraphicFramePr>
            <a:graphicFrameLocks noGrp="1"/>
          </p:cNvGraphicFramePr>
          <p:nvPr/>
        </p:nvGraphicFramePr>
        <p:xfrm>
          <a:off x="708163" y="2242876"/>
          <a:ext cx="1871042" cy="1709738"/>
        </p:xfrm>
        <a:graphic>
          <a:graphicData uri="http://schemas.openxmlformats.org/drawingml/2006/table">
            <a:tbl>
              <a:tblPr/>
              <a:tblGrid>
                <a:gridCol w="927568"/>
                <a:gridCol w="943474"/>
              </a:tblGrid>
              <a:tr h="850851">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r>
              <a:tr h="858887">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文本框 9"/>
          <p:cNvSpPr txBox="1"/>
          <p:nvPr/>
        </p:nvSpPr>
        <p:spPr>
          <a:xfrm>
            <a:off x="742372" y="2053400"/>
            <a:ext cx="1735091" cy="1985159"/>
          </a:xfrm>
          <a:prstGeom prst="rect">
            <a:avLst/>
          </a:prstGeom>
          <a:noFill/>
        </p:spPr>
        <p:txBody>
          <a:bodyPr wrap="square" lIns="68580" tIns="34290" rIns="68580" bIns="34290" rtlCol="0">
            <a:spAutoFit/>
          </a:bodyPr>
          <a:lstStyle/>
          <a:p>
            <a:pPr>
              <a:defRPr/>
            </a:pPr>
            <a:r>
              <a:rPr lang="zh-CN" altLang="en-US" sz="12500" dirty="0">
                <a:solidFill>
                  <a:srgbClr val="C00000"/>
                </a:solidFill>
                <a:cs typeface="+mn-ea"/>
                <a:sym typeface="+mn-lt"/>
              </a:rPr>
              <a:t>跨</a:t>
            </a:r>
          </a:p>
        </p:txBody>
      </p:sp>
      <p:sp>
        <p:nvSpPr>
          <p:cNvPr id="11" name="文本框 10"/>
          <p:cNvSpPr txBox="1"/>
          <p:nvPr/>
        </p:nvSpPr>
        <p:spPr>
          <a:xfrm>
            <a:off x="1201712" y="1552682"/>
            <a:ext cx="821379" cy="577081"/>
          </a:xfrm>
          <a:prstGeom prst="rect">
            <a:avLst/>
          </a:prstGeom>
          <a:noFill/>
        </p:spPr>
        <p:txBody>
          <a:bodyPr wrap="none" lIns="68580" tIns="34290" rIns="68580" bIns="34290" rtlCol="0">
            <a:spAutoFit/>
          </a:bodyPr>
          <a:lstStyle/>
          <a:p>
            <a:pPr>
              <a:defRPr/>
            </a:pPr>
            <a:r>
              <a:rPr lang="en-US" altLang="zh-CN" sz="3300" dirty="0" err="1">
                <a:solidFill>
                  <a:prstClr val="black"/>
                </a:solidFill>
                <a:cs typeface="+mn-ea"/>
                <a:sym typeface="+mn-lt"/>
              </a:rPr>
              <a:t>kuà</a:t>
            </a:r>
            <a:endParaRPr lang="zh-CN" altLang="en-US" sz="3300" dirty="0">
              <a:solidFill>
                <a:prstClr val="black"/>
              </a:solidFill>
              <a:cs typeface="+mn-ea"/>
              <a:sym typeface="+mn-lt"/>
            </a:endParaRPr>
          </a:p>
        </p:txBody>
      </p:sp>
      <p:pic>
        <p:nvPicPr>
          <p:cNvPr id="12" name="Picture 2" descr="https://p.ssl.qhimg.com/t01078d47213ba7bbff.gif?t=9.01741536458333?random=1578834223940"/>
          <p:cNvPicPr>
            <a:picLocks noChangeAspect="1" noChangeArrowheads="1" noCrop="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94171" y="1060709"/>
            <a:ext cx="1654031" cy="16540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p:bldP spid="5" grpId="0" bldLvl="0" animBg="1"/>
      <p:bldP spid="6" grpId="0"/>
      <p:bldP spid="7" grpId="0"/>
      <p:bldP spid="8"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字词揭秘</a:t>
            </a:r>
          </a:p>
        </p:txBody>
      </p:sp>
      <p:sp>
        <p:nvSpPr>
          <p:cNvPr id="3" name="矩形 2"/>
          <p:cNvSpPr>
            <a:spLocks noChangeArrowheads="1"/>
          </p:cNvSpPr>
          <p:nvPr/>
        </p:nvSpPr>
        <p:spPr bwMode="auto">
          <a:xfrm>
            <a:off x="2975598" y="3461246"/>
            <a:ext cx="4091125" cy="33086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lIns="68580" tIns="34290" rIns="68580" bIns="34290">
            <a:spAutoFit/>
          </a:bodyPr>
          <a:lstStyle/>
          <a:p>
            <a:pPr>
              <a:defRPr/>
            </a:pPr>
            <a:r>
              <a:rPr lang="zh-CN" altLang="en-US" sz="1700" dirty="0">
                <a:solidFill>
                  <a:srgbClr val="0000FF"/>
                </a:solidFill>
                <a:cs typeface="+mn-ea"/>
                <a:sym typeface="+mn-lt"/>
              </a:rPr>
              <a:t>书写指导：</a:t>
            </a:r>
            <a:r>
              <a:rPr lang="zh-CN" altLang="en-US" sz="1700" dirty="0">
                <a:solidFill>
                  <a:prstClr val="black"/>
                </a:solidFill>
                <a:cs typeface="+mn-ea"/>
                <a:sym typeface="+mn-lt"/>
              </a:rPr>
              <a:t>左窄右宽，“且”末笔横长。</a:t>
            </a:r>
          </a:p>
        </p:txBody>
      </p:sp>
      <p:sp>
        <p:nvSpPr>
          <p:cNvPr id="4" name="TextBox 33"/>
          <p:cNvSpPr txBox="1">
            <a:spLocks noChangeArrowheads="1"/>
          </p:cNvSpPr>
          <p:nvPr/>
        </p:nvSpPr>
        <p:spPr bwMode="auto">
          <a:xfrm>
            <a:off x="2987454" y="1883677"/>
            <a:ext cx="1754981" cy="330860"/>
          </a:xfrm>
          <a:prstGeom prst="rect">
            <a:avLst/>
          </a:prstGeom>
          <a:solidFill>
            <a:schemeClr val="bg1"/>
          </a:solid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结构：</a:t>
            </a:r>
            <a:r>
              <a:rPr lang="zh-CN" altLang="en-US" sz="1700" dirty="0">
                <a:solidFill>
                  <a:prstClr val="black"/>
                </a:solidFill>
                <a:latin typeface="+mn-lt"/>
                <a:ea typeface="+mn-ea"/>
                <a:cs typeface="+mn-ea"/>
                <a:sym typeface="+mn-lt"/>
              </a:rPr>
              <a:t>左右</a:t>
            </a:r>
          </a:p>
        </p:txBody>
      </p:sp>
      <p:sp>
        <p:nvSpPr>
          <p:cNvPr id="5" name="TextBox 34"/>
          <p:cNvSpPr txBox="1">
            <a:spLocks noChangeArrowheads="1"/>
          </p:cNvSpPr>
          <p:nvPr/>
        </p:nvSpPr>
        <p:spPr bwMode="auto">
          <a:xfrm>
            <a:off x="2987453" y="2495658"/>
            <a:ext cx="2622947" cy="33086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组词：</a:t>
            </a:r>
            <a:r>
              <a:rPr lang="zh-CN" altLang="en-US" sz="1700" dirty="0">
                <a:solidFill>
                  <a:prstClr val="black"/>
                </a:solidFill>
                <a:latin typeface="+mn-lt"/>
                <a:ea typeface="+mn-ea"/>
                <a:cs typeface="+mn-ea"/>
                <a:sym typeface="+mn-lt"/>
              </a:rPr>
              <a:t>阻止   阻击   劝阻</a:t>
            </a:r>
          </a:p>
        </p:txBody>
      </p:sp>
      <p:sp>
        <p:nvSpPr>
          <p:cNvPr id="6" name="TextBox 35"/>
          <p:cNvSpPr txBox="1">
            <a:spLocks noChangeArrowheads="1"/>
          </p:cNvSpPr>
          <p:nvPr/>
        </p:nvSpPr>
        <p:spPr bwMode="auto">
          <a:xfrm>
            <a:off x="2975598" y="2809205"/>
            <a:ext cx="3125390" cy="59247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造句：</a:t>
            </a:r>
            <a:r>
              <a:rPr lang="zh-CN" altLang="en-US" sz="1700" dirty="0">
                <a:solidFill>
                  <a:prstClr val="black"/>
                </a:solidFill>
                <a:latin typeface="+mn-lt"/>
                <a:ea typeface="+mn-ea"/>
                <a:cs typeface="+mn-ea"/>
                <a:sym typeface="+mn-lt"/>
              </a:rPr>
              <a:t>小马不听劝阻，执意要下水过河。</a:t>
            </a:r>
          </a:p>
        </p:txBody>
      </p:sp>
      <p:sp>
        <p:nvSpPr>
          <p:cNvPr id="7" name="TextBox 36"/>
          <p:cNvSpPr txBox="1">
            <a:spLocks noChangeArrowheads="1"/>
          </p:cNvSpPr>
          <p:nvPr/>
        </p:nvSpPr>
        <p:spPr bwMode="auto">
          <a:xfrm>
            <a:off x="2987454" y="2171808"/>
            <a:ext cx="2178844" cy="33086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部首：</a:t>
            </a:r>
            <a:r>
              <a:rPr lang="zh-CN" altLang="en-US" sz="1700" dirty="0">
                <a:solidFill>
                  <a:prstClr val="black"/>
                </a:solidFill>
                <a:latin typeface="+mn-lt"/>
                <a:ea typeface="+mn-ea"/>
                <a:cs typeface="+mn-ea"/>
                <a:sym typeface="+mn-lt"/>
              </a:rPr>
              <a:t>阝</a:t>
            </a:r>
          </a:p>
        </p:txBody>
      </p:sp>
      <p:sp>
        <p:nvSpPr>
          <p:cNvPr id="8" name="Rectangle 31"/>
          <p:cNvSpPr>
            <a:spLocks noChangeArrowheads="1"/>
          </p:cNvSpPr>
          <p:nvPr/>
        </p:nvSpPr>
        <p:spPr bwMode="auto">
          <a:xfrm>
            <a:off x="865667" y="2662082"/>
            <a:ext cx="2885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defRPr/>
            </a:pPr>
            <a:r>
              <a:rPr lang="zh-CN" altLang="en-US" sz="800">
                <a:solidFill>
                  <a:srgbClr val="000000"/>
                </a:solidFill>
                <a:latin typeface="+mn-lt"/>
                <a:ea typeface="+mn-ea"/>
                <a:cs typeface="+mn-ea"/>
                <a:sym typeface="+mn-lt"/>
              </a:rPr>
              <a:t> </a:t>
            </a:r>
            <a:endParaRPr lang="zh-CN" altLang="en-US">
              <a:solidFill>
                <a:prstClr val="black"/>
              </a:solidFill>
              <a:latin typeface="+mn-lt"/>
              <a:ea typeface="+mn-ea"/>
              <a:cs typeface="+mn-ea"/>
              <a:sym typeface="+mn-lt"/>
            </a:endParaRPr>
          </a:p>
        </p:txBody>
      </p:sp>
      <p:graphicFrame>
        <p:nvGraphicFramePr>
          <p:cNvPr id="9" name="Group 47"/>
          <p:cNvGraphicFramePr>
            <a:graphicFrameLocks noGrp="1"/>
          </p:cNvGraphicFramePr>
          <p:nvPr/>
        </p:nvGraphicFramePr>
        <p:xfrm>
          <a:off x="708163" y="2242876"/>
          <a:ext cx="1871042" cy="1709738"/>
        </p:xfrm>
        <a:graphic>
          <a:graphicData uri="http://schemas.openxmlformats.org/drawingml/2006/table">
            <a:tbl>
              <a:tblPr/>
              <a:tblGrid>
                <a:gridCol w="927568"/>
                <a:gridCol w="943474"/>
              </a:tblGrid>
              <a:tr h="850851">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r>
              <a:tr h="858887">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文本框 9"/>
          <p:cNvSpPr txBox="1"/>
          <p:nvPr/>
        </p:nvSpPr>
        <p:spPr>
          <a:xfrm>
            <a:off x="742372" y="2053400"/>
            <a:ext cx="1735091" cy="1985159"/>
          </a:xfrm>
          <a:prstGeom prst="rect">
            <a:avLst/>
          </a:prstGeom>
          <a:noFill/>
        </p:spPr>
        <p:txBody>
          <a:bodyPr wrap="square" lIns="68580" tIns="34290" rIns="68580" bIns="34290" rtlCol="0">
            <a:spAutoFit/>
          </a:bodyPr>
          <a:lstStyle/>
          <a:p>
            <a:pPr>
              <a:defRPr/>
            </a:pPr>
            <a:r>
              <a:rPr lang="zh-CN" altLang="en-US" sz="12500" dirty="0">
                <a:solidFill>
                  <a:srgbClr val="C00000"/>
                </a:solidFill>
                <a:cs typeface="+mn-ea"/>
                <a:sym typeface="+mn-lt"/>
              </a:rPr>
              <a:t>阻</a:t>
            </a:r>
          </a:p>
        </p:txBody>
      </p:sp>
      <p:sp>
        <p:nvSpPr>
          <p:cNvPr id="11" name="文本框 10"/>
          <p:cNvSpPr txBox="1"/>
          <p:nvPr/>
        </p:nvSpPr>
        <p:spPr>
          <a:xfrm>
            <a:off x="1269400" y="1545261"/>
            <a:ext cx="596558" cy="577081"/>
          </a:xfrm>
          <a:prstGeom prst="rect">
            <a:avLst/>
          </a:prstGeom>
          <a:noFill/>
        </p:spPr>
        <p:txBody>
          <a:bodyPr wrap="none" lIns="68580" tIns="34290" rIns="68580" bIns="34290" rtlCol="0">
            <a:spAutoFit/>
          </a:bodyPr>
          <a:lstStyle/>
          <a:p>
            <a:pPr>
              <a:defRPr/>
            </a:pPr>
            <a:r>
              <a:rPr lang="en-US" altLang="zh-CN" sz="3300" dirty="0" err="1">
                <a:solidFill>
                  <a:prstClr val="black"/>
                </a:solidFill>
                <a:cs typeface="+mn-ea"/>
                <a:sym typeface="+mn-lt"/>
              </a:rPr>
              <a:t>zǔ</a:t>
            </a:r>
            <a:endParaRPr lang="zh-CN" altLang="en-US" sz="3300" dirty="0">
              <a:solidFill>
                <a:prstClr val="black"/>
              </a:solidFill>
              <a:cs typeface="+mn-ea"/>
              <a:sym typeface="+mn-lt"/>
            </a:endParaRPr>
          </a:p>
        </p:txBody>
      </p:sp>
      <p:pic>
        <p:nvPicPr>
          <p:cNvPr id="12" name="Picture 2" descr="https://p.ssl.qhimg.com/t014588231b98dd7d30.gif?t=6.098958333333334?random=1578834309811"/>
          <p:cNvPicPr>
            <a:picLocks noChangeAspect="1" noChangeArrowheads="1" noCrop="1"/>
          </p:cNvPicPr>
          <p:nvPr/>
        </p:nvPicPr>
        <p:blipFill>
          <a:blip r:embed="rId2" cstate="email">
            <a:extLst>
              <a:ext uri="{28A0092B-C50C-407E-A947-70E740481C1C}">
                <a14:useLocalDpi xmlns:a14="http://schemas.microsoft.com/office/drawing/2010/main"/>
              </a:ext>
            </a:extLst>
          </a:blip>
          <a:srcRect/>
          <a:stretch>
            <a:fillRect/>
          </a:stretch>
        </p:blipFill>
        <p:spPr bwMode="auto">
          <a:xfrm>
            <a:off x="6373992" y="951748"/>
            <a:ext cx="1759831" cy="17598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ppt_x"/>
                                          </p:val>
                                        </p:tav>
                                        <p:tav tm="100000">
                                          <p:val>
                                            <p:strVal val="#ppt_x"/>
                                          </p:val>
                                        </p:tav>
                                      </p:tavLst>
                                    </p:anim>
                                    <p:anim calcmode="lin" valueType="num">
                                      <p:cBhvr additive="base">
                                        <p:cTn id="3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P spid="4" grpId="0" bldLvl="0" animBg="1"/>
      <p:bldP spid="5" grpId="0"/>
      <p:bldP spid="6" grpId="0"/>
      <p:bldP spid="7"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字词揭秘</a:t>
            </a:r>
          </a:p>
        </p:txBody>
      </p:sp>
      <p:sp>
        <p:nvSpPr>
          <p:cNvPr id="15" name="Rectangle 31"/>
          <p:cNvSpPr>
            <a:spLocks noChangeArrowheads="1"/>
          </p:cNvSpPr>
          <p:nvPr/>
        </p:nvSpPr>
        <p:spPr bwMode="auto">
          <a:xfrm>
            <a:off x="865667" y="2662082"/>
            <a:ext cx="2885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defRPr/>
            </a:pPr>
            <a:r>
              <a:rPr lang="zh-CN" altLang="en-US" sz="800">
                <a:solidFill>
                  <a:srgbClr val="000000"/>
                </a:solidFill>
                <a:latin typeface="+mn-lt"/>
                <a:ea typeface="+mn-ea"/>
                <a:cs typeface="+mn-ea"/>
                <a:sym typeface="+mn-lt"/>
              </a:rPr>
              <a:t> </a:t>
            </a:r>
            <a:endParaRPr lang="zh-CN" altLang="en-US">
              <a:solidFill>
                <a:prstClr val="black"/>
              </a:solidFill>
              <a:latin typeface="+mn-lt"/>
              <a:ea typeface="+mn-ea"/>
              <a:cs typeface="+mn-ea"/>
              <a:sym typeface="+mn-lt"/>
            </a:endParaRPr>
          </a:p>
        </p:txBody>
      </p:sp>
      <p:sp>
        <p:nvSpPr>
          <p:cNvPr id="16" name="矩形 2"/>
          <p:cNvSpPr>
            <a:spLocks noChangeArrowheads="1"/>
          </p:cNvSpPr>
          <p:nvPr/>
        </p:nvSpPr>
        <p:spPr bwMode="auto">
          <a:xfrm>
            <a:off x="3190875" y="3221923"/>
            <a:ext cx="3521567" cy="59247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lIns="68580" tIns="34290" rIns="68580" bIns="34290">
            <a:spAutoFit/>
          </a:bodyPr>
          <a:lstStyle/>
          <a:p>
            <a:pPr>
              <a:defRPr/>
            </a:pPr>
            <a:r>
              <a:rPr lang="zh-CN" altLang="en-US" sz="1700" dirty="0">
                <a:solidFill>
                  <a:srgbClr val="0000FF"/>
                </a:solidFill>
                <a:cs typeface="+mn-ea"/>
                <a:sym typeface="+mn-lt"/>
              </a:rPr>
              <a:t>书写指导：</a:t>
            </a:r>
            <a:r>
              <a:rPr lang="zh-CN" altLang="en-US" sz="1700" dirty="0">
                <a:solidFill>
                  <a:prstClr val="black"/>
                </a:solidFill>
                <a:cs typeface="+mn-ea"/>
                <a:sym typeface="+mn-lt"/>
              </a:rPr>
              <a:t>左窄右宽。右上部撇捺伸展盖住下部，底横略长。</a:t>
            </a:r>
          </a:p>
        </p:txBody>
      </p:sp>
      <p:sp>
        <p:nvSpPr>
          <p:cNvPr id="17" name="TextBox 33"/>
          <p:cNvSpPr txBox="1">
            <a:spLocks noChangeArrowheads="1"/>
          </p:cNvSpPr>
          <p:nvPr/>
        </p:nvSpPr>
        <p:spPr bwMode="auto">
          <a:xfrm>
            <a:off x="3174547" y="1585321"/>
            <a:ext cx="1754981" cy="330860"/>
          </a:xfrm>
          <a:prstGeom prst="rect">
            <a:avLst/>
          </a:prstGeom>
          <a:solidFill>
            <a:schemeClr val="bg1"/>
          </a:solid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结构：</a:t>
            </a:r>
            <a:r>
              <a:rPr lang="zh-CN" altLang="en-US" sz="1700" dirty="0">
                <a:solidFill>
                  <a:prstClr val="black"/>
                </a:solidFill>
                <a:latin typeface="+mn-lt"/>
                <a:ea typeface="+mn-ea"/>
                <a:cs typeface="+mn-ea"/>
                <a:sym typeface="+mn-lt"/>
              </a:rPr>
              <a:t>左右结构</a:t>
            </a:r>
          </a:p>
        </p:txBody>
      </p:sp>
      <p:sp>
        <p:nvSpPr>
          <p:cNvPr id="18" name="TextBox 34"/>
          <p:cNvSpPr txBox="1">
            <a:spLocks noChangeArrowheads="1"/>
          </p:cNvSpPr>
          <p:nvPr/>
        </p:nvSpPr>
        <p:spPr bwMode="auto">
          <a:xfrm>
            <a:off x="3174546" y="2197303"/>
            <a:ext cx="3053023" cy="330860"/>
          </a:xfrm>
          <a:prstGeom prst="rect">
            <a:avLst/>
          </a:prstGeom>
          <a:noFill/>
          <a:ln>
            <a:noFill/>
          </a:ln>
        </p:spPr>
        <p:txBody>
          <a:bodyPr wrap="square"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组词：</a:t>
            </a:r>
            <a:r>
              <a:rPr lang="zh-CN" altLang="en-US" sz="1700" dirty="0">
                <a:solidFill>
                  <a:prstClr val="black"/>
                </a:solidFill>
                <a:latin typeface="+mn-lt"/>
                <a:ea typeface="+mn-ea"/>
                <a:cs typeface="+mn-ea"/>
                <a:sym typeface="+mn-lt"/>
              </a:rPr>
              <a:t>检查   检验   体检</a:t>
            </a:r>
          </a:p>
        </p:txBody>
      </p:sp>
      <p:sp>
        <p:nvSpPr>
          <p:cNvPr id="19" name="TextBox 35"/>
          <p:cNvSpPr txBox="1">
            <a:spLocks noChangeArrowheads="1"/>
          </p:cNvSpPr>
          <p:nvPr/>
        </p:nvSpPr>
        <p:spPr bwMode="auto">
          <a:xfrm>
            <a:off x="3174546" y="2521152"/>
            <a:ext cx="3514642" cy="330860"/>
          </a:xfrm>
          <a:prstGeom prst="rect">
            <a:avLst/>
          </a:prstGeom>
          <a:noFill/>
          <a:ln>
            <a:noFill/>
          </a:ln>
        </p:spPr>
        <p:txBody>
          <a:bodyPr wrap="square"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造句：</a:t>
            </a:r>
            <a:r>
              <a:rPr lang="zh-CN" altLang="en-US" sz="1700" dirty="0">
                <a:solidFill>
                  <a:prstClr val="black"/>
                </a:solidFill>
                <a:latin typeface="+mn-lt"/>
                <a:ea typeface="+mn-ea"/>
                <a:cs typeface="+mn-ea"/>
                <a:sym typeface="+mn-lt"/>
              </a:rPr>
              <a:t>今天妈妈带姥姥去体检。 </a:t>
            </a:r>
            <a:endParaRPr lang="zh-CN" altLang="en-US" sz="1700" dirty="0">
              <a:solidFill>
                <a:srgbClr val="000000"/>
              </a:solidFill>
              <a:latin typeface="+mn-lt"/>
              <a:ea typeface="+mn-ea"/>
              <a:cs typeface="+mn-ea"/>
              <a:sym typeface="+mn-lt"/>
            </a:endParaRPr>
          </a:p>
        </p:txBody>
      </p:sp>
      <p:sp>
        <p:nvSpPr>
          <p:cNvPr id="20" name="TextBox 36"/>
          <p:cNvSpPr txBox="1">
            <a:spLocks noChangeArrowheads="1"/>
          </p:cNvSpPr>
          <p:nvPr/>
        </p:nvSpPr>
        <p:spPr bwMode="auto">
          <a:xfrm>
            <a:off x="3174546" y="1873452"/>
            <a:ext cx="2178844" cy="33086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部首：</a:t>
            </a:r>
            <a:r>
              <a:rPr lang="zh-CN" altLang="en-US" sz="1700" dirty="0">
                <a:solidFill>
                  <a:prstClr val="black"/>
                </a:solidFill>
                <a:latin typeface="+mn-lt"/>
                <a:ea typeface="+mn-ea"/>
                <a:cs typeface="+mn-ea"/>
                <a:sym typeface="+mn-lt"/>
              </a:rPr>
              <a:t>木</a:t>
            </a:r>
          </a:p>
        </p:txBody>
      </p:sp>
      <p:graphicFrame>
        <p:nvGraphicFramePr>
          <p:cNvPr id="21" name="Group 47"/>
          <p:cNvGraphicFramePr>
            <a:graphicFrameLocks noGrp="1"/>
          </p:cNvGraphicFramePr>
          <p:nvPr/>
        </p:nvGraphicFramePr>
        <p:xfrm>
          <a:off x="708163" y="2242876"/>
          <a:ext cx="1871042" cy="1709738"/>
        </p:xfrm>
        <a:graphic>
          <a:graphicData uri="http://schemas.openxmlformats.org/drawingml/2006/table">
            <a:tbl>
              <a:tblPr/>
              <a:tblGrid>
                <a:gridCol w="927568"/>
                <a:gridCol w="943474"/>
              </a:tblGrid>
              <a:tr h="850851">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r>
              <a:tr h="858887">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2" name="文本框 21"/>
          <p:cNvSpPr txBox="1"/>
          <p:nvPr/>
        </p:nvSpPr>
        <p:spPr>
          <a:xfrm>
            <a:off x="742372" y="2053400"/>
            <a:ext cx="1735091" cy="1985159"/>
          </a:xfrm>
          <a:prstGeom prst="rect">
            <a:avLst/>
          </a:prstGeom>
          <a:noFill/>
        </p:spPr>
        <p:txBody>
          <a:bodyPr wrap="square" lIns="68580" tIns="34290" rIns="68580" bIns="34290" rtlCol="0">
            <a:spAutoFit/>
          </a:bodyPr>
          <a:lstStyle/>
          <a:p>
            <a:pPr>
              <a:defRPr/>
            </a:pPr>
            <a:r>
              <a:rPr lang="zh-CN" altLang="en-US" sz="12500" dirty="0">
                <a:solidFill>
                  <a:srgbClr val="C00000"/>
                </a:solidFill>
                <a:cs typeface="+mn-ea"/>
                <a:sym typeface="+mn-lt"/>
              </a:rPr>
              <a:t>检</a:t>
            </a:r>
          </a:p>
        </p:txBody>
      </p:sp>
      <p:sp>
        <p:nvSpPr>
          <p:cNvPr id="23" name="文本框 22"/>
          <p:cNvSpPr txBox="1"/>
          <p:nvPr/>
        </p:nvSpPr>
        <p:spPr>
          <a:xfrm>
            <a:off x="1198688" y="1528503"/>
            <a:ext cx="797334" cy="577081"/>
          </a:xfrm>
          <a:prstGeom prst="rect">
            <a:avLst/>
          </a:prstGeom>
          <a:noFill/>
        </p:spPr>
        <p:txBody>
          <a:bodyPr wrap="none" lIns="68580" tIns="34290" rIns="68580" bIns="34290" rtlCol="0">
            <a:spAutoFit/>
          </a:bodyPr>
          <a:lstStyle/>
          <a:p>
            <a:pPr>
              <a:defRPr/>
            </a:pPr>
            <a:r>
              <a:rPr lang="en-US" altLang="zh-CN" sz="3300" dirty="0" err="1">
                <a:solidFill>
                  <a:prstClr val="black"/>
                </a:solidFill>
                <a:cs typeface="+mn-ea"/>
                <a:sym typeface="+mn-lt"/>
              </a:rPr>
              <a:t>jiǎn</a:t>
            </a:r>
            <a:endParaRPr lang="zh-CN" altLang="en-US" sz="3300" dirty="0">
              <a:solidFill>
                <a:prstClr val="black"/>
              </a:solidFill>
              <a:cs typeface="+mn-ea"/>
              <a:sym typeface="+mn-lt"/>
            </a:endParaRPr>
          </a:p>
        </p:txBody>
      </p:sp>
      <p:grpSp>
        <p:nvGrpSpPr>
          <p:cNvPr id="24" name="组合 23"/>
          <p:cNvGrpSpPr/>
          <p:nvPr/>
        </p:nvGrpSpPr>
        <p:grpSpPr>
          <a:xfrm>
            <a:off x="6713735" y="1017832"/>
            <a:ext cx="1502636" cy="1502636"/>
            <a:chOff x="8951646" y="1357108"/>
            <a:chExt cx="2003515" cy="2003515"/>
          </a:xfrm>
        </p:grpSpPr>
        <p:pic>
          <p:nvPicPr>
            <p:cNvPr id="25" name="图片 24"/>
            <p:cNvPicPr>
              <a:picLocks noChangeAspect="1"/>
            </p:cNvPicPr>
            <p:nvPr/>
          </p:nvPicPr>
          <p:blipFill>
            <a:blip r:embed="rId2" cstate="email">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8951646" y="1357108"/>
              <a:ext cx="2003515" cy="2003515"/>
            </a:xfrm>
            <a:prstGeom prst="rect">
              <a:avLst/>
            </a:prstGeom>
          </p:spPr>
        </p:pic>
        <p:sp>
          <p:nvSpPr>
            <p:cNvPr id="26" name="矩形 25"/>
            <p:cNvSpPr/>
            <p:nvPr/>
          </p:nvSpPr>
          <p:spPr>
            <a:xfrm>
              <a:off x="10158308" y="3196177"/>
              <a:ext cx="634658" cy="121968"/>
            </a:xfrm>
            <a:prstGeom prst="rect">
              <a:avLst/>
            </a:prstGeom>
            <a:solidFill>
              <a:schemeClr val="bg1"/>
            </a:solid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zh-CN" altLang="en-US">
                <a:solidFill>
                  <a:prstClr val="black"/>
                </a:solidFill>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arn(inVertical)">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barn(inVertical)">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inVertical)">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barn(inVertical)">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p:bldP spid="17" grpId="0" bldLvl="0" animBg="1"/>
      <p:bldP spid="18" grpId="0"/>
      <p:bldP spid="19" grpId="0"/>
      <p:bldP spid="20"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字词揭秘</a:t>
            </a:r>
          </a:p>
        </p:txBody>
      </p:sp>
      <p:sp>
        <p:nvSpPr>
          <p:cNvPr id="3" name="Rectangle 31"/>
          <p:cNvSpPr>
            <a:spLocks noChangeArrowheads="1"/>
          </p:cNvSpPr>
          <p:nvPr/>
        </p:nvSpPr>
        <p:spPr bwMode="auto">
          <a:xfrm>
            <a:off x="865667" y="2662082"/>
            <a:ext cx="2885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defRPr/>
            </a:pPr>
            <a:r>
              <a:rPr lang="zh-CN" altLang="en-US" sz="800">
                <a:solidFill>
                  <a:srgbClr val="000000"/>
                </a:solidFill>
                <a:latin typeface="+mn-lt"/>
                <a:ea typeface="+mn-ea"/>
                <a:cs typeface="+mn-ea"/>
                <a:sym typeface="+mn-lt"/>
              </a:rPr>
              <a:t> </a:t>
            </a:r>
            <a:endParaRPr lang="zh-CN" altLang="en-US">
              <a:solidFill>
                <a:prstClr val="black"/>
              </a:solidFill>
              <a:latin typeface="+mn-lt"/>
              <a:ea typeface="+mn-ea"/>
              <a:cs typeface="+mn-ea"/>
              <a:sym typeface="+mn-lt"/>
            </a:endParaRPr>
          </a:p>
        </p:txBody>
      </p:sp>
      <p:sp>
        <p:nvSpPr>
          <p:cNvPr id="4" name="矩形 2"/>
          <p:cNvSpPr>
            <a:spLocks noChangeArrowheads="1"/>
          </p:cNvSpPr>
          <p:nvPr/>
        </p:nvSpPr>
        <p:spPr bwMode="auto">
          <a:xfrm>
            <a:off x="3125838" y="3096596"/>
            <a:ext cx="3222805" cy="59247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lIns="68580" tIns="34290" rIns="68580" bIns="34290">
            <a:spAutoFit/>
          </a:bodyPr>
          <a:lstStyle/>
          <a:p>
            <a:pPr>
              <a:defRPr/>
            </a:pPr>
            <a:r>
              <a:rPr lang="zh-CN" altLang="en-US" sz="1700" dirty="0">
                <a:solidFill>
                  <a:srgbClr val="0000FF"/>
                </a:solidFill>
                <a:cs typeface="+mn-ea"/>
                <a:sym typeface="+mn-lt"/>
              </a:rPr>
              <a:t>书写指导：</a:t>
            </a:r>
            <a:r>
              <a:rPr lang="zh-CN" altLang="en-US" sz="1700" dirty="0">
                <a:solidFill>
                  <a:prstClr val="black"/>
                </a:solidFill>
                <a:cs typeface="+mn-ea"/>
                <a:sym typeface="+mn-lt"/>
              </a:rPr>
              <a:t>上下对正。上部撇捺伸展，末横略长。</a:t>
            </a:r>
          </a:p>
        </p:txBody>
      </p:sp>
      <p:sp>
        <p:nvSpPr>
          <p:cNvPr id="5" name="TextBox 33"/>
          <p:cNvSpPr txBox="1">
            <a:spLocks noChangeArrowheads="1"/>
          </p:cNvSpPr>
          <p:nvPr/>
        </p:nvSpPr>
        <p:spPr bwMode="auto">
          <a:xfrm>
            <a:off x="3174547" y="1585321"/>
            <a:ext cx="1754981" cy="330860"/>
          </a:xfrm>
          <a:prstGeom prst="rect">
            <a:avLst/>
          </a:prstGeom>
          <a:solidFill>
            <a:schemeClr val="bg1"/>
          </a:solid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结构：</a:t>
            </a:r>
            <a:r>
              <a:rPr lang="zh-CN" altLang="en-US" sz="1700" dirty="0">
                <a:solidFill>
                  <a:prstClr val="black"/>
                </a:solidFill>
                <a:latin typeface="+mn-lt"/>
                <a:ea typeface="+mn-ea"/>
                <a:cs typeface="+mn-ea"/>
                <a:sym typeface="+mn-lt"/>
              </a:rPr>
              <a:t>上下结构</a:t>
            </a:r>
          </a:p>
        </p:txBody>
      </p:sp>
      <p:sp>
        <p:nvSpPr>
          <p:cNvPr id="6" name="TextBox 34"/>
          <p:cNvSpPr txBox="1">
            <a:spLocks noChangeArrowheads="1"/>
          </p:cNvSpPr>
          <p:nvPr/>
        </p:nvSpPr>
        <p:spPr bwMode="auto">
          <a:xfrm>
            <a:off x="3174546" y="2197303"/>
            <a:ext cx="2622947" cy="33086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组词：</a:t>
            </a:r>
            <a:r>
              <a:rPr lang="zh-CN" altLang="en-US" sz="1700" dirty="0">
                <a:solidFill>
                  <a:prstClr val="black"/>
                </a:solidFill>
                <a:latin typeface="+mn-lt"/>
                <a:ea typeface="+mn-ea"/>
                <a:cs typeface="+mn-ea"/>
                <a:sym typeface="+mn-lt"/>
              </a:rPr>
              <a:t>检查   调查    查找</a:t>
            </a:r>
          </a:p>
        </p:txBody>
      </p:sp>
      <p:sp>
        <p:nvSpPr>
          <p:cNvPr id="7" name="TextBox 35"/>
          <p:cNvSpPr txBox="1">
            <a:spLocks noChangeArrowheads="1"/>
          </p:cNvSpPr>
          <p:nvPr/>
        </p:nvSpPr>
        <p:spPr bwMode="auto">
          <a:xfrm>
            <a:off x="3174547" y="2521152"/>
            <a:ext cx="3125390" cy="59247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造句：</a:t>
            </a:r>
            <a:r>
              <a:rPr lang="zh-CN" altLang="en-US" sz="1700" dirty="0">
                <a:solidFill>
                  <a:prstClr val="black"/>
                </a:solidFill>
                <a:latin typeface="+mn-lt"/>
                <a:ea typeface="+mn-ea"/>
                <a:cs typeface="+mn-ea"/>
                <a:sym typeface="+mn-lt"/>
              </a:rPr>
              <a:t>妈妈每天用电脑查找资料。 </a:t>
            </a:r>
          </a:p>
        </p:txBody>
      </p:sp>
      <p:sp>
        <p:nvSpPr>
          <p:cNvPr id="8" name="TextBox 36"/>
          <p:cNvSpPr txBox="1">
            <a:spLocks noChangeArrowheads="1"/>
          </p:cNvSpPr>
          <p:nvPr/>
        </p:nvSpPr>
        <p:spPr bwMode="auto">
          <a:xfrm>
            <a:off x="3174546" y="1873452"/>
            <a:ext cx="2178844" cy="33086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部首：</a:t>
            </a:r>
            <a:r>
              <a:rPr lang="zh-CN" altLang="en-US" sz="1700" dirty="0">
                <a:solidFill>
                  <a:prstClr val="black"/>
                </a:solidFill>
                <a:latin typeface="+mn-lt"/>
                <a:ea typeface="+mn-ea"/>
                <a:cs typeface="+mn-ea"/>
                <a:sym typeface="+mn-lt"/>
              </a:rPr>
              <a:t>木</a:t>
            </a:r>
          </a:p>
        </p:txBody>
      </p:sp>
      <p:graphicFrame>
        <p:nvGraphicFramePr>
          <p:cNvPr id="9" name="Group 47"/>
          <p:cNvGraphicFramePr>
            <a:graphicFrameLocks noGrp="1"/>
          </p:cNvGraphicFramePr>
          <p:nvPr/>
        </p:nvGraphicFramePr>
        <p:xfrm>
          <a:off x="708163" y="2242876"/>
          <a:ext cx="1871042" cy="1709738"/>
        </p:xfrm>
        <a:graphic>
          <a:graphicData uri="http://schemas.openxmlformats.org/drawingml/2006/table">
            <a:tbl>
              <a:tblPr/>
              <a:tblGrid>
                <a:gridCol w="927568"/>
                <a:gridCol w="943474"/>
              </a:tblGrid>
              <a:tr h="850851">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r>
              <a:tr h="858887">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文本框 9"/>
          <p:cNvSpPr txBox="1"/>
          <p:nvPr/>
        </p:nvSpPr>
        <p:spPr>
          <a:xfrm>
            <a:off x="742372" y="2053400"/>
            <a:ext cx="1735091" cy="1985159"/>
          </a:xfrm>
          <a:prstGeom prst="rect">
            <a:avLst/>
          </a:prstGeom>
          <a:noFill/>
        </p:spPr>
        <p:txBody>
          <a:bodyPr wrap="square" lIns="68580" tIns="34290" rIns="68580" bIns="34290" rtlCol="0">
            <a:spAutoFit/>
          </a:bodyPr>
          <a:lstStyle/>
          <a:p>
            <a:pPr>
              <a:defRPr/>
            </a:pPr>
            <a:r>
              <a:rPr lang="zh-CN" altLang="en-US" sz="12500" dirty="0">
                <a:solidFill>
                  <a:srgbClr val="C00000"/>
                </a:solidFill>
                <a:cs typeface="+mn-ea"/>
                <a:sym typeface="+mn-lt"/>
              </a:rPr>
              <a:t>查</a:t>
            </a:r>
          </a:p>
        </p:txBody>
      </p:sp>
      <p:sp>
        <p:nvSpPr>
          <p:cNvPr id="11" name="文本框 10"/>
          <p:cNvSpPr txBox="1"/>
          <p:nvPr/>
        </p:nvSpPr>
        <p:spPr>
          <a:xfrm>
            <a:off x="1298972" y="1493576"/>
            <a:ext cx="850233" cy="577081"/>
          </a:xfrm>
          <a:prstGeom prst="rect">
            <a:avLst/>
          </a:prstGeom>
          <a:noFill/>
        </p:spPr>
        <p:txBody>
          <a:bodyPr wrap="none" lIns="68580" tIns="34290" rIns="68580" bIns="34290" rtlCol="0">
            <a:spAutoFit/>
          </a:bodyPr>
          <a:lstStyle/>
          <a:p>
            <a:pPr>
              <a:defRPr/>
            </a:pPr>
            <a:r>
              <a:rPr lang="en-US" altLang="zh-CN" sz="3300" dirty="0" err="1">
                <a:solidFill>
                  <a:prstClr val="black"/>
                </a:solidFill>
                <a:cs typeface="+mn-ea"/>
                <a:sym typeface="+mn-lt"/>
              </a:rPr>
              <a:t>chá</a:t>
            </a:r>
            <a:endParaRPr lang="zh-CN" altLang="en-US" sz="3300" dirty="0">
              <a:solidFill>
                <a:prstClr val="black"/>
              </a:solidFill>
              <a:cs typeface="+mn-ea"/>
              <a:sym typeface="+mn-lt"/>
            </a:endParaRPr>
          </a:p>
        </p:txBody>
      </p:sp>
      <p:pic>
        <p:nvPicPr>
          <p:cNvPr id="12" name="Picture 2" descr="https://p.ssl.qhimg.com/t012d75a00cddde492f.gif?t=7.007486979166667?random=1578834476020"/>
          <p:cNvPicPr>
            <a:picLocks noChangeAspect="1" noChangeArrowheads="1" noCrop="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18324" y="1082330"/>
            <a:ext cx="1535034" cy="153503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p:bldP spid="5" grpId="0" bldLvl="0" animBg="1"/>
      <p:bldP spid="6" grpId="0"/>
      <p:bldP spid="7" grpId="0"/>
      <p:bldP spid="8"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字词揭秘</a:t>
            </a:r>
          </a:p>
        </p:txBody>
      </p:sp>
      <p:sp>
        <p:nvSpPr>
          <p:cNvPr id="3" name="Rectangle 31"/>
          <p:cNvSpPr>
            <a:spLocks noChangeArrowheads="1"/>
          </p:cNvSpPr>
          <p:nvPr/>
        </p:nvSpPr>
        <p:spPr bwMode="auto">
          <a:xfrm>
            <a:off x="865667" y="2662082"/>
            <a:ext cx="2885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defRPr/>
            </a:pPr>
            <a:r>
              <a:rPr lang="zh-CN" altLang="en-US" sz="800">
                <a:solidFill>
                  <a:srgbClr val="000000"/>
                </a:solidFill>
                <a:latin typeface="+mn-lt"/>
                <a:ea typeface="+mn-ea"/>
                <a:cs typeface="+mn-ea"/>
                <a:sym typeface="+mn-lt"/>
              </a:rPr>
              <a:t> </a:t>
            </a:r>
            <a:endParaRPr lang="zh-CN" altLang="en-US">
              <a:solidFill>
                <a:prstClr val="black"/>
              </a:solidFill>
              <a:latin typeface="+mn-lt"/>
              <a:ea typeface="+mn-ea"/>
              <a:cs typeface="+mn-ea"/>
              <a:sym typeface="+mn-lt"/>
            </a:endParaRPr>
          </a:p>
        </p:txBody>
      </p:sp>
      <p:sp>
        <p:nvSpPr>
          <p:cNvPr id="4" name="矩形 2"/>
          <p:cNvSpPr>
            <a:spLocks noChangeArrowheads="1"/>
          </p:cNvSpPr>
          <p:nvPr/>
        </p:nvSpPr>
        <p:spPr bwMode="auto">
          <a:xfrm>
            <a:off x="2754085" y="3160790"/>
            <a:ext cx="3203129" cy="59247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lIns="68580" tIns="34290" rIns="68580" bIns="34290">
            <a:spAutoFit/>
          </a:bodyPr>
          <a:lstStyle/>
          <a:p>
            <a:pPr>
              <a:defRPr/>
            </a:pPr>
            <a:r>
              <a:rPr lang="zh-CN" altLang="en-US" sz="1700" dirty="0">
                <a:solidFill>
                  <a:srgbClr val="0000FF"/>
                </a:solidFill>
                <a:cs typeface="+mn-ea"/>
                <a:sym typeface="+mn-lt"/>
              </a:rPr>
              <a:t>书写指导：</a:t>
            </a:r>
            <a:r>
              <a:rPr lang="zh-CN" altLang="en-US" sz="1700" dirty="0">
                <a:solidFill>
                  <a:prstClr val="black"/>
                </a:solidFill>
                <a:cs typeface="+mn-ea"/>
                <a:sym typeface="+mn-lt"/>
              </a:rPr>
              <a:t>左窄右宽，顶部“石”低，底部“角”低。</a:t>
            </a:r>
          </a:p>
        </p:txBody>
      </p:sp>
      <p:sp>
        <p:nvSpPr>
          <p:cNvPr id="5" name="TextBox 33"/>
          <p:cNvSpPr txBox="1">
            <a:spLocks noChangeArrowheads="1"/>
          </p:cNvSpPr>
          <p:nvPr/>
        </p:nvSpPr>
        <p:spPr bwMode="auto">
          <a:xfrm>
            <a:off x="2769643" y="1634761"/>
            <a:ext cx="1754981" cy="330860"/>
          </a:xfrm>
          <a:prstGeom prst="rect">
            <a:avLst/>
          </a:prstGeom>
          <a:solidFill>
            <a:schemeClr val="bg1"/>
          </a:solid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结构：</a:t>
            </a:r>
            <a:r>
              <a:rPr lang="zh-CN" altLang="en-US" sz="1700" dirty="0">
                <a:solidFill>
                  <a:prstClr val="black"/>
                </a:solidFill>
                <a:latin typeface="+mn-lt"/>
                <a:ea typeface="+mn-ea"/>
                <a:cs typeface="+mn-ea"/>
                <a:sym typeface="+mn-lt"/>
              </a:rPr>
              <a:t>左右</a:t>
            </a:r>
          </a:p>
        </p:txBody>
      </p:sp>
      <p:sp>
        <p:nvSpPr>
          <p:cNvPr id="6" name="TextBox 34"/>
          <p:cNvSpPr txBox="1">
            <a:spLocks noChangeArrowheads="1"/>
          </p:cNvSpPr>
          <p:nvPr/>
        </p:nvSpPr>
        <p:spPr bwMode="auto">
          <a:xfrm>
            <a:off x="2769642" y="2246743"/>
            <a:ext cx="2938919" cy="330860"/>
          </a:xfrm>
          <a:prstGeom prst="rect">
            <a:avLst/>
          </a:prstGeom>
          <a:noFill/>
          <a:ln>
            <a:noFill/>
          </a:ln>
        </p:spPr>
        <p:txBody>
          <a:bodyPr wrap="square"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组词：</a:t>
            </a:r>
            <a:r>
              <a:rPr lang="zh-CN" altLang="en-US" sz="1700" dirty="0">
                <a:solidFill>
                  <a:prstClr val="black"/>
                </a:solidFill>
                <a:latin typeface="+mn-lt"/>
                <a:ea typeface="+mn-ea"/>
                <a:cs typeface="+mn-ea"/>
                <a:sym typeface="+mn-lt"/>
              </a:rPr>
              <a:t>正确   确实   确认</a:t>
            </a:r>
          </a:p>
        </p:txBody>
      </p:sp>
      <p:sp>
        <p:nvSpPr>
          <p:cNvPr id="7" name="TextBox 35"/>
          <p:cNvSpPr txBox="1">
            <a:spLocks noChangeArrowheads="1"/>
          </p:cNvSpPr>
          <p:nvPr/>
        </p:nvSpPr>
        <p:spPr bwMode="auto">
          <a:xfrm>
            <a:off x="2769643" y="2570592"/>
            <a:ext cx="3611280" cy="592470"/>
          </a:xfrm>
          <a:prstGeom prst="rect">
            <a:avLst/>
          </a:prstGeom>
          <a:noFill/>
          <a:ln>
            <a:noFill/>
          </a:ln>
        </p:spPr>
        <p:txBody>
          <a:bodyPr wrap="square"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造句：</a:t>
            </a:r>
            <a:r>
              <a:rPr lang="zh-CN" altLang="en-US" sz="1700" dirty="0">
                <a:solidFill>
                  <a:prstClr val="black"/>
                </a:solidFill>
                <a:latin typeface="+mn-lt"/>
                <a:ea typeface="+mn-ea"/>
                <a:cs typeface="+mn-ea"/>
                <a:sym typeface="+mn-lt"/>
              </a:rPr>
              <a:t> 从某个角度讲，他的答案是正确的。 </a:t>
            </a:r>
          </a:p>
        </p:txBody>
      </p:sp>
      <p:sp>
        <p:nvSpPr>
          <p:cNvPr id="8" name="TextBox 36"/>
          <p:cNvSpPr txBox="1">
            <a:spLocks noChangeArrowheads="1"/>
          </p:cNvSpPr>
          <p:nvPr/>
        </p:nvSpPr>
        <p:spPr bwMode="auto">
          <a:xfrm>
            <a:off x="2769642" y="1922893"/>
            <a:ext cx="2178844" cy="33086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部首：</a:t>
            </a:r>
            <a:r>
              <a:rPr lang="zh-CN" altLang="en-US" sz="1700" dirty="0">
                <a:solidFill>
                  <a:prstClr val="black"/>
                </a:solidFill>
                <a:latin typeface="+mn-lt"/>
                <a:ea typeface="+mn-ea"/>
                <a:cs typeface="+mn-ea"/>
                <a:sym typeface="+mn-lt"/>
              </a:rPr>
              <a:t>石</a:t>
            </a:r>
          </a:p>
        </p:txBody>
      </p:sp>
      <p:graphicFrame>
        <p:nvGraphicFramePr>
          <p:cNvPr id="9" name="Group 47"/>
          <p:cNvGraphicFramePr>
            <a:graphicFrameLocks noGrp="1"/>
          </p:cNvGraphicFramePr>
          <p:nvPr/>
        </p:nvGraphicFramePr>
        <p:xfrm>
          <a:off x="708163" y="2242876"/>
          <a:ext cx="1735091" cy="1709738"/>
        </p:xfrm>
        <a:graphic>
          <a:graphicData uri="http://schemas.openxmlformats.org/drawingml/2006/table">
            <a:tbl>
              <a:tblPr/>
              <a:tblGrid>
                <a:gridCol w="860170"/>
                <a:gridCol w="874921"/>
              </a:tblGrid>
              <a:tr h="850851">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r>
              <a:tr h="858887">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文本框 9"/>
          <p:cNvSpPr txBox="1"/>
          <p:nvPr/>
        </p:nvSpPr>
        <p:spPr>
          <a:xfrm>
            <a:off x="742372" y="2053400"/>
            <a:ext cx="1735091" cy="1985159"/>
          </a:xfrm>
          <a:prstGeom prst="rect">
            <a:avLst/>
          </a:prstGeom>
          <a:noFill/>
        </p:spPr>
        <p:txBody>
          <a:bodyPr wrap="square" lIns="68580" tIns="34290" rIns="68580" bIns="34290" rtlCol="0">
            <a:spAutoFit/>
          </a:bodyPr>
          <a:lstStyle/>
          <a:p>
            <a:pPr>
              <a:defRPr/>
            </a:pPr>
            <a:r>
              <a:rPr lang="zh-CN" altLang="en-US" sz="12500" dirty="0">
                <a:solidFill>
                  <a:srgbClr val="C00000"/>
                </a:solidFill>
                <a:cs typeface="+mn-ea"/>
                <a:sym typeface="+mn-lt"/>
              </a:rPr>
              <a:t>确</a:t>
            </a:r>
          </a:p>
        </p:txBody>
      </p:sp>
      <p:sp>
        <p:nvSpPr>
          <p:cNvPr id="11" name="文本框 10"/>
          <p:cNvSpPr txBox="1"/>
          <p:nvPr/>
        </p:nvSpPr>
        <p:spPr>
          <a:xfrm>
            <a:off x="998152" y="1567949"/>
            <a:ext cx="845424" cy="577081"/>
          </a:xfrm>
          <a:prstGeom prst="rect">
            <a:avLst/>
          </a:prstGeom>
          <a:noFill/>
        </p:spPr>
        <p:txBody>
          <a:bodyPr wrap="none" lIns="68580" tIns="34290" rIns="68580" bIns="34290" rtlCol="0">
            <a:spAutoFit/>
          </a:bodyPr>
          <a:lstStyle/>
          <a:p>
            <a:pPr>
              <a:defRPr/>
            </a:pPr>
            <a:r>
              <a:rPr lang="en-US" altLang="zh-CN" sz="3300" dirty="0" err="1">
                <a:solidFill>
                  <a:prstClr val="black"/>
                </a:solidFill>
                <a:cs typeface="+mn-ea"/>
                <a:sym typeface="+mn-lt"/>
              </a:rPr>
              <a:t>què</a:t>
            </a:r>
            <a:endParaRPr lang="zh-CN" altLang="en-US" sz="3300" dirty="0">
              <a:solidFill>
                <a:prstClr val="black"/>
              </a:solidFill>
              <a:cs typeface="+mn-ea"/>
              <a:sym typeface="+mn-lt"/>
            </a:endParaRPr>
          </a:p>
        </p:txBody>
      </p:sp>
      <p:pic>
        <p:nvPicPr>
          <p:cNvPr id="12" name="Picture 2" descr="https://p.ssl.qhimg.com/t01ed346d445f52b16c.gif?t=9.053059895833332?random=1578834511555"/>
          <p:cNvPicPr>
            <a:picLocks noChangeAspect="1" noChangeArrowheads="1" noCrop="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95259" y="980576"/>
            <a:ext cx="1615640" cy="16156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p:bldP spid="5" grpId="0" bldLvl="0" animBg="1"/>
      <p:bldP spid="6" grpId="0"/>
      <p:bldP spid="7" grpId="0"/>
      <p:bldP spid="8"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字词揭秘</a:t>
            </a:r>
          </a:p>
        </p:txBody>
      </p:sp>
      <p:sp>
        <p:nvSpPr>
          <p:cNvPr id="3" name="Rectangle 31"/>
          <p:cNvSpPr>
            <a:spLocks noChangeArrowheads="1"/>
          </p:cNvSpPr>
          <p:nvPr/>
        </p:nvSpPr>
        <p:spPr bwMode="auto">
          <a:xfrm>
            <a:off x="865667" y="2662082"/>
            <a:ext cx="2885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defRPr/>
            </a:pPr>
            <a:r>
              <a:rPr lang="zh-CN" altLang="en-US" sz="800">
                <a:solidFill>
                  <a:srgbClr val="000000"/>
                </a:solidFill>
                <a:latin typeface="+mn-lt"/>
                <a:ea typeface="+mn-ea"/>
                <a:cs typeface="+mn-ea"/>
                <a:sym typeface="+mn-lt"/>
              </a:rPr>
              <a:t> </a:t>
            </a:r>
            <a:endParaRPr lang="zh-CN" altLang="en-US">
              <a:solidFill>
                <a:prstClr val="black"/>
              </a:solidFill>
              <a:latin typeface="+mn-lt"/>
              <a:ea typeface="+mn-ea"/>
              <a:cs typeface="+mn-ea"/>
              <a:sym typeface="+mn-lt"/>
            </a:endParaRPr>
          </a:p>
        </p:txBody>
      </p:sp>
      <p:sp>
        <p:nvSpPr>
          <p:cNvPr id="4" name="矩形 2"/>
          <p:cNvSpPr>
            <a:spLocks noChangeArrowheads="1"/>
          </p:cNvSpPr>
          <p:nvPr/>
        </p:nvSpPr>
        <p:spPr bwMode="auto">
          <a:xfrm>
            <a:off x="3190874" y="3221923"/>
            <a:ext cx="3109062" cy="59247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lIns="68580" tIns="34290" rIns="68580" bIns="34290">
            <a:spAutoFit/>
          </a:bodyPr>
          <a:lstStyle/>
          <a:p>
            <a:pPr>
              <a:defRPr/>
            </a:pPr>
            <a:r>
              <a:rPr lang="zh-CN" altLang="en-US" sz="1700" dirty="0">
                <a:solidFill>
                  <a:srgbClr val="0000FF"/>
                </a:solidFill>
                <a:cs typeface="+mn-ea"/>
                <a:sym typeface="+mn-lt"/>
              </a:rPr>
              <a:t>书写指导：</a:t>
            </a:r>
            <a:r>
              <a:rPr lang="zh-CN" altLang="en-US" sz="1700" dirty="0">
                <a:solidFill>
                  <a:prstClr val="black"/>
                </a:solidFill>
                <a:cs typeface="+mn-ea"/>
                <a:sym typeface="+mn-lt"/>
              </a:rPr>
              <a:t>左窄右宽，“天”撇捺舒展。</a:t>
            </a:r>
          </a:p>
        </p:txBody>
      </p:sp>
      <p:sp>
        <p:nvSpPr>
          <p:cNvPr id="5" name="TextBox 33"/>
          <p:cNvSpPr txBox="1">
            <a:spLocks noChangeArrowheads="1"/>
          </p:cNvSpPr>
          <p:nvPr/>
        </p:nvSpPr>
        <p:spPr bwMode="auto">
          <a:xfrm>
            <a:off x="3174547" y="1585321"/>
            <a:ext cx="1754981" cy="330860"/>
          </a:xfrm>
          <a:prstGeom prst="rect">
            <a:avLst/>
          </a:prstGeom>
          <a:solidFill>
            <a:schemeClr val="bg1"/>
          </a:solid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结构：</a:t>
            </a:r>
            <a:r>
              <a:rPr lang="zh-CN" altLang="en-US" sz="1700" dirty="0">
                <a:solidFill>
                  <a:prstClr val="black"/>
                </a:solidFill>
                <a:latin typeface="+mn-lt"/>
                <a:ea typeface="+mn-ea"/>
                <a:cs typeface="+mn-ea"/>
                <a:sym typeface="+mn-lt"/>
              </a:rPr>
              <a:t>左右结构</a:t>
            </a:r>
          </a:p>
        </p:txBody>
      </p:sp>
      <p:sp>
        <p:nvSpPr>
          <p:cNvPr id="6" name="TextBox 34"/>
          <p:cNvSpPr txBox="1">
            <a:spLocks noChangeArrowheads="1"/>
          </p:cNvSpPr>
          <p:nvPr/>
        </p:nvSpPr>
        <p:spPr bwMode="auto">
          <a:xfrm>
            <a:off x="3174546" y="2197303"/>
            <a:ext cx="2872085" cy="330860"/>
          </a:xfrm>
          <a:prstGeom prst="rect">
            <a:avLst/>
          </a:prstGeom>
          <a:noFill/>
          <a:ln>
            <a:noFill/>
          </a:ln>
        </p:spPr>
        <p:txBody>
          <a:bodyPr wrap="square"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组词：</a:t>
            </a:r>
            <a:r>
              <a:rPr lang="zh-CN" altLang="en-US" sz="1700" dirty="0">
                <a:solidFill>
                  <a:prstClr val="black"/>
                </a:solidFill>
                <a:latin typeface="+mn-lt"/>
                <a:ea typeface="+mn-ea"/>
                <a:cs typeface="+mn-ea"/>
                <a:sym typeface="+mn-lt"/>
              </a:rPr>
              <a:t>错误     耽误    误导    </a:t>
            </a:r>
          </a:p>
        </p:txBody>
      </p:sp>
      <p:sp>
        <p:nvSpPr>
          <p:cNvPr id="7" name="TextBox 35"/>
          <p:cNvSpPr txBox="1">
            <a:spLocks noChangeArrowheads="1"/>
          </p:cNvSpPr>
          <p:nvPr/>
        </p:nvSpPr>
        <p:spPr bwMode="auto">
          <a:xfrm>
            <a:off x="3174547" y="2521152"/>
            <a:ext cx="3125390" cy="59247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造句：</a:t>
            </a:r>
            <a:r>
              <a:rPr lang="zh-CN" altLang="en-US" sz="1700" dirty="0">
                <a:solidFill>
                  <a:prstClr val="black"/>
                </a:solidFill>
                <a:latin typeface="+mn-lt"/>
                <a:ea typeface="+mn-ea"/>
                <a:cs typeface="+mn-ea"/>
                <a:sym typeface="+mn-lt"/>
              </a:rPr>
              <a:t>爱玩没有问题，但不能耽误学习。</a:t>
            </a:r>
          </a:p>
        </p:txBody>
      </p:sp>
      <p:sp>
        <p:nvSpPr>
          <p:cNvPr id="8" name="TextBox 36"/>
          <p:cNvSpPr txBox="1">
            <a:spLocks noChangeArrowheads="1"/>
          </p:cNvSpPr>
          <p:nvPr/>
        </p:nvSpPr>
        <p:spPr bwMode="auto">
          <a:xfrm>
            <a:off x="3174546" y="1873452"/>
            <a:ext cx="2178844" cy="33086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部首：</a:t>
            </a:r>
            <a:r>
              <a:rPr lang="zh-CN" altLang="en-US" sz="1700" dirty="0">
                <a:solidFill>
                  <a:prstClr val="black"/>
                </a:solidFill>
                <a:latin typeface="+mn-lt"/>
                <a:ea typeface="+mn-ea"/>
                <a:cs typeface="+mn-ea"/>
                <a:sym typeface="+mn-lt"/>
              </a:rPr>
              <a:t>讠</a:t>
            </a:r>
          </a:p>
        </p:txBody>
      </p:sp>
      <p:graphicFrame>
        <p:nvGraphicFramePr>
          <p:cNvPr id="9" name="Group 47"/>
          <p:cNvGraphicFramePr>
            <a:graphicFrameLocks noGrp="1"/>
          </p:cNvGraphicFramePr>
          <p:nvPr/>
        </p:nvGraphicFramePr>
        <p:xfrm>
          <a:off x="708163" y="2242876"/>
          <a:ext cx="1871042" cy="1709738"/>
        </p:xfrm>
        <a:graphic>
          <a:graphicData uri="http://schemas.openxmlformats.org/drawingml/2006/table">
            <a:tbl>
              <a:tblPr/>
              <a:tblGrid>
                <a:gridCol w="927568"/>
                <a:gridCol w="943474"/>
              </a:tblGrid>
              <a:tr h="850851">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r>
              <a:tr h="858887">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文本框 9"/>
          <p:cNvSpPr txBox="1"/>
          <p:nvPr/>
        </p:nvSpPr>
        <p:spPr>
          <a:xfrm>
            <a:off x="742372" y="2053400"/>
            <a:ext cx="1735091" cy="1985159"/>
          </a:xfrm>
          <a:prstGeom prst="rect">
            <a:avLst/>
          </a:prstGeom>
          <a:noFill/>
        </p:spPr>
        <p:txBody>
          <a:bodyPr wrap="square" lIns="68580" tIns="34290" rIns="68580" bIns="34290" rtlCol="0">
            <a:spAutoFit/>
          </a:bodyPr>
          <a:lstStyle/>
          <a:p>
            <a:pPr>
              <a:defRPr/>
            </a:pPr>
            <a:r>
              <a:rPr lang="zh-CN" altLang="en-US" sz="12500" dirty="0">
                <a:solidFill>
                  <a:srgbClr val="C00000"/>
                </a:solidFill>
                <a:cs typeface="+mn-ea"/>
                <a:sym typeface="+mn-lt"/>
              </a:rPr>
              <a:t>误</a:t>
            </a:r>
          </a:p>
        </p:txBody>
      </p:sp>
      <p:sp>
        <p:nvSpPr>
          <p:cNvPr id="11" name="文本框 10"/>
          <p:cNvSpPr txBox="1"/>
          <p:nvPr/>
        </p:nvSpPr>
        <p:spPr>
          <a:xfrm>
            <a:off x="1375959" y="1545801"/>
            <a:ext cx="679513" cy="577081"/>
          </a:xfrm>
          <a:prstGeom prst="rect">
            <a:avLst/>
          </a:prstGeom>
          <a:noFill/>
        </p:spPr>
        <p:txBody>
          <a:bodyPr wrap="none" lIns="68580" tIns="34290" rIns="68580" bIns="34290" rtlCol="0">
            <a:spAutoFit/>
          </a:bodyPr>
          <a:lstStyle/>
          <a:p>
            <a:pPr>
              <a:defRPr/>
            </a:pPr>
            <a:r>
              <a:rPr lang="en-US" altLang="zh-CN" sz="3300" dirty="0" err="1">
                <a:solidFill>
                  <a:prstClr val="black"/>
                </a:solidFill>
                <a:cs typeface="+mn-ea"/>
                <a:sym typeface="+mn-lt"/>
              </a:rPr>
              <a:t>wù</a:t>
            </a:r>
            <a:endParaRPr lang="zh-CN" altLang="en-US" sz="3300" dirty="0">
              <a:solidFill>
                <a:prstClr val="black"/>
              </a:solidFill>
              <a:cs typeface="+mn-ea"/>
              <a:sym typeface="+mn-lt"/>
            </a:endParaRPr>
          </a:p>
        </p:txBody>
      </p:sp>
      <p:pic>
        <p:nvPicPr>
          <p:cNvPr id="12" name="Picture 2" descr="https://p.ssl.qhimg.com/t0103058b909ec6e775.gif?t=6.673828125?random=1578834541498"/>
          <p:cNvPicPr>
            <a:picLocks noChangeAspect="1" noChangeArrowheads="1" noCrop="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20555" y="1019074"/>
            <a:ext cx="1562004" cy="156200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p:bldP spid="5" grpId="0" bldLvl="0" animBg="1"/>
      <p:bldP spid="6" grpId="0"/>
      <p:bldP spid="7" grpId="0"/>
      <p:bldP spid="8"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字词揭秘</a:t>
            </a:r>
          </a:p>
        </p:txBody>
      </p:sp>
      <p:sp>
        <p:nvSpPr>
          <p:cNvPr id="13" name="Rectangle 31"/>
          <p:cNvSpPr>
            <a:spLocks noChangeArrowheads="1"/>
          </p:cNvSpPr>
          <p:nvPr/>
        </p:nvSpPr>
        <p:spPr bwMode="auto">
          <a:xfrm>
            <a:off x="865667" y="2662082"/>
            <a:ext cx="2885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defRPr/>
            </a:pPr>
            <a:r>
              <a:rPr lang="zh-CN" altLang="en-US" sz="800">
                <a:solidFill>
                  <a:srgbClr val="000000"/>
                </a:solidFill>
                <a:latin typeface="+mn-lt"/>
                <a:ea typeface="+mn-ea"/>
                <a:cs typeface="+mn-ea"/>
                <a:sym typeface="+mn-lt"/>
              </a:rPr>
              <a:t> </a:t>
            </a:r>
            <a:endParaRPr lang="zh-CN" altLang="en-US">
              <a:solidFill>
                <a:prstClr val="black"/>
              </a:solidFill>
              <a:latin typeface="+mn-lt"/>
              <a:ea typeface="+mn-ea"/>
              <a:cs typeface="+mn-ea"/>
              <a:sym typeface="+mn-lt"/>
            </a:endParaRPr>
          </a:p>
        </p:txBody>
      </p:sp>
      <p:sp>
        <p:nvSpPr>
          <p:cNvPr id="14" name="矩形 2"/>
          <p:cNvSpPr>
            <a:spLocks noChangeArrowheads="1"/>
          </p:cNvSpPr>
          <p:nvPr/>
        </p:nvSpPr>
        <p:spPr bwMode="auto">
          <a:xfrm>
            <a:off x="3190875" y="3221923"/>
            <a:ext cx="3125390" cy="59247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lIns="68580" tIns="34290" rIns="68580" bIns="34290">
            <a:spAutoFit/>
          </a:bodyPr>
          <a:lstStyle/>
          <a:p>
            <a:pPr>
              <a:defRPr/>
            </a:pPr>
            <a:r>
              <a:rPr lang="zh-CN" altLang="en-US" sz="1700" dirty="0">
                <a:solidFill>
                  <a:srgbClr val="0000FF"/>
                </a:solidFill>
                <a:cs typeface="+mn-ea"/>
                <a:sym typeface="+mn-lt"/>
              </a:rPr>
              <a:t>书写指导：</a:t>
            </a:r>
            <a:r>
              <a:rPr lang="zh-CN" altLang="en-US" sz="1700" dirty="0">
                <a:solidFill>
                  <a:prstClr val="black"/>
                </a:solidFill>
                <a:cs typeface="+mn-ea"/>
                <a:sym typeface="+mn-lt"/>
              </a:rPr>
              <a:t>“余”笔画紧凑，两横不宜过长。</a:t>
            </a:r>
          </a:p>
        </p:txBody>
      </p:sp>
      <p:sp>
        <p:nvSpPr>
          <p:cNvPr id="15" name="TextBox 33"/>
          <p:cNvSpPr txBox="1">
            <a:spLocks noChangeArrowheads="1"/>
          </p:cNvSpPr>
          <p:nvPr/>
        </p:nvSpPr>
        <p:spPr bwMode="auto">
          <a:xfrm>
            <a:off x="3174547" y="1585321"/>
            <a:ext cx="1754981" cy="330860"/>
          </a:xfrm>
          <a:prstGeom prst="rect">
            <a:avLst/>
          </a:prstGeom>
          <a:solidFill>
            <a:schemeClr val="bg1"/>
          </a:solid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结构：</a:t>
            </a:r>
            <a:r>
              <a:rPr lang="zh-CN" altLang="en-US" sz="1700" dirty="0">
                <a:solidFill>
                  <a:prstClr val="black"/>
                </a:solidFill>
                <a:latin typeface="+mn-lt"/>
                <a:ea typeface="+mn-ea"/>
                <a:cs typeface="+mn-ea"/>
                <a:sym typeface="+mn-lt"/>
              </a:rPr>
              <a:t>半包围</a:t>
            </a:r>
          </a:p>
        </p:txBody>
      </p:sp>
      <p:sp>
        <p:nvSpPr>
          <p:cNvPr id="16" name="TextBox 34"/>
          <p:cNvSpPr txBox="1">
            <a:spLocks noChangeArrowheads="1"/>
          </p:cNvSpPr>
          <p:nvPr/>
        </p:nvSpPr>
        <p:spPr bwMode="auto">
          <a:xfrm>
            <a:off x="3174546" y="2197303"/>
            <a:ext cx="3390251" cy="330860"/>
          </a:xfrm>
          <a:prstGeom prst="rect">
            <a:avLst/>
          </a:prstGeom>
          <a:noFill/>
          <a:ln>
            <a:noFill/>
          </a:ln>
        </p:spPr>
        <p:txBody>
          <a:bodyPr wrap="square"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组词：</a:t>
            </a:r>
            <a:r>
              <a:rPr lang="zh-CN" altLang="en-US" sz="1700" dirty="0">
                <a:solidFill>
                  <a:prstClr val="black"/>
                </a:solidFill>
                <a:latin typeface="+mn-lt"/>
                <a:ea typeface="+mn-ea"/>
                <a:cs typeface="+mn-ea"/>
                <a:sym typeface="+mn-lt"/>
              </a:rPr>
              <a:t>路途   前途    用途</a:t>
            </a:r>
          </a:p>
        </p:txBody>
      </p:sp>
      <p:sp>
        <p:nvSpPr>
          <p:cNvPr id="17" name="TextBox 35"/>
          <p:cNvSpPr txBox="1">
            <a:spLocks noChangeArrowheads="1"/>
          </p:cNvSpPr>
          <p:nvPr/>
        </p:nvSpPr>
        <p:spPr bwMode="auto">
          <a:xfrm>
            <a:off x="3174547" y="2521152"/>
            <a:ext cx="3125390" cy="59247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造句：</a:t>
            </a:r>
            <a:r>
              <a:rPr lang="zh-CN" altLang="en-US" sz="1700" dirty="0">
                <a:solidFill>
                  <a:prstClr val="black"/>
                </a:solidFill>
                <a:latin typeface="+mn-lt"/>
                <a:ea typeface="+mn-ea"/>
                <a:cs typeface="+mn-ea"/>
                <a:sym typeface="+mn-lt"/>
              </a:rPr>
              <a:t>美国路途遥远，注意安全。 </a:t>
            </a:r>
          </a:p>
        </p:txBody>
      </p:sp>
      <p:sp>
        <p:nvSpPr>
          <p:cNvPr id="18" name="TextBox 36"/>
          <p:cNvSpPr txBox="1">
            <a:spLocks noChangeArrowheads="1"/>
          </p:cNvSpPr>
          <p:nvPr/>
        </p:nvSpPr>
        <p:spPr bwMode="auto">
          <a:xfrm>
            <a:off x="3174546" y="1873452"/>
            <a:ext cx="2178844" cy="33086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部首：</a:t>
            </a:r>
            <a:r>
              <a:rPr lang="zh-CN" altLang="en-US" sz="1700" dirty="0">
                <a:solidFill>
                  <a:prstClr val="black"/>
                </a:solidFill>
                <a:latin typeface="+mn-lt"/>
                <a:ea typeface="+mn-ea"/>
                <a:cs typeface="+mn-ea"/>
                <a:sym typeface="+mn-lt"/>
              </a:rPr>
              <a:t>辶</a:t>
            </a:r>
          </a:p>
        </p:txBody>
      </p:sp>
      <p:graphicFrame>
        <p:nvGraphicFramePr>
          <p:cNvPr id="19" name="Group 47"/>
          <p:cNvGraphicFramePr>
            <a:graphicFrameLocks noGrp="1"/>
          </p:cNvGraphicFramePr>
          <p:nvPr/>
        </p:nvGraphicFramePr>
        <p:xfrm>
          <a:off x="708163" y="2242876"/>
          <a:ext cx="1871042" cy="1709738"/>
        </p:xfrm>
        <a:graphic>
          <a:graphicData uri="http://schemas.openxmlformats.org/drawingml/2006/table">
            <a:tbl>
              <a:tblPr/>
              <a:tblGrid>
                <a:gridCol w="927568"/>
                <a:gridCol w="943474"/>
              </a:tblGrid>
              <a:tr h="850851">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r>
              <a:tr h="858887">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 name="文本框 19"/>
          <p:cNvSpPr txBox="1"/>
          <p:nvPr/>
        </p:nvSpPr>
        <p:spPr>
          <a:xfrm>
            <a:off x="742372" y="2053400"/>
            <a:ext cx="1735091" cy="1985159"/>
          </a:xfrm>
          <a:prstGeom prst="rect">
            <a:avLst/>
          </a:prstGeom>
          <a:noFill/>
        </p:spPr>
        <p:txBody>
          <a:bodyPr wrap="square" lIns="68580" tIns="34290" rIns="68580" bIns="34290" rtlCol="0">
            <a:spAutoFit/>
          </a:bodyPr>
          <a:lstStyle/>
          <a:p>
            <a:pPr>
              <a:defRPr/>
            </a:pPr>
            <a:r>
              <a:rPr lang="zh-CN" altLang="en-US" sz="12500" dirty="0">
                <a:solidFill>
                  <a:srgbClr val="C00000"/>
                </a:solidFill>
                <a:cs typeface="+mn-ea"/>
                <a:sym typeface="+mn-lt"/>
              </a:rPr>
              <a:t>途</a:t>
            </a:r>
          </a:p>
        </p:txBody>
      </p:sp>
      <p:sp>
        <p:nvSpPr>
          <p:cNvPr id="21" name="文本框 20"/>
          <p:cNvSpPr txBox="1"/>
          <p:nvPr/>
        </p:nvSpPr>
        <p:spPr>
          <a:xfrm>
            <a:off x="1375058" y="1504513"/>
            <a:ext cx="491962" cy="577081"/>
          </a:xfrm>
          <a:prstGeom prst="rect">
            <a:avLst/>
          </a:prstGeom>
          <a:noFill/>
        </p:spPr>
        <p:txBody>
          <a:bodyPr wrap="none" lIns="68580" tIns="34290" rIns="68580" bIns="34290" rtlCol="0">
            <a:spAutoFit/>
          </a:bodyPr>
          <a:lstStyle/>
          <a:p>
            <a:pPr>
              <a:defRPr/>
            </a:pPr>
            <a:r>
              <a:rPr lang="en-US" altLang="zh-CN" sz="3300" dirty="0" err="1">
                <a:solidFill>
                  <a:prstClr val="black"/>
                </a:solidFill>
                <a:cs typeface="+mn-ea"/>
                <a:sym typeface="+mn-lt"/>
              </a:rPr>
              <a:t>tú</a:t>
            </a:r>
            <a:endParaRPr lang="zh-CN" altLang="en-US" sz="3300" dirty="0">
              <a:solidFill>
                <a:prstClr val="black"/>
              </a:solidFill>
              <a:cs typeface="+mn-ea"/>
              <a:sym typeface="+mn-lt"/>
            </a:endParaRPr>
          </a:p>
        </p:txBody>
      </p:sp>
      <p:pic>
        <p:nvPicPr>
          <p:cNvPr id="22" name="Picture 2" descr="https://p.ssl.qhimg.com/t01f9dd0e437649ef12.gif?t=7.375488281249999?random=1578834573353"/>
          <p:cNvPicPr>
            <a:picLocks noChangeAspect="1" noChangeArrowheads="1" noCrop="1"/>
          </p:cNvPicPr>
          <p:nvPr/>
        </p:nvPicPr>
        <p:blipFill>
          <a:blip r:embed="rId2" cstate="email">
            <a:extLst>
              <a:ext uri="{28A0092B-C50C-407E-A947-70E740481C1C}">
                <a14:useLocalDpi xmlns:a14="http://schemas.microsoft.com/office/drawing/2010/main"/>
              </a:ext>
            </a:extLst>
          </a:blip>
          <a:srcRect/>
          <a:stretch>
            <a:fillRect/>
          </a:stretch>
        </p:blipFill>
        <p:spPr bwMode="auto">
          <a:xfrm>
            <a:off x="6611508" y="1084317"/>
            <a:ext cx="1496761" cy="14967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arn(inVertic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barn(inVertical)">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barn(inVertical)">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arn(inVertical)">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p:bldP spid="15" grpId="0" bldLvl="0" animBg="1"/>
      <p:bldP spid="16" grpId="0"/>
      <p:bldP spid="17" grpId="0"/>
      <p:bldP spid="18"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0" y="0"/>
            <a:ext cx="9144000" cy="5143500"/>
          </a:xfrm>
          <a:prstGeom prst="rect">
            <a:avLst/>
          </a:prstGeom>
        </p:spPr>
      </p:pic>
      <p:sp>
        <p:nvSpPr>
          <p:cNvPr id="14" name="矩形 13"/>
          <p:cNvSpPr/>
          <p:nvPr/>
        </p:nvSpPr>
        <p:spPr>
          <a:xfrm>
            <a:off x="0" y="0"/>
            <a:ext cx="8143875" cy="5143500"/>
          </a:xfrm>
          <a:prstGeom prst="rect">
            <a:avLst/>
          </a:prstGeom>
          <a:gradFill>
            <a:gsLst>
              <a:gs pos="0">
                <a:srgbClr val="4E6B1F"/>
              </a:gs>
              <a:gs pos="100000">
                <a:srgbClr val="4E6B1F">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grpSp>
        <p:nvGrpSpPr>
          <p:cNvPr id="12" name="组合 11"/>
          <p:cNvGrpSpPr/>
          <p:nvPr/>
        </p:nvGrpSpPr>
        <p:grpSpPr>
          <a:xfrm>
            <a:off x="1123951" y="799180"/>
            <a:ext cx="2376011" cy="684371"/>
            <a:chOff x="360" y="260"/>
            <a:chExt cx="4989" cy="1437"/>
          </a:xfrm>
        </p:grpSpPr>
        <p:pic>
          <p:nvPicPr>
            <p:cNvPr id="13" name="图片 12"/>
            <p:cNvPicPr>
              <a:picLocks noChangeAspect="1"/>
            </p:cNvPicPr>
            <p:nvPr/>
          </p:nvPicPr>
          <p:blipFill>
            <a:blip r:embed="rId3" cstate="email">
              <a:grayscl/>
              <a:extLst>
                <a:ext uri="{28A0092B-C50C-407E-A947-70E740481C1C}">
                  <a14:useLocalDpi xmlns:a14="http://schemas.microsoft.com/office/drawing/2010/main"/>
                </a:ext>
              </a:extLst>
            </a:blip>
            <a:srcRect/>
            <a:stretch>
              <a:fillRect/>
            </a:stretch>
          </p:blipFill>
          <p:spPr>
            <a:xfrm>
              <a:off x="360" y="260"/>
              <a:ext cx="1437" cy="1437"/>
            </a:xfrm>
            <a:prstGeom prst="ellipse">
              <a:avLst/>
            </a:prstGeom>
          </p:spPr>
        </p:pic>
        <p:sp>
          <p:nvSpPr>
            <p:cNvPr id="23" name="文本框 22"/>
            <p:cNvSpPr txBox="1"/>
            <p:nvPr/>
          </p:nvSpPr>
          <p:spPr>
            <a:xfrm>
              <a:off x="983" y="639"/>
              <a:ext cx="191" cy="679"/>
            </a:xfrm>
            <a:prstGeom prst="rect">
              <a:avLst/>
            </a:prstGeom>
            <a:noFill/>
          </p:spPr>
          <p:txBody>
            <a:bodyPr wrap="square" rtlCol="0" anchor="ctr">
              <a:spAutoFit/>
            </a:bodyPr>
            <a:lstStyle/>
            <a:p>
              <a:pPr algn="ctr">
                <a:defRPr/>
              </a:pPr>
              <a:r>
                <a:rPr lang="zh-CN" altLang="en-US" sz="1500" b="1" dirty="0">
                  <a:solidFill>
                    <a:schemeClr val="bg1"/>
                  </a:solidFill>
                  <a:cs typeface="+mn-ea"/>
                  <a:sym typeface="+mn-lt"/>
                </a:rPr>
                <a:t>壹</a:t>
              </a:r>
            </a:p>
          </p:txBody>
        </p:sp>
        <p:sp>
          <p:nvSpPr>
            <p:cNvPr id="24" name="文本框 23"/>
            <p:cNvSpPr txBox="1"/>
            <p:nvPr/>
          </p:nvSpPr>
          <p:spPr>
            <a:xfrm>
              <a:off x="1797" y="580"/>
              <a:ext cx="3552" cy="872"/>
            </a:xfrm>
            <a:prstGeom prst="rect">
              <a:avLst/>
            </a:prstGeom>
            <a:noFill/>
          </p:spPr>
          <p:txBody>
            <a:bodyPr wrap="square" rtlCol="0" anchor="ctr">
              <a:spAutoFit/>
            </a:bodyPr>
            <a:lstStyle/>
            <a:p>
              <a:pPr algn="dist">
                <a:defRPr/>
              </a:pPr>
              <a:r>
                <a:rPr lang="zh-CN" altLang="en-US" sz="2100" b="1" dirty="0">
                  <a:solidFill>
                    <a:schemeClr val="bg1"/>
                  </a:solidFill>
                  <a:cs typeface="+mn-ea"/>
                  <a:sym typeface="+mn-lt"/>
                </a:rPr>
                <a:t>课前导读</a:t>
              </a:r>
            </a:p>
          </p:txBody>
        </p:sp>
      </p:grpSp>
      <p:grpSp>
        <p:nvGrpSpPr>
          <p:cNvPr id="25" name="组合 24"/>
          <p:cNvGrpSpPr/>
          <p:nvPr/>
        </p:nvGrpSpPr>
        <p:grpSpPr>
          <a:xfrm>
            <a:off x="1123951" y="1514372"/>
            <a:ext cx="2376011" cy="684371"/>
            <a:chOff x="360" y="260"/>
            <a:chExt cx="4989" cy="1437"/>
          </a:xfrm>
        </p:grpSpPr>
        <p:pic>
          <p:nvPicPr>
            <p:cNvPr id="26" name="图片 25"/>
            <p:cNvPicPr>
              <a:picLocks noChangeAspect="1"/>
            </p:cNvPicPr>
            <p:nvPr/>
          </p:nvPicPr>
          <p:blipFill>
            <a:blip r:embed="rId3" cstate="email">
              <a:grayscl/>
              <a:extLst>
                <a:ext uri="{28A0092B-C50C-407E-A947-70E740481C1C}">
                  <a14:useLocalDpi xmlns:a14="http://schemas.microsoft.com/office/drawing/2010/main"/>
                </a:ext>
              </a:extLst>
            </a:blip>
            <a:srcRect/>
            <a:stretch>
              <a:fillRect/>
            </a:stretch>
          </p:blipFill>
          <p:spPr>
            <a:xfrm>
              <a:off x="360" y="260"/>
              <a:ext cx="1437" cy="1437"/>
            </a:xfrm>
            <a:prstGeom prst="ellipse">
              <a:avLst/>
            </a:prstGeom>
          </p:spPr>
        </p:pic>
        <p:sp>
          <p:nvSpPr>
            <p:cNvPr id="27" name="文本框 26"/>
            <p:cNvSpPr txBox="1"/>
            <p:nvPr/>
          </p:nvSpPr>
          <p:spPr>
            <a:xfrm>
              <a:off x="983" y="639"/>
              <a:ext cx="191" cy="679"/>
            </a:xfrm>
            <a:prstGeom prst="rect">
              <a:avLst/>
            </a:prstGeom>
            <a:noFill/>
          </p:spPr>
          <p:txBody>
            <a:bodyPr wrap="square" rtlCol="0" anchor="ctr">
              <a:spAutoFit/>
            </a:bodyPr>
            <a:lstStyle/>
            <a:p>
              <a:pPr algn="ctr">
                <a:defRPr/>
              </a:pPr>
              <a:r>
                <a:rPr lang="zh-CN" altLang="en-US" sz="1500" b="1" dirty="0">
                  <a:solidFill>
                    <a:schemeClr val="bg1"/>
                  </a:solidFill>
                  <a:cs typeface="+mn-ea"/>
                  <a:sym typeface="+mn-lt"/>
                </a:rPr>
                <a:t>贰</a:t>
              </a:r>
            </a:p>
          </p:txBody>
        </p:sp>
        <p:sp>
          <p:nvSpPr>
            <p:cNvPr id="28" name="文本框 27"/>
            <p:cNvSpPr txBox="1"/>
            <p:nvPr/>
          </p:nvSpPr>
          <p:spPr>
            <a:xfrm>
              <a:off x="1797" y="561"/>
              <a:ext cx="3552" cy="872"/>
            </a:xfrm>
            <a:prstGeom prst="rect">
              <a:avLst/>
            </a:prstGeom>
            <a:noFill/>
          </p:spPr>
          <p:txBody>
            <a:bodyPr wrap="square" rtlCol="0" anchor="ctr">
              <a:spAutoFit/>
            </a:bodyPr>
            <a:lstStyle/>
            <a:p>
              <a:pPr algn="dist">
                <a:defRPr/>
              </a:pPr>
              <a:r>
                <a:rPr lang="zh-CN" altLang="en-US" sz="2100" b="1" dirty="0">
                  <a:solidFill>
                    <a:schemeClr val="bg1"/>
                  </a:solidFill>
                  <a:cs typeface="+mn-ea"/>
                  <a:sym typeface="+mn-lt"/>
                </a:rPr>
                <a:t>字词揭秘</a:t>
              </a:r>
            </a:p>
          </p:txBody>
        </p:sp>
      </p:grpSp>
      <p:grpSp>
        <p:nvGrpSpPr>
          <p:cNvPr id="29" name="组合 28"/>
          <p:cNvGrpSpPr/>
          <p:nvPr/>
        </p:nvGrpSpPr>
        <p:grpSpPr>
          <a:xfrm>
            <a:off x="1123951" y="2229565"/>
            <a:ext cx="2376011" cy="684371"/>
            <a:chOff x="360" y="260"/>
            <a:chExt cx="4989" cy="1437"/>
          </a:xfrm>
        </p:grpSpPr>
        <p:pic>
          <p:nvPicPr>
            <p:cNvPr id="30" name="图片 29"/>
            <p:cNvPicPr>
              <a:picLocks noChangeAspect="1"/>
            </p:cNvPicPr>
            <p:nvPr/>
          </p:nvPicPr>
          <p:blipFill>
            <a:blip r:embed="rId3" cstate="email">
              <a:grayscl/>
              <a:extLst>
                <a:ext uri="{28A0092B-C50C-407E-A947-70E740481C1C}">
                  <a14:useLocalDpi xmlns:a14="http://schemas.microsoft.com/office/drawing/2010/main"/>
                </a:ext>
              </a:extLst>
            </a:blip>
            <a:srcRect/>
            <a:stretch>
              <a:fillRect/>
            </a:stretch>
          </p:blipFill>
          <p:spPr>
            <a:xfrm>
              <a:off x="360" y="260"/>
              <a:ext cx="1437" cy="1437"/>
            </a:xfrm>
            <a:prstGeom prst="ellipse">
              <a:avLst/>
            </a:prstGeom>
          </p:spPr>
        </p:pic>
        <p:sp>
          <p:nvSpPr>
            <p:cNvPr id="31" name="文本框 30"/>
            <p:cNvSpPr txBox="1"/>
            <p:nvPr/>
          </p:nvSpPr>
          <p:spPr>
            <a:xfrm>
              <a:off x="983" y="639"/>
              <a:ext cx="191" cy="679"/>
            </a:xfrm>
            <a:prstGeom prst="rect">
              <a:avLst/>
            </a:prstGeom>
            <a:noFill/>
          </p:spPr>
          <p:txBody>
            <a:bodyPr wrap="square" rtlCol="0" anchor="ctr">
              <a:spAutoFit/>
            </a:bodyPr>
            <a:lstStyle/>
            <a:p>
              <a:pPr algn="ctr">
                <a:defRPr/>
              </a:pPr>
              <a:r>
                <a:rPr lang="zh-CN" altLang="en-US" sz="1500" b="1" dirty="0">
                  <a:solidFill>
                    <a:schemeClr val="bg1"/>
                  </a:solidFill>
                  <a:cs typeface="+mn-ea"/>
                  <a:sym typeface="+mn-lt"/>
                </a:rPr>
                <a:t>叁</a:t>
              </a:r>
            </a:p>
          </p:txBody>
        </p:sp>
        <p:sp>
          <p:nvSpPr>
            <p:cNvPr id="32" name="文本框 31"/>
            <p:cNvSpPr txBox="1"/>
            <p:nvPr/>
          </p:nvSpPr>
          <p:spPr>
            <a:xfrm>
              <a:off x="1797" y="561"/>
              <a:ext cx="3552" cy="872"/>
            </a:xfrm>
            <a:prstGeom prst="rect">
              <a:avLst/>
            </a:prstGeom>
            <a:noFill/>
          </p:spPr>
          <p:txBody>
            <a:bodyPr wrap="square" rtlCol="0" anchor="ctr">
              <a:spAutoFit/>
            </a:bodyPr>
            <a:lstStyle/>
            <a:p>
              <a:pPr algn="dist">
                <a:defRPr/>
              </a:pPr>
              <a:r>
                <a:rPr lang="zh-CN" altLang="en-US" sz="2100" b="1" dirty="0">
                  <a:solidFill>
                    <a:schemeClr val="bg1"/>
                  </a:solidFill>
                  <a:cs typeface="+mn-ea"/>
                  <a:sym typeface="+mn-lt"/>
                </a:rPr>
                <a:t>课文讲解</a:t>
              </a:r>
            </a:p>
          </p:txBody>
        </p:sp>
      </p:grpSp>
      <p:grpSp>
        <p:nvGrpSpPr>
          <p:cNvPr id="33" name="组合 32"/>
          <p:cNvGrpSpPr/>
          <p:nvPr/>
        </p:nvGrpSpPr>
        <p:grpSpPr>
          <a:xfrm>
            <a:off x="1123951" y="2944757"/>
            <a:ext cx="2376011" cy="684371"/>
            <a:chOff x="360" y="260"/>
            <a:chExt cx="4989" cy="1437"/>
          </a:xfrm>
        </p:grpSpPr>
        <p:pic>
          <p:nvPicPr>
            <p:cNvPr id="34" name="图片 33"/>
            <p:cNvPicPr>
              <a:picLocks noChangeAspect="1"/>
            </p:cNvPicPr>
            <p:nvPr/>
          </p:nvPicPr>
          <p:blipFill>
            <a:blip r:embed="rId3" cstate="email">
              <a:grayscl/>
              <a:extLst>
                <a:ext uri="{28A0092B-C50C-407E-A947-70E740481C1C}">
                  <a14:useLocalDpi xmlns:a14="http://schemas.microsoft.com/office/drawing/2010/main"/>
                </a:ext>
              </a:extLst>
            </a:blip>
            <a:srcRect/>
            <a:stretch>
              <a:fillRect/>
            </a:stretch>
          </p:blipFill>
          <p:spPr>
            <a:xfrm>
              <a:off x="360" y="260"/>
              <a:ext cx="1437" cy="1437"/>
            </a:xfrm>
            <a:prstGeom prst="ellipse">
              <a:avLst/>
            </a:prstGeom>
          </p:spPr>
        </p:pic>
        <p:sp>
          <p:nvSpPr>
            <p:cNvPr id="35" name="文本框 34"/>
            <p:cNvSpPr txBox="1"/>
            <p:nvPr/>
          </p:nvSpPr>
          <p:spPr>
            <a:xfrm>
              <a:off x="983" y="639"/>
              <a:ext cx="191" cy="679"/>
            </a:xfrm>
            <a:prstGeom prst="rect">
              <a:avLst/>
            </a:prstGeom>
            <a:noFill/>
          </p:spPr>
          <p:txBody>
            <a:bodyPr wrap="square" rtlCol="0" anchor="ctr">
              <a:spAutoFit/>
            </a:bodyPr>
            <a:lstStyle/>
            <a:p>
              <a:pPr algn="ctr">
                <a:defRPr/>
              </a:pPr>
              <a:r>
                <a:rPr lang="zh-CN" altLang="en-US" sz="1500" b="1" dirty="0">
                  <a:solidFill>
                    <a:schemeClr val="bg1"/>
                  </a:solidFill>
                  <a:cs typeface="+mn-ea"/>
                  <a:sym typeface="+mn-lt"/>
                </a:rPr>
                <a:t>肆</a:t>
              </a:r>
            </a:p>
          </p:txBody>
        </p:sp>
        <p:sp>
          <p:nvSpPr>
            <p:cNvPr id="36" name="文本框 35"/>
            <p:cNvSpPr txBox="1"/>
            <p:nvPr/>
          </p:nvSpPr>
          <p:spPr>
            <a:xfrm>
              <a:off x="1797" y="561"/>
              <a:ext cx="3552" cy="872"/>
            </a:xfrm>
            <a:prstGeom prst="rect">
              <a:avLst/>
            </a:prstGeom>
            <a:noFill/>
          </p:spPr>
          <p:txBody>
            <a:bodyPr wrap="square" rtlCol="0" anchor="ctr">
              <a:spAutoFit/>
            </a:bodyPr>
            <a:lstStyle/>
            <a:p>
              <a:pPr algn="dist">
                <a:defRPr/>
              </a:pPr>
              <a:r>
                <a:rPr lang="zh-CN" altLang="en-US" sz="2100" b="1" dirty="0">
                  <a:solidFill>
                    <a:schemeClr val="bg1"/>
                  </a:solidFill>
                  <a:cs typeface="+mn-ea"/>
                  <a:sym typeface="+mn-lt"/>
                </a:rPr>
                <a:t>课堂小结</a:t>
              </a:r>
            </a:p>
          </p:txBody>
        </p:sp>
      </p:grpSp>
      <p:grpSp>
        <p:nvGrpSpPr>
          <p:cNvPr id="37" name="组合 36"/>
          <p:cNvGrpSpPr/>
          <p:nvPr/>
        </p:nvGrpSpPr>
        <p:grpSpPr>
          <a:xfrm>
            <a:off x="1123951" y="3659950"/>
            <a:ext cx="2376011" cy="684371"/>
            <a:chOff x="360" y="260"/>
            <a:chExt cx="4989" cy="1437"/>
          </a:xfrm>
        </p:grpSpPr>
        <p:pic>
          <p:nvPicPr>
            <p:cNvPr id="38" name="图片 37"/>
            <p:cNvPicPr>
              <a:picLocks noChangeAspect="1"/>
            </p:cNvPicPr>
            <p:nvPr/>
          </p:nvPicPr>
          <p:blipFill>
            <a:blip r:embed="rId3" cstate="email">
              <a:grayscl/>
              <a:extLst>
                <a:ext uri="{28A0092B-C50C-407E-A947-70E740481C1C}">
                  <a14:useLocalDpi xmlns:a14="http://schemas.microsoft.com/office/drawing/2010/main"/>
                </a:ext>
              </a:extLst>
            </a:blip>
            <a:srcRect/>
            <a:stretch>
              <a:fillRect/>
            </a:stretch>
          </p:blipFill>
          <p:spPr>
            <a:xfrm>
              <a:off x="360" y="260"/>
              <a:ext cx="1437" cy="1437"/>
            </a:xfrm>
            <a:prstGeom prst="ellipse">
              <a:avLst/>
            </a:prstGeom>
          </p:spPr>
        </p:pic>
        <p:sp>
          <p:nvSpPr>
            <p:cNvPr id="39" name="文本框 38"/>
            <p:cNvSpPr txBox="1"/>
            <p:nvPr/>
          </p:nvSpPr>
          <p:spPr>
            <a:xfrm>
              <a:off x="983" y="639"/>
              <a:ext cx="191" cy="679"/>
            </a:xfrm>
            <a:prstGeom prst="rect">
              <a:avLst/>
            </a:prstGeom>
            <a:noFill/>
          </p:spPr>
          <p:txBody>
            <a:bodyPr wrap="square" rtlCol="0" anchor="ctr">
              <a:spAutoFit/>
            </a:bodyPr>
            <a:lstStyle/>
            <a:p>
              <a:pPr algn="ctr">
                <a:defRPr/>
              </a:pPr>
              <a:r>
                <a:rPr lang="zh-CN" altLang="en-US" sz="1500" b="1" dirty="0">
                  <a:solidFill>
                    <a:schemeClr val="bg1"/>
                  </a:solidFill>
                  <a:cs typeface="+mn-ea"/>
                  <a:sym typeface="+mn-lt"/>
                </a:rPr>
                <a:t>伍</a:t>
              </a:r>
            </a:p>
          </p:txBody>
        </p:sp>
        <p:sp>
          <p:nvSpPr>
            <p:cNvPr id="40" name="文本框 39"/>
            <p:cNvSpPr txBox="1"/>
            <p:nvPr/>
          </p:nvSpPr>
          <p:spPr>
            <a:xfrm>
              <a:off x="1797" y="561"/>
              <a:ext cx="3552" cy="872"/>
            </a:xfrm>
            <a:prstGeom prst="rect">
              <a:avLst/>
            </a:prstGeom>
            <a:noFill/>
          </p:spPr>
          <p:txBody>
            <a:bodyPr wrap="square" rtlCol="0" anchor="ctr">
              <a:spAutoFit/>
            </a:bodyPr>
            <a:lstStyle/>
            <a:p>
              <a:pPr algn="dist">
                <a:defRPr/>
              </a:pPr>
              <a:r>
                <a:rPr lang="zh-CN" altLang="en-US" sz="2100" b="1" dirty="0">
                  <a:solidFill>
                    <a:schemeClr val="bg1"/>
                  </a:solidFill>
                  <a:cs typeface="+mn-ea"/>
                  <a:sym typeface="+mn-lt"/>
                </a:rPr>
                <a:t>课堂练习</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500" fill="hold"/>
                                        <p:tgtEl>
                                          <p:spTgt spid="33"/>
                                        </p:tgtEl>
                                        <p:attrNameLst>
                                          <p:attrName>ppt_w</p:attrName>
                                        </p:attrNameLst>
                                      </p:cBhvr>
                                      <p:tavLst>
                                        <p:tav tm="0">
                                          <p:val>
                                            <p:fltVal val="0"/>
                                          </p:val>
                                        </p:tav>
                                        <p:tav tm="100000">
                                          <p:val>
                                            <p:strVal val="#ppt_w"/>
                                          </p:val>
                                        </p:tav>
                                      </p:tavLst>
                                    </p:anim>
                                    <p:anim calcmode="lin" valueType="num">
                                      <p:cBhvr>
                                        <p:cTn id="26" dur="500" fill="hold"/>
                                        <p:tgtEl>
                                          <p:spTgt spid="33"/>
                                        </p:tgtEl>
                                        <p:attrNameLst>
                                          <p:attrName>ppt_h</p:attrName>
                                        </p:attrNameLst>
                                      </p:cBhvr>
                                      <p:tavLst>
                                        <p:tav tm="0">
                                          <p:val>
                                            <p:fltVal val="0"/>
                                          </p:val>
                                        </p:tav>
                                        <p:tav tm="100000">
                                          <p:val>
                                            <p:strVal val="#ppt_h"/>
                                          </p:val>
                                        </p:tav>
                                      </p:tavLst>
                                    </p:anim>
                                    <p:animEffect transition="in" filter="fade">
                                      <p:cBhvr>
                                        <p:cTn id="27" dur="500"/>
                                        <p:tgtEl>
                                          <p:spTgt spid="3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Effect transition="in" filter="fade">
                                      <p:cBhvr>
                                        <p:cTn id="3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字词揭秘</a:t>
            </a:r>
          </a:p>
        </p:txBody>
      </p:sp>
      <p:sp>
        <p:nvSpPr>
          <p:cNvPr id="24" name="Rectangle 31"/>
          <p:cNvSpPr>
            <a:spLocks noChangeArrowheads="1"/>
          </p:cNvSpPr>
          <p:nvPr/>
        </p:nvSpPr>
        <p:spPr bwMode="auto">
          <a:xfrm>
            <a:off x="865667" y="2662082"/>
            <a:ext cx="2885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defRPr/>
            </a:pPr>
            <a:r>
              <a:rPr lang="zh-CN" altLang="en-US" sz="800">
                <a:solidFill>
                  <a:srgbClr val="000000"/>
                </a:solidFill>
                <a:latin typeface="+mn-lt"/>
                <a:ea typeface="+mn-ea"/>
                <a:cs typeface="+mn-ea"/>
                <a:sym typeface="+mn-lt"/>
              </a:rPr>
              <a:t> </a:t>
            </a:r>
            <a:endParaRPr lang="zh-CN" altLang="en-US">
              <a:solidFill>
                <a:prstClr val="black"/>
              </a:solidFill>
              <a:latin typeface="+mn-lt"/>
              <a:ea typeface="+mn-ea"/>
              <a:cs typeface="+mn-ea"/>
              <a:sym typeface="+mn-lt"/>
            </a:endParaRPr>
          </a:p>
        </p:txBody>
      </p:sp>
      <p:sp>
        <p:nvSpPr>
          <p:cNvPr id="25" name="矩形 2"/>
          <p:cNvSpPr>
            <a:spLocks noChangeArrowheads="1"/>
          </p:cNvSpPr>
          <p:nvPr/>
        </p:nvSpPr>
        <p:spPr bwMode="auto">
          <a:xfrm>
            <a:off x="3190875" y="3221923"/>
            <a:ext cx="3125390" cy="59247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lIns="68580" tIns="34290" rIns="68580" bIns="34290">
            <a:spAutoFit/>
          </a:bodyPr>
          <a:lstStyle/>
          <a:p>
            <a:pPr>
              <a:defRPr/>
            </a:pPr>
            <a:r>
              <a:rPr lang="zh-CN" altLang="en-US" sz="1700" dirty="0">
                <a:solidFill>
                  <a:srgbClr val="0000FF"/>
                </a:solidFill>
                <a:cs typeface="+mn-ea"/>
                <a:sym typeface="+mn-lt"/>
              </a:rPr>
              <a:t>书写指导：</a:t>
            </a:r>
            <a:r>
              <a:rPr lang="zh-CN" altLang="en-US" sz="1700" dirty="0">
                <a:solidFill>
                  <a:prstClr val="black"/>
                </a:solidFill>
                <a:cs typeface="+mn-ea"/>
                <a:sym typeface="+mn-lt"/>
              </a:rPr>
              <a:t>左宽右窄，“百”不宜过大。</a:t>
            </a:r>
          </a:p>
        </p:txBody>
      </p:sp>
      <p:sp>
        <p:nvSpPr>
          <p:cNvPr id="26" name="TextBox 33"/>
          <p:cNvSpPr txBox="1">
            <a:spLocks noChangeArrowheads="1"/>
          </p:cNvSpPr>
          <p:nvPr/>
        </p:nvSpPr>
        <p:spPr bwMode="auto">
          <a:xfrm>
            <a:off x="3174547" y="1585321"/>
            <a:ext cx="1754981" cy="330860"/>
          </a:xfrm>
          <a:prstGeom prst="rect">
            <a:avLst/>
          </a:prstGeom>
          <a:solidFill>
            <a:schemeClr val="bg1"/>
          </a:solid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结构：</a:t>
            </a:r>
            <a:r>
              <a:rPr lang="zh-CN" altLang="en-US" sz="1700" dirty="0">
                <a:solidFill>
                  <a:prstClr val="black"/>
                </a:solidFill>
                <a:latin typeface="+mn-lt"/>
                <a:ea typeface="+mn-ea"/>
                <a:cs typeface="+mn-ea"/>
                <a:sym typeface="+mn-lt"/>
              </a:rPr>
              <a:t>左右</a:t>
            </a:r>
          </a:p>
        </p:txBody>
      </p:sp>
      <p:sp>
        <p:nvSpPr>
          <p:cNvPr id="27" name="TextBox 34"/>
          <p:cNvSpPr txBox="1">
            <a:spLocks noChangeArrowheads="1"/>
          </p:cNvSpPr>
          <p:nvPr/>
        </p:nvSpPr>
        <p:spPr bwMode="auto">
          <a:xfrm>
            <a:off x="3174546" y="2197303"/>
            <a:ext cx="3390251" cy="330860"/>
          </a:xfrm>
          <a:prstGeom prst="rect">
            <a:avLst/>
          </a:prstGeom>
          <a:noFill/>
          <a:ln>
            <a:noFill/>
          </a:ln>
        </p:spPr>
        <p:txBody>
          <a:bodyPr wrap="square"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组词：</a:t>
            </a:r>
            <a:r>
              <a:rPr lang="zh-CN" altLang="en-US" sz="1700" dirty="0">
                <a:solidFill>
                  <a:prstClr val="black"/>
                </a:solidFill>
                <a:latin typeface="+mn-lt"/>
                <a:ea typeface="+mn-ea"/>
                <a:cs typeface="+mn-ea"/>
                <a:sym typeface="+mn-lt"/>
              </a:rPr>
              <a:t>陌生    陌路    阡陌</a:t>
            </a:r>
          </a:p>
        </p:txBody>
      </p:sp>
      <p:sp>
        <p:nvSpPr>
          <p:cNvPr id="28" name="TextBox 35"/>
          <p:cNvSpPr txBox="1">
            <a:spLocks noChangeArrowheads="1"/>
          </p:cNvSpPr>
          <p:nvPr/>
        </p:nvSpPr>
        <p:spPr bwMode="auto">
          <a:xfrm>
            <a:off x="3174547" y="2521152"/>
            <a:ext cx="3125390" cy="59247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造句：</a:t>
            </a:r>
            <a:r>
              <a:rPr lang="zh-CN" altLang="en-US" sz="1700" dirty="0">
                <a:solidFill>
                  <a:prstClr val="black"/>
                </a:solidFill>
                <a:latin typeface="+mn-lt"/>
                <a:ea typeface="+mn-ea"/>
                <a:cs typeface="+mn-ea"/>
                <a:sym typeface="+mn-lt"/>
              </a:rPr>
              <a:t>小朋友不要吃陌生人给的食物。 </a:t>
            </a:r>
          </a:p>
        </p:txBody>
      </p:sp>
      <p:sp>
        <p:nvSpPr>
          <p:cNvPr id="29" name="TextBox 36"/>
          <p:cNvSpPr txBox="1">
            <a:spLocks noChangeArrowheads="1"/>
          </p:cNvSpPr>
          <p:nvPr/>
        </p:nvSpPr>
        <p:spPr bwMode="auto">
          <a:xfrm>
            <a:off x="3174546" y="1873452"/>
            <a:ext cx="2178844" cy="592470"/>
          </a:xfrm>
          <a:prstGeom prst="rect">
            <a:avLst/>
          </a:prstGeom>
          <a:noFill/>
          <a:ln>
            <a:noFill/>
          </a:ln>
        </p:spPr>
        <p:txBody>
          <a:bodyPr lIns="68580" tIns="34290" rIns="68580" bIns="3429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1700" dirty="0">
                <a:solidFill>
                  <a:srgbClr val="0000FF"/>
                </a:solidFill>
                <a:latin typeface="+mn-lt"/>
                <a:ea typeface="+mn-ea"/>
                <a:cs typeface="+mn-ea"/>
                <a:sym typeface="+mn-lt"/>
              </a:rPr>
              <a:t>部首：</a:t>
            </a:r>
            <a:r>
              <a:rPr lang="zh-CN" altLang="en-US" sz="1700" dirty="0">
                <a:solidFill>
                  <a:prstClr val="black"/>
                </a:solidFill>
                <a:latin typeface="+mn-lt"/>
                <a:ea typeface="+mn-ea"/>
                <a:cs typeface="+mn-ea"/>
                <a:sym typeface="+mn-lt"/>
              </a:rPr>
              <a:t>阝</a:t>
            </a:r>
          </a:p>
          <a:p>
            <a:pPr eaLnBrk="1" hangingPunct="1">
              <a:defRPr/>
            </a:pPr>
            <a:endParaRPr lang="zh-CN" altLang="en-US" sz="1700" dirty="0">
              <a:solidFill>
                <a:prstClr val="black"/>
              </a:solidFill>
              <a:latin typeface="+mn-lt"/>
              <a:ea typeface="+mn-ea"/>
              <a:cs typeface="+mn-ea"/>
              <a:sym typeface="+mn-lt"/>
            </a:endParaRPr>
          </a:p>
        </p:txBody>
      </p:sp>
      <p:graphicFrame>
        <p:nvGraphicFramePr>
          <p:cNvPr id="30" name="Group 47"/>
          <p:cNvGraphicFramePr>
            <a:graphicFrameLocks noGrp="1"/>
          </p:cNvGraphicFramePr>
          <p:nvPr/>
        </p:nvGraphicFramePr>
        <p:xfrm>
          <a:off x="708163" y="2242876"/>
          <a:ext cx="1871042" cy="1709738"/>
        </p:xfrm>
        <a:graphic>
          <a:graphicData uri="http://schemas.openxmlformats.org/drawingml/2006/table">
            <a:tbl>
              <a:tblPr/>
              <a:tblGrid>
                <a:gridCol w="927568"/>
                <a:gridCol w="943474"/>
              </a:tblGrid>
              <a:tr h="850851">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1" i="0" u="none" strike="noStrike" cap="none" normalizeH="0" baseline="0" dirty="0">
                        <a:ln>
                          <a:noFill/>
                        </a:ln>
                        <a:solidFill>
                          <a:srgbClr val="FFFFFF"/>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r>
              <a:tr h="858887">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100" b="0" i="0" u="none" strike="noStrike" cap="none" normalizeH="0" baseline="0" dirty="0">
                        <a:ln>
                          <a:noFill/>
                        </a:ln>
                        <a:solidFill>
                          <a:srgbClr val="000000"/>
                        </a:solidFill>
                        <a:effectLst/>
                        <a:latin typeface="+mn-lt"/>
                        <a:ea typeface="+mn-ea"/>
                        <a:cs typeface="+mn-ea"/>
                        <a:sym typeface="+mn-lt"/>
                      </a:endParaRPr>
                    </a:p>
                  </a:txBody>
                  <a:tcPr marL="68587" marR="68587" marT="25724" marB="25724"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 name="文本框 30"/>
          <p:cNvSpPr txBox="1"/>
          <p:nvPr/>
        </p:nvSpPr>
        <p:spPr>
          <a:xfrm>
            <a:off x="742372" y="2053400"/>
            <a:ext cx="1735091" cy="1985159"/>
          </a:xfrm>
          <a:prstGeom prst="rect">
            <a:avLst/>
          </a:prstGeom>
          <a:noFill/>
        </p:spPr>
        <p:txBody>
          <a:bodyPr wrap="square" lIns="68580" tIns="34290" rIns="68580" bIns="34290" rtlCol="0">
            <a:spAutoFit/>
          </a:bodyPr>
          <a:lstStyle/>
          <a:p>
            <a:pPr>
              <a:defRPr/>
            </a:pPr>
            <a:r>
              <a:rPr lang="zh-CN" altLang="en-US" sz="12500" dirty="0">
                <a:solidFill>
                  <a:srgbClr val="C00000"/>
                </a:solidFill>
                <a:cs typeface="+mn-ea"/>
                <a:sym typeface="+mn-lt"/>
              </a:rPr>
              <a:t>陌</a:t>
            </a:r>
          </a:p>
        </p:txBody>
      </p:sp>
      <p:sp>
        <p:nvSpPr>
          <p:cNvPr id="32" name="文本框 31"/>
          <p:cNvSpPr txBox="1"/>
          <p:nvPr/>
        </p:nvSpPr>
        <p:spPr>
          <a:xfrm>
            <a:off x="1280681" y="1563176"/>
            <a:ext cx="726401" cy="577081"/>
          </a:xfrm>
          <a:prstGeom prst="rect">
            <a:avLst/>
          </a:prstGeom>
          <a:noFill/>
        </p:spPr>
        <p:txBody>
          <a:bodyPr wrap="none" lIns="68580" tIns="34290" rIns="68580" bIns="34290" rtlCol="0">
            <a:spAutoFit/>
          </a:bodyPr>
          <a:lstStyle/>
          <a:p>
            <a:pPr>
              <a:defRPr/>
            </a:pPr>
            <a:r>
              <a:rPr lang="en-US" altLang="zh-CN" sz="3300" dirty="0" err="1">
                <a:solidFill>
                  <a:prstClr val="black"/>
                </a:solidFill>
                <a:cs typeface="+mn-ea"/>
                <a:sym typeface="+mn-lt"/>
              </a:rPr>
              <a:t>mò</a:t>
            </a:r>
            <a:endParaRPr lang="zh-CN" altLang="en-US" sz="3300" dirty="0">
              <a:solidFill>
                <a:prstClr val="black"/>
              </a:solidFill>
              <a:cs typeface="+mn-ea"/>
              <a:sym typeface="+mn-lt"/>
            </a:endParaRPr>
          </a:p>
        </p:txBody>
      </p:sp>
      <p:pic>
        <p:nvPicPr>
          <p:cNvPr id="33" name="Picture 4" descr="https://p.ssl.qhimg.com/t016989b36ae28c3301.gif?t=6.729817708333332?random=1578834610961"/>
          <p:cNvPicPr>
            <a:picLocks noChangeAspect="1" noChangeArrowheads="1" noCrop="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39814" y="1086040"/>
            <a:ext cx="1699240" cy="16992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barn(inVertical)">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barn(inVertical)">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barn(inVertical)">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fill="hold"/>
                                        <p:tgtEl>
                                          <p:spTgt spid="25"/>
                                        </p:tgtEl>
                                        <p:attrNameLst>
                                          <p:attrName>ppt_x</p:attrName>
                                        </p:attrNameLst>
                                      </p:cBhvr>
                                      <p:tavLst>
                                        <p:tav tm="0">
                                          <p:val>
                                            <p:strVal val="#ppt_x"/>
                                          </p:val>
                                        </p:tav>
                                        <p:tav tm="100000">
                                          <p:val>
                                            <p:strVal val="#ppt_x"/>
                                          </p:val>
                                        </p:tav>
                                      </p:tavLst>
                                    </p:anim>
                                    <p:anim calcmode="lin" valueType="num">
                                      <p:cBhvr additive="base">
                                        <p:cTn id="3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p:bldP spid="26" grpId="0" bldLvl="0" animBg="1"/>
      <p:bldP spid="27" grpId="0"/>
      <p:bldP spid="28" grpId="0"/>
      <p:bldP spid="29"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自读感悟</a:t>
            </a:r>
          </a:p>
        </p:txBody>
      </p:sp>
      <p:sp>
        <p:nvSpPr>
          <p:cNvPr id="3" name="文本框 2"/>
          <p:cNvSpPr txBox="1"/>
          <p:nvPr/>
        </p:nvSpPr>
        <p:spPr>
          <a:xfrm>
            <a:off x="678573" y="1421217"/>
            <a:ext cx="1485022" cy="392415"/>
          </a:xfrm>
          <a:prstGeom prst="rect">
            <a:avLst/>
          </a:prstGeom>
          <a:noFill/>
        </p:spPr>
        <p:txBody>
          <a:bodyPr wrap="none" lIns="68580" tIns="34290" rIns="68580" bIns="34290" rtlCol="0">
            <a:spAutoFit/>
          </a:bodyPr>
          <a:lstStyle/>
          <a:p>
            <a:pPr>
              <a:defRPr/>
            </a:pPr>
            <a:r>
              <a:rPr lang="zh-CN" altLang="en-US" sz="2100" dirty="0">
                <a:cs typeface="+mn-ea"/>
                <a:sym typeface="+mn-lt"/>
              </a:rPr>
              <a:t>自读检查：</a:t>
            </a:r>
          </a:p>
        </p:txBody>
      </p:sp>
      <p:sp>
        <p:nvSpPr>
          <p:cNvPr id="4" name="文本框 3"/>
          <p:cNvSpPr txBox="1"/>
          <p:nvPr/>
        </p:nvSpPr>
        <p:spPr>
          <a:xfrm>
            <a:off x="664280" y="1647712"/>
            <a:ext cx="4319131" cy="900246"/>
          </a:xfrm>
          <a:prstGeom prst="rect">
            <a:avLst/>
          </a:prstGeom>
          <a:noFill/>
        </p:spPr>
        <p:txBody>
          <a:bodyPr wrap="none" lIns="68580" tIns="34290" rIns="68580" bIns="34290" rtlCol="0">
            <a:spAutoFit/>
          </a:bodyPr>
          <a:lstStyle/>
          <a:p>
            <a:pPr>
              <a:lnSpc>
                <a:spcPct val="300000"/>
              </a:lnSpc>
              <a:defRPr/>
            </a:pPr>
            <a:r>
              <a:rPr lang="en-US" altLang="zh-CN" sz="1800" dirty="0">
                <a:cs typeface="+mn-ea"/>
                <a:sym typeface="+mn-lt"/>
              </a:rPr>
              <a:t>1. </a:t>
            </a:r>
            <a:r>
              <a:rPr lang="zh-CN" altLang="en-US" sz="1800" dirty="0">
                <a:cs typeface="+mn-ea"/>
                <a:sym typeface="+mn-lt"/>
              </a:rPr>
              <a:t>指名读课文，同学检查字音是否正确。</a:t>
            </a:r>
            <a:endParaRPr lang="en-US" altLang="zh-CN" sz="1800" dirty="0">
              <a:cs typeface="+mn-ea"/>
              <a:sym typeface="+mn-lt"/>
            </a:endParaRPr>
          </a:p>
        </p:txBody>
      </p:sp>
      <p:sp>
        <p:nvSpPr>
          <p:cNvPr id="5" name="文本框 4"/>
          <p:cNvSpPr txBox="1"/>
          <p:nvPr/>
        </p:nvSpPr>
        <p:spPr>
          <a:xfrm>
            <a:off x="721759" y="2497192"/>
            <a:ext cx="5216813" cy="1177245"/>
          </a:xfrm>
          <a:prstGeom prst="rect">
            <a:avLst/>
          </a:prstGeom>
          <a:noFill/>
        </p:spPr>
        <p:txBody>
          <a:bodyPr wrap="none" lIns="68580" tIns="34290" rIns="68580" bIns="34290" rtlCol="0">
            <a:spAutoFit/>
          </a:bodyPr>
          <a:lstStyle/>
          <a:p>
            <a:pPr>
              <a:lnSpc>
                <a:spcPct val="200000"/>
              </a:lnSpc>
              <a:defRPr/>
            </a:pPr>
            <a:r>
              <a:rPr lang="en-US" altLang="zh-CN" sz="1800" dirty="0">
                <a:cs typeface="+mn-ea"/>
                <a:sym typeface="+mn-lt"/>
              </a:rPr>
              <a:t>2. </a:t>
            </a:r>
            <a:r>
              <a:rPr lang="zh-CN" altLang="en-US" sz="1800" dirty="0">
                <a:cs typeface="+mn-ea"/>
                <a:sym typeface="+mn-lt"/>
              </a:rPr>
              <a:t>自由朗读课文：</a:t>
            </a:r>
            <a:endParaRPr lang="en-US" altLang="zh-CN" sz="1800" dirty="0">
              <a:cs typeface="+mn-ea"/>
              <a:sym typeface="+mn-lt"/>
            </a:endParaRPr>
          </a:p>
          <a:p>
            <a:pPr>
              <a:lnSpc>
                <a:spcPct val="200000"/>
              </a:lnSpc>
              <a:defRPr/>
            </a:pPr>
            <a:r>
              <a:rPr lang="zh-CN" altLang="en-US" sz="1800" dirty="0">
                <a:cs typeface="+mn-ea"/>
                <a:sym typeface="+mn-lt"/>
              </a:rPr>
              <a:t>用简短的一两句话，说说课文讲了一件什么事情？</a:t>
            </a:r>
            <a:endParaRPr lang="en-US" altLang="zh-CN" sz="1800" dirty="0">
              <a:cs typeface="+mn-ea"/>
              <a:sym typeface="+mn-lt"/>
            </a:endParaRPr>
          </a:p>
        </p:txBody>
      </p:sp>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81956" y="2021420"/>
            <a:ext cx="2272030" cy="300793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课文讲解</a:t>
            </a:r>
          </a:p>
        </p:txBody>
      </p:sp>
      <p:sp>
        <p:nvSpPr>
          <p:cNvPr id="8" name="矩形 7"/>
          <p:cNvSpPr/>
          <p:nvPr/>
        </p:nvSpPr>
        <p:spPr>
          <a:xfrm>
            <a:off x="680434" y="981152"/>
            <a:ext cx="2831545" cy="392415"/>
          </a:xfrm>
          <a:prstGeom prst="rect">
            <a:avLst/>
          </a:prstGeom>
        </p:spPr>
        <p:txBody>
          <a:bodyPr wrap="none" lIns="68580" tIns="34290" rIns="68580" bIns="34290">
            <a:spAutoFit/>
          </a:bodyPr>
          <a:lstStyle/>
          <a:p>
            <a:pPr>
              <a:defRPr/>
            </a:pPr>
            <a:r>
              <a:rPr lang="zh-CN" altLang="en-US" sz="2100" kern="0" dirty="0">
                <a:cs typeface="+mn-ea"/>
                <a:sym typeface="+mn-lt"/>
              </a:rPr>
              <a:t>指名朗读第一自然段。</a:t>
            </a:r>
          </a:p>
        </p:txBody>
      </p:sp>
      <p:sp>
        <p:nvSpPr>
          <p:cNvPr id="9" name="矩形 8"/>
          <p:cNvSpPr/>
          <p:nvPr/>
        </p:nvSpPr>
        <p:spPr>
          <a:xfrm>
            <a:off x="550816" y="1863680"/>
            <a:ext cx="4512746" cy="900246"/>
          </a:xfrm>
          <a:prstGeom prst="rect">
            <a:avLst/>
          </a:prstGeom>
          <a:noFill/>
        </p:spPr>
        <p:txBody>
          <a:bodyPr wrap="square" lIns="68580" tIns="34290" rIns="68580" bIns="34290">
            <a:spAutoFit/>
          </a:bodyPr>
          <a:lstStyle/>
          <a:p>
            <a:pPr>
              <a:lnSpc>
                <a:spcPct val="150000"/>
              </a:lnSpc>
              <a:defRPr/>
            </a:pPr>
            <a:r>
              <a:rPr lang="zh-CN" altLang="en-US" sz="1800" kern="0" dirty="0">
                <a:solidFill>
                  <a:srgbClr val="02025E"/>
                </a:solidFill>
                <a:cs typeface="+mn-ea"/>
                <a:sym typeface="+mn-lt"/>
              </a:rPr>
              <a:t>      </a:t>
            </a:r>
            <a:r>
              <a:rPr lang="zh-CN" altLang="en-US" sz="1800" kern="0" dirty="0">
                <a:solidFill>
                  <a:srgbClr val="E5A700"/>
                </a:solidFill>
                <a:cs typeface="+mn-ea"/>
                <a:sym typeface="+mn-lt"/>
              </a:rPr>
              <a:t>听说</a:t>
            </a:r>
            <a:r>
              <a:rPr lang="zh-CN" altLang="en-US" sz="1800" kern="0" dirty="0">
                <a:solidFill>
                  <a:prstClr val="black"/>
                </a:solidFill>
                <a:cs typeface="+mn-ea"/>
                <a:sym typeface="+mn-lt"/>
              </a:rPr>
              <a:t>蜜蜂有辨认方向的能力，</a:t>
            </a:r>
            <a:r>
              <a:rPr lang="zh-CN" altLang="en-US" sz="1800" kern="0" dirty="0">
                <a:solidFill>
                  <a:srgbClr val="C00000"/>
                </a:solidFill>
                <a:cs typeface="+mn-ea"/>
                <a:sym typeface="+mn-lt"/>
              </a:rPr>
              <a:t>无论</a:t>
            </a:r>
            <a:r>
              <a:rPr lang="zh-CN" altLang="en-US" sz="1800" kern="0" dirty="0">
                <a:solidFill>
                  <a:prstClr val="black"/>
                </a:solidFill>
                <a:cs typeface="+mn-ea"/>
                <a:sym typeface="+mn-lt"/>
              </a:rPr>
              <a:t>飞到哪里，它</a:t>
            </a:r>
            <a:r>
              <a:rPr lang="zh-CN" altLang="en-US" sz="1800" kern="0" dirty="0">
                <a:solidFill>
                  <a:srgbClr val="C00000"/>
                </a:solidFill>
                <a:cs typeface="+mn-ea"/>
                <a:sym typeface="+mn-lt"/>
              </a:rPr>
              <a:t>总是</a:t>
            </a:r>
            <a:r>
              <a:rPr lang="zh-CN" altLang="en-US" sz="1800" kern="0" dirty="0">
                <a:solidFill>
                  <a:prstClr val="black"/>
                </a:solidFill>
                <a:cs typeface="+mn-ea"/>
                <a:sym typeface="+mn-lt"/>
              </a:rPr>
              <a:t>可以回到原处。我想做个试验。   </a:t>
            </a:r>
          </a:p>
        </p:txBody>
      </p:sp>
      <p:sp>
        <p:nvSpPr>
          <p:cNvPr id="10" name="圆角矩形标注 1"/>
          <p:cNvSpPr/>
          <p:nvPr/>
        </p:nvSpPr>
        <p:spPr>
          <a:xfrm>
            <a:off x="652119" y="3279188"/>
            <a:ext cx="4310141" cy="1042995"/>
          </a:xfrm>
          <a:prstGeom prst="wedgeRoundRectCallout">
            <a:avLst>
              <a:gd name="adj1" fmla="val -37976"/>
              <a:gd name="adj2" fmla="val -2801"/>
              <a:gd name="adj3" fmla="val 16667"/>
            </a:avLst>
          </a:prstGeom>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defRPr/>
            </a:pPr>
            <a:r>
              <a:rPr lang="zh-CN" altLang="en-US" sz="1800" dirty="0">
                <a:solidFill>
                  <a:prstClr val="black"/>
                </a:solidFill>
                <a:cs typeface="+mn-ea"/>
                <a:sym typeface="+mn-lt"/>
              </a:rPr>
              <a:t>“</a:t>
            </a:r>
            <a:r>
              <a:rPr lang="zh-CN" altLang="en-US" sz="1800" dirty="0">
                <a:solidFill>
                  <a:srgbClr val="C00000"/>
                </a:solidFill>
                <a:cs typeface="+mn-ea"/>
                <a:sym typeface="+mn-lt"/>
              </a:rPr>
              <a:t>听说</a:t>
            </a:r>
            <a:r>
              <a:rPr lang="zh-CN" altLang="en-US" sz="1800" dirty="0">
                <a:solidFill>
                  <a:prstClr val="black"/>
                </a:solidFill>
                <a:cs typeface="+mn-ea"/>
                <a:sym typeface="+mn-lt"/>
              </a:rPr>
              <a:t>”一词说明作者对这种说法不辨真伪，同时也交代了做实验的原因</a:t>
            </a:r>
            <a:r>
              <a:rPr lang="en-US" altLang="zh-CN" sz="1800" dirty="0">
                <a:solidFill>
                  <a:prstClr val="black"/>
                </a:solidFill>
                <a:cs typeface="+mn-ea"/>
                <a:sym typeface="+mn-lt"/>
              </a:rPr>
              <a:t>——</a:t>
            </a:r>
            <a:r>
              <a:rPr lang="zh-CN" altLang="en-US" sz="1800" dirty="0">
                <a:solidFill>
                  <a:prstClr val="black"/>
                </a:solidFill>
                <a:cs typeface="+mn-ea"/>
                <a:sym typeface="+mn-lt"/>
              </a:rPr>
              <a:t>验证这个“听说”。</a:t>
            </a:r>
          </a:p>
        </p:txBody>
      </p:sp>
      <p:sp>
        <p:nvSpPr>
          <p:cNvPr id="11" name="矩形 10"/>
          <p:cNvSpPr/>
          <p:nvPr/>
        </p:nvSpPr>
        <p:spPr>
          <a:xfrm>
            <a:off x="5732631" y="2225149"/>
            <a:ext cx="2860553" cy="1038746"/>
          </a:xfrm>
          <a:prstGeom prst="rect">
            <a:avLst/>
          </a:prstGeom>
        </p:spPr>
        <p:txBody>
          <a:bodyPr wrap="square" lIns="68580" tIns="34290" rIns="68580" bIns="34290">
            <a:spAutoFit/>
          </a:bodyPr>
          <a:lstStyle/>
          <a:p>
            <a:pPr>
              <a:lnSpc>
                <a:spcPct val="150000"/>
              </a:lnSpc>
              <a:defRPr/>
            </a:pPr>
            <a:r>
              <a:rPr lang="zh-CN" altLang="en-US" sz="2100" kern="0" dirty="0">
                <a:solidFill>
                  <a:srgbClr val="02025E"/>
                </a:solidFill>
                <a:cs typeface="+mn-ea"/>
                <a:sym typeface="+mn-lt"/>
              </a:rPr>
              <a:t>你能用</a:t>
            </a:r>
            <a:r>
              <a:rPr lang="zh-CN" altLang="en-US" sz="2100" kern="0" dirty="0">
                <a:solidFill>
                  <a:srgbClr val="C00000"/>
                </a:solidFill>
                <a:cs typeface="+mn-ea"/>
                <a:sym typeface="+mn-lt"/>
              </a:rPr>
              <a:t>无论</a:t>
            </a:r>
            <a:r>
              <a:rPr lang="en-US" altLang="zh-CN" sz="2100" kern="0" dirty="0">
                <a:solidFill>
                  <a:srgbClr val="C00000"/>
                </a:solidFill>
                <a:cs typeface="+mn-ea"/>
                <a:sym typeface="+mn-lt"/>
              </a:rPr>
              <a:t>……</a:t>
            </a:r>
            <a:r>
              <a:rPr lang="zh-CN" altLang="en-US" sz="2100" kern="0" dirty="0">
                <a:solidFill>
                  <a:srgbClr val="C00000"/>
                </a:solidFill>
                <a:cs typeface="+mn-ea"/>
                <a:sym typeface="+mn-lt"/>
              </a:rPr>
              <a:t>总是</a:t>
            </a:r>
            <a:r>
              <a:rPr lang="en-US" altLang="zh-CN" sz="2100" kern="0" dirty="0">
                <a:solidFill>
                  <a:srgbClr val="C00000"/>
                </a:solidFill>
                <a:cs typeface="+mn-ea"/>
                <a:sym typeface="+mn-lt"/>
              </a:rPr>
              <a:t>……</a:t>
            </a:r>
            <a:r>
              <a:rPr lang="zh-CN" altLang="en-US" sz="2100" kern="0" dirty="0">
                <a:solidFill>
                  <a:srgbClr val="02025E"/>
                </a:solidFill>
                <a:cs typeface="+mn-ea"/>
                <a:sym typeface="+mn-lt"/>
              </a:rPr>
              <a:t>说一句话吗？</a:t>
            </a:r>
            <a:endParaRPr lang="zh-CN" altLang="en-US" dirty="0">
              <a:solidFill>
                <a:prstClr val="black"/>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课文讲解</a:t>
            </a:r>
          </a:p>
        </p:txBody>
      </p:sp>
      <p:sp>
        <p:nvSpPr>
          <p:cNvPr id="7" name="矩形 6"/>
          <p:cNvSpPr/>
          <p:nvPr/>
        </p:nvSpPr>
        <p:spPr>
          <a:xfrm>
            <a:off x="903514" y="1544578"/>
            <a:ext cx="6726467" cy="392415"/>
          </a:xfrm>
          <a:prstGeom prst="rect">
            <a:avLst/>
          </a:prstGeom>
          <a:noFill/>
        </p:spPr>
        <p:txBody>
          <a:bodyPr wrap="square" lIns="68580" tIns="34290" rIns="68580" bIns="34290">
            <a:spAutoFit/>
          </a:bodyPr>
          <a:lstStyle/>
          <a:p>
            <a:pPr>
              <a:defRPr/>
            </a:pPr>
            <a:r>
              <a:rPr lang="zh-CN" altLang="en-US" sz="2100" kern="0" dirty="0">
                <a:cs typeface="+mn-ea"/>
                <a:sym typeface="+mn-lt"/>
              </a:rPr>
              <a:t>说一说：第一自然段告诉我们什么？</a:t>
            </a:r>
          </a:p>
        </p:txBody>
      </p:sp>
      <p:sp>
        <p:nvSpPr>
          <p:cNvPr id="12" name="矩形 11"/>
          <p:cNvSpPr/>
          <p:nvPr/>
        </p:nvSpPr>
        <p:spPr>
          <a:xfrm>
            <a:off x="903514" y="2489331"/>
            <a:ext cx="6825343" cy="553998"/>
          </a:xfrm>
          <a:prstGeom prst="rect">
            <a:avLst/>
          </a:prstGeom>
          <a:noFill/>
        </p:spPr>
        <p:txBody>
          <a:bodyPr wrap="square" lIns="68580" tIns="34290" rIns="68580" bIns="34290">
            <a:spAutoFit/>
          </a:bodyPr>
          <a:lstStyle/>
          <a:p>
            <a:pPr>
              <a:lnSpc>
                <a:spcPct val="150000"/>
              </a:lnSpc>
              <a:defRPr/>
            </a:pPr>
            <a:r>
              <a:rPr lang="zh-CN" altLang="en-US" sz="2100" kern="0" dirty="0">
                <a:cs typeface="+mn-ea"/>
                <a:sym typeface="+mn-lt"/>
              </a:rPr>
              <a:t>作者想通过实验看蜜蜂是如何辨认方向的。   </a:t>
            </a:r>
          </a:p>
        </p:txBody>
      </p:sp>
      <p:sp>
        <p:nvSpPr>
          <p:cNvPr id="13" name="矩形 12"/>
          <p:cNvSpPr/>
          <p:nvPr/>
        </p:nvSpPr>
        <p:spPr>
          <a:xfrm>
            <a:off x="903514" y="3543344"/>
            <a:ext cx="3781427" cy="392415"/>
          </a:xfrm>
          <a:prstGeom prst="rect">
            <a:avLst/>
          </a:prstGeom>
        </p:spPr>
        <p:txBody>
          <a:bodyPr wrap="square" lIns="68580" tIns="34290" rIns="68580" bIns="34290">
            <a:spAutoFit/>
          </a:bodyPr>
          <a:lstStyle/>
          <a:p>
            <a:pPr>
              <a:defRPr/>
            </a:pPr>
            <a:r>
              <a:rPr lang="zh-CN" altLang="en-US" sz="2100" kern="0" dirty="0">
                <a:solidFill>
                  <a:prstClr val="black"/>
                </a:solidFill>
                <a:cs typeface="+mn-ea"/>
                <a:sym typeface="+mn-lt"/>
              </a:rPr>
              <a:t>这是这件事的起因。 </a:t>
            </a:r>
            <a:endParaRPr lang="zh-CN" altLang="en-US" dirty="0">
              <a:solidFill>
                <a:prstClr val="black"/>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课文讲解</a:t>
            </a:r>
          </a:p>
        </p:txBody>
      </p:sp>
      <p:sp>
        <p:nvSpPr>
          <p:cNvPr id="3" name="矩形 2"/>
          <p:cNvSpPr/>
          <p:nvPr/>
        </p:nvSpPr>
        <p:spPr>
          <a:xfrm>
            <a:off x="4353236" y="1471067"/>
            <a:ext cx="2023631" cy="392415"/>
          </a:xfrm>
          <a:prstGeom prst="rect">
            <a:avLst/>
          </a:prstGeom>
        </p:spPr>
        <p:txBody>
          <a:bodyPr wrap="none" lIns="68580" tIns="34290" rIns="68580" bIns="34290">
            <a:spAutoFit/>
          </a:bodyPr>
          <a:lstStyle/>
          <a:p>
            <a:pPr>
              <a:defRPr/>
            </a:pPr>
            <a:r>
              <a:rPr lang="zh-CN" altLang="en-US" sz="2100" dirty="0">
                <a:solidFill>
                  <a:prstClr val="black"/>
                </a:solidFill>
                <a:cs typeface="+mn-ea"/>
                <a:sym typeface="+mn-lt"/>
              </a:rPr>
              <a:t>默读第二自然段</a:t>
            </a:r>
          </a:p>
        </p:txBody>
      </p:sp>
      <p:sp>
        <p:nvSpPr>
          <p:cNvPr id="4" name="矩形 3"/>
          <p:cNvSpPr/>
          <p:nvPr/>
        </p:nvSpPr>
        <p:spPr>
          <a:xfrm>
            <a:off x="4314457" y="2117794"/>
            <a:ext cx="3559821" cy="55399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square" lIns="68580" tIns="34290" rIns="68580" bIns="34290">
            <a:spAutoFit/>
          </a:bodyPr>
          <a:lstStyle/>
          <a:p>
            <a:pPr>
              <a:lnSpc>
                <a:spcPct val="150000"/>
              </a:lnSpc>
              <a:defRPr/>
            </a:pPr>
            <a:r>
              <a:rPr lang="zh-CN" altLang="en-US" sz="2100" kern="0" dirty="0">
                <a:solidFill>
                  <a:prstClr val="black"/>
                </a:solidFill>
                <a:cs typeface="+mn-ea"/>
                <a:sym typeface="+mn-lt"/>
              </a:rPr>
              <a:t>说说：实验都有哪些环节？</a:t>
            </a:r>
          </a:p>
        </p:txBody>
      </p:sp>
      <p:sp>
        <p:nvSpPr>
          <p:cNvPr id="6" name="矩形 5"/>
          <p:cNvSpPr/>
          <p:nvPr/>
        </p:nvSpPr>
        <p:spPr>
          <a:xfrm>
            <a:off x="4314457" y="2976575"/>
            <a:ext cx="3559821" cy="103874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square" lIns="68580" tIns="34290" rIns="68580" bIns="34290">
            <a:spAutoFit/>
          </a:bodyPr>
          <a:lstStyle/>
          <a:p>
            <a:pPr>
              <a:lnSpc>
                <a:spcPct val="150000"/>
              </a:lnSpc>
              <a:defRPr/>
            </a:pPr>
            <a:r>
              <a:rPr lang="zh-CN" altLang="en-US" sz="2100" kern="0" dirty="0">
                <a:solidFill>
                  <a:prstClr val="black"/>
                </a:solidFill>
                <a:cs typeface="+mn-ea"/>
                <a:sym typeface="+mn-lt"/>
              </a:rPr>
              <a:t>说说：法布尔有怎样的推测？</a:t>
            </a:r>
            <a:endParaRPr lang="en-US" altLang="zh-CN" sz="2100" kern="0" dirty="0">
              <a:solidFill>
                <a:prstClr val="black"/>
              </a:solidFill>
              <a:cs typeface="+mn-ea"/>
              <a:sym typeface="+mn-lt"/>
            </a:endParaRPr>
          </a:p>
          <a:p>
            <a:pPr>
              <a:lnSpc>
                <a:spcPct val="150000"/>
              </a:lnSpc>
              <a:defRPr/>
            </a:pPr>
            <a:r>
              <a:rPr lang="zh-CN" altLang="en-US" sz="2100" kern="0" dirty="0">
                <a:solidFill>
                  <a:prstClr val="black"/>
                </a:solidFill>
                <a:cs typeface="+mn-ea"/>
                <a:sym typeface="+mn-lt"/>
              </a:rPr>
              <a:t>为什么会有这样的推测？</a:t>
            </a:r>
          </a:p>
        </p:txBody>
      </p:sp>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98655" y="1994617"/>
            <a:ext cx="2901924" cy="1938071"/>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课文讲解</a:t>
            </a:r>
          </a:p>
        </p:txBody>
      </p:sp>
      <p:sp>
        <p:nvSpPr>
          <p:cNvPr id="3" name="矩形 2"/>
          <p:cNvSpPr/>
          <p:nvPr/>
        </p:nvSpPr>
        <p:spPr>
          <a:xfrm>
            <a:off x="2608679" y="985060"/>
            <a:ext cx="4067460" cy="392415"/>
          </a:xfrm>
          <a:prstGeom prst="rect">
            <a:avLst/>
          </a:prstGeom>
        </p:spPr>
        <p:txBody>
          <a:bodyPr wrap="none" lIns="68580" tIns="34290" rIns="68580" bIns="34290">
            <a:spAutoFit/>
          </a:bodyPr>
          <a:lstStyle/>
          <a:p>
            <a:pPr>
              <a:defRPr/>
            </a:pPr>
            <a:r>
              <a:rPr lang="zh-CN" altLang="en-US" sz="2100" dirty="0">
                <a:solidFill>
                  <a:prstClr val="black"/>
                </a:solidFill>
                <a:cs typeface="+mn-ea"/>
                <a:sym typeface="+mn-lt"/>
              </a:rPr>
              <a:t>说 一 说：作者的实验过程怎样？</a:t>
            </a:r>
          </a:p>
        </p:txBody>
      </p:sp>
      <p:sp>
        <p:nvSpPr>
          <p:cNvPr id="4" name="矩形 3"/>
          <p:cNvSpPr/>
          <p:nvPr/>
        </p:nvSpPr>
        <p:spPr>
          <a:xfrm>
            <a:off x="754453" y="1899757"/>
            <a:ext cx="7649318" cy="2146742"/>
          </a:xfrm>
          <a:prstGeom prst="rect">
            <a:avLst/>
          </a:prstGeom>
          <a:noFill/>
        </p:spPr>
        <p:txBody>
          <a:bodyPr wrap="square" lIns="68580" tIns="34290" rIns="68580" bIns="34290">
            <a:spAutoFit/>
          </a:bodyPr>
          <a:lstStyle/>
          <a:p>
            <a:pPr>
              <a:lnSpc>
                <a:spcPct val="150000"/>
              </a:lnSpc>
              <a:defRPr/>
            </a:pPr>
            <a:r>
              <a:rPr lang="zh-CN" altLang="en-US" sz="1800" dirty="0" smtClean="0">
                <a:solidFill>
                  <a:srgbClr val="C00000"/>
                </a:solidFill>
                <a:cs typeface="+mn-ea"/>
                <a:sym typeface="+mn-lt"/>
              </a:rPr>
              <a:t>第</a:t>
            </a:r>
            <a:r>
              <a:rPr lang="zh-CN" altLang="en-US" sz="1800" dirty="0">
                <a:solidFill>
                  <a:srgbClr val="C00000"/>
                </a:solidFill>
                <a:cs typeface="+mn-ea"/>
                <a:sym typeface="+mn-lt"/>
              </a:rPr>
              <a:t>一步</a:t>
            </a:r>
            <a:r>
              <a:rPr lang="zh-CN" altLang="en-US" sz="1800" dirty="0">
                <a:solidFill>
                  <a:prstClr val="black"/>
                </a:solidFill>
                <a:cs typeface="+mn-ea"/>
                <a:sym typeface="+mn-lt"/>
              </a:rPr>
              <a:t>：我在我家花园的蜂窝里捉了一些蜜蜂，把它们放在纸袋里。</a:t>
            </a:r>
            <a:endParaRPr lang="en-US" altLang="zh-CN" sz="1800" dirty="0">
              <a:solidFill>
                <a:prstClr val="black"/>
              </a:solidFill>
              <a:cs typeface="+mn-ea"/>
              <a:sym typeface="+mn-lt"/>
            </a:endParaRPr>
          </a:p>
          <a:p>
            <a:pPr>
              <a:lnSpc>
                <a:spcPct val="150000"/>
              </a:lnSpc>
              <a:defRPr/>
            </a:pPr>
            <a:r>
              <a:rPr lang="zh-CN" altLang="en-US" sz="1800" dirty="0" smtClean="0">
                <a:solidFill>
                  <a:srgbClr val="C00000"/>
                </a:solidFill>
                <a:cs typeface="+mn-ea"/>
                <a:sym typeface="+mn-lt"/>
              </a:rPr>
              <a:t>第</a:t>
            </a:r>
            <a:r>
              <a:rPr lang="zh-CN" altLang="en-US" sz="1800" dirty="0">
                <a:solidFill>
                  <a:srgbClr val="C00000"/>
                </a:solidFill>
                <a:cs typeface="+mn-ea"/>
                <a:sym typeface="+mn-lt"/>
              </a:rPr>
              <a:t>二步</a:t>
            </a:r>
            <a:r>
              <a:rPr lang="zh-CN" altLang="en-US" sz="1800" dirty="0">
                <a:solidFill>
                  <a:prstClr val="black"/>
                </a:solidFill>
                <a:cs typeface="+mn-ea"/>
                <a:sym typeface="+mn-lt"/>
              </a:rPr>
              <a:t>：我在它们的背上做了记号。</a:t>
            </a:r>
            <a:endParaRPr lang="en-US" altLang="zh-CN" sz="1800" dirty="0">
              <a:solidFill>
                <a:prstClr val="black"/>
              </a:solidFill>
              <a:cs typeface="+mn-ea"/>
              <a:sym typeface="+mn-lt"/>
            </a:endParaRPr>
          </a:p>
          <a:p>
            <a:pPr>
              <a:lnSpc>
                <a:spcPct val="150000"/>
              </a:lnSpc>
              <a:defRPr/>
            </a:pPr>
            <a:r>
              <a:rPr lang="zh-CN" altLang="en-US" sz="1800" dirty="0" smtClean="0">
                <a:solidFill>
                  <a:srgbClr val="C00000"/>
                </a:solidFill>
                <a:cs typeface="+mn-ea"/>
                <a:sym typeface="+mn-lt"/>
              </a:rPr>
              <a:t>第</a:t>
            </a:r>
            <a:r>
              <a:rPr lang="zh-CN" altLang="en-US" sz="1800" dirty="0">
                <a:solidFill>
                  <a:srgbClr val="C00000"/>
                </a:solidFill>
                <a:cs typeface="+mn-ea"/>
                <a:sym typeface="+mn-lt"/>
              </a:rPr>
              <a:t>三步</a:t>
            </a:r>
            <a:r>
              <a:rPr lang="zh-CN" altLang="en-US" sz="1800" dirty="0">
                <a:solidFill>
                  <a:prstClr val="black"/>
                </a:solidFill>
                <a:cs typeface="+mn-ea"/>
                <a:sym typeface="+mn-lt"/>
              </a:rPr>
              <a:t>：我叫小女儿在蜂窝旁等着</a:t>
            </a:r>
            <a:endParaRPr lang="en-US" altLang="zh-CN" sz="1800" dirty="0">
              <a:solidFill>
                <a:prstClr val="black"/>
              </a:solidFill>
              <a:cs typeface="+mn-ea"/>
              <a:sym typeface="+mn-lt"/>
            </a:endParaRPr>
          </a:p>
          <a:p>
            <a:pPr>
              <a:lnSpc>
                <a:spcPct val="150000"/>
              </a:lnSpc>
              <a:defRPr/>
            </a:pPr>
            <a:r>
              <a:rPr lang="zh-CN" altLang="en-US" sz="1800" dirty="0" smtClean="0">
                <a:solidFill>
                  <a:srgbClr val="C00000"/>
                </a:solidFill>
                <a:cs typeface="+mn-ea"/>
                <a:sym typeface="+mn-lt"/>
              </a:rPr>
              <a:t>第</a:t>
            </a:r>
            <a:r>
              <a:rPr lang="zh-CN" altLang="en-US" sz="1800" dirty="0">
                <a:solidFill>
                  <a:srgbClr val="C00000"/>
                </a:solidFill>
                <a:cs typeface="+mn-ea"/>
                <a:sym typeface="+mn-lt"/>
              </a:rPr>
              <a:t>四步</a:t>
            </a:r>
            <a:r>
              <a:rPr lang="zh-CN" altLang="en-US" sz="1800" dirty="0">
                <a:solidFill>
                  <a:prstClr val="black"/>
                </a:solidFill>
                <a:cs typeface="+mn-ea"/>
                <a:sym typeface="+mn-lt"/>
              </a:rPr>
              <a:t>：自己带着做了记号的二十只，走了四公里路，打开纸袋，把它们放出来。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课文讲解</a:t>
            </a:r>
          </a:p>
        </p:txBody>
      </p:sp>
      <p:sp>
        <p:nvSpPr>
          <p:cNvPr id="3" name="矩形 2"/>
          <p:cNvSpPr/>
          <p:nvPr/>
        </p:nvSpPr>
        <p:spPr>
          <a:xfrm>
            <a:off x="2694563" y="937320"/>
            <a:ext cx="3754874" cy="392415"/>
          </a:xfrm>
          <a:prstGeom prst="rect">
            <a:avLst/>
          </a:prstGeom>
        </p:spPr>
        <p:txBody>
          <a:bodyPr wrap="none" lIns="68580" tIns="34290" rIns="68580" bIns="34290">
            <a:spAutoFit/>
          </a:bodyPr>
          <a:lstStyle/>
          <a:p>
            <a:pPr>
              <a:defRPr/>
            </a:pPr>
            <a:r>
              <a:rPr lang="zh-CN" altLang="en-US" sz="2100" dirty="0">
                <a:solidFill>
                  <a:prstClr val="black"/>
                </a:solidFill>
                <a:cs typeface="+mn-ea"/>
                <a:sym typeface="+mn-lt"/>
              </a:rPr>
              <a:t>你能天上表示先后顺序的词吗</a:t>
            </a:r>
            <a:r>
              <a:rPr lang="en-US" altLang="zh-CN" sz="2100" dirty="0">
                <a:solidFill>
                  <a:prstClr val="black"/>
                </a:solidFill>
                <a:cs typeface="+mn-ea"/>
                <a:sym typeface="+mn-lt"/>
              </a:rPr>
              <a:t>?</a:t>
            </a:r>
            <a:endParaRPr lang="zh-CN" altLang="en-US" sz="2100" dirty="0">
              <a:solidFill>
                <a:prstClr val="black"/>
              </a:solidFill>
              <a:cs typeface="+mn-ea"/>
              <a:sym typeface="+mn-lt"/>
            </a:endParaRPr>
          </a:p>
        </p:txBody>
      </p:sp>
      <p:sp>
        <p:nvSpPr>
          <p:cNvPr id="4" name="矩形 3"/>
          <p:cNvSpPr/>
          <p:nvPr/>
        </p:nvSpPr>
        <p:spPr>
          <a:xfrm>
            <a:off x="760492" y="1468908"/>
            <a:ext cx="7545308" cy="2839239"/>
          </a:xfrm>
          <a:prstGeom prst="rect">
            <a:avLst/>
          </a:prstGeom>
          <a:noFill/>
        </p:spPr>
        <p:txBody>
          <a:bodyPr wrap="square" lIns="68580" tIns="34290" rIns="68580" bIns="34290">
            <a:spAutoFit/>
          </a:bodyPr>
          <a:lstStyle/>
          <a:p>
            <a:pPr>
              <a:lnSpc>
                <a:spcPct val="250000"/>
              </a:lnSpc>
              <a:defRPr/>
            </a:pPr>
            <a:r>
              <a:rPr lang="zh-CN" altLang="en-US" sz="1800" dirty="0">
                <a:cs typeface="+mn-ea"/>
                <a:sym typeface="+mn-lt"/>
              </a:rPr>
              <a:t>      一天，我（     ）在我家花园的蜂窝里捉了一些蜜蜂，把它们放在纸袋里。（      ）为了证实飞回花园的蜜蜂是我放的，我在它们的背上做了记号。（          ）我叫小女儿在蜂窝旁等着，（       ）自己带着做了记号的二十只，走了四公里路，打开纸袋，把它们放出来。</a:t>
            </a:r>
          </a:p>
        </p:txBody>
      </p:sp>
      <p:sp>
        <p:nvSpPr>
          <p:cNvPr id="5" name="矩形 4"/>
          <p:cNvSpPr/>
          <p:nvPr/>
        </p:nvSpPr>
        <p:spPr>
          <a:xfrm>
            <a:off x="2341186" y="1765178"/>
            <a:ext cx="330860" cy="300083"/>
          </a:xfrm>
          <a:prstGeom prst="rect">
            <a:avLst/>
          </a:prstGeom>
        </p:spPr>
        <p:txBody>
          <a:bodyPr wrap="none" lIns="68580" tIns="34290" rIns="68580" bIns="34290">
            <a:spAutoFit/>
          </a:bodyPr>
          <a:lstStyle/>
          <a:p>
            <a:pPr>
              <a:defRPr/>
            </a:pPr>
            <a:r>
              <a:rPr lang="zh-CN" altLang="en-US" sz="1500" dirty="0">
                <a:solidFill>
                  <a:srgbClr val="FF0000"/>
                </a:solidFill>
                <a:cs typeface="+mn-ea"/>
                <a:sym typeface="+mn-lt"/>
              </a:rPr>
              <a:t>先</a:t>
            </a:r>
          </a:p>
        </p:txBody>
      </p:sp>
      <p:sp>
        <p:nvSpPr>
          <p:cNvPr id="6" name="矩形 5"/>
          <p:cNvSpPr/>
          <p:nvPr/>
        </p:nvSpPr>
        <p:spPr>
          <a:xfrm>
            <a:off x="1469255" y="2459010"/>
            <a:ext cx="523220" cy="300083"/>
          </a:xfrm>
          <a:prstGeom prst="rect">
            <a:avLst/>
          </a:prstGeom>
        </p:spPr>
        <p:txBody>
          <a:bodyPr wrap="none" lIns="68580" tIns="34290" rIns="68580" bIns="34290">
            <a:spAutoFit/>
          </a:bodyPr>
          <a:lstStyle/>
          <a:p>
            <a:pPr>
              <a:defRPr/>
            </a:pPr>
            <a:r>
              <a:rPr lang="zh-CN" altLang="en-US" sz="1500" dirty="0">
                <a:solidFill>
                  <a:srgbClr val="FF0000"/>
                </a:solidFill>
                <a:cs typeface="+mn-ea"/>
                <a:sym typeface="+mn-lt"/>
              </a:rPr>
              <a:t>接着</a:t>
            </a:r>
          </a:p>
        </p:txBody>
      </p:sp>
      <p:sp>
        <p:nvSpPr>
          <p:cNvPr id="7" name="矩形 6"/>
          <p:cNvSpPr/>
          <p:nvPr/>
        </p:nvSpPr>
        <p:spPr>
          <a:xfrm>
            <a:off x="1534569" y="3150407"/>
            <a:ext cx="523220" cy="300083"/>
          </a:xfrm>
          <a:prstGeom prst="rect">
            <a:avLst/>
          </a:prstGeom>
        </p:spPr>
        <p:txBody>
          <a:bodyPr wrap="none" lIns="68580" tIns="34290" rIns="68580" bIns="34290">
            <a:spAutoFit/>
          </a:bodyPr>
          <a:lstStyle/>
          <a:p>
            <a:pPr>
              <a:defRPr/>
            </a:pPr>
            <a:r>
              <a:rPr lang="zh-CN" altLang="en-US" sz="1500" dirty="0">
                <a:solidFill>
                  <a:srgbClr val="FF0000"/>
                </a:solidFill>
                <a:cs typeface="+mn-ea"/>
                <a:sym typeface="+mn-lt"/>
              </a:rPr>
              <a:t>然后</a:t>
            </a:r>
          </a:p>
        </p:txBody>
      </p:sp>
      <p:sp>
        <p:nvSpPr>
          <p:cNvPr id="8" name="矩形 7"/>
          <p:cNvSpPr/>
          <p:nvPr/>
        </p:nvSpPr>
        <p:spPr>
          <a:xfrm>
            <a:off x="5321068" y="3152484"/>
            <a:ext cx="523220" cy="300083"/>
          </a:xfrm>
          <a:prstGeom prst="rect">
            <a:avLst/>
          </a:prstGeom>
        </p:spPr>
        <p:txBody>
          <a:bodyPr wrap="none" lIns="68580" tIns="34290" rIns="68580" bIns="34290">
            <a:spAutoFit/>
          </a:bodyPr>
          <a:lstStyle/>
          <a:p>
            <a:pPr>
              <a:defRPr/>
            </a:pPr>
            <a:r>
              <a:rPr lang="zh-CN" altLang="en-US" sz="1500" dirty="0">
                <a:solidFill>
                  <a:srgbClr val="FF0000"/>
                </a:solidFill>
                <a:cs typeface="+mn-ea"/>
                <a:sym typeface="+mn-lt"/>
              </a:rPr>
              <a:t>最后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课文讲解</a:t>
            </a:r>
          </a:p>
        </p:txBody>
      </p:sp>
      <p:sp>
        <p:nvSpPr>
          <p:cNvPr id="9" name="矩形 8"/>
          <p:cNvSpPr/>
          <p:nvPr/>
        </p:nvSpPr>
        <p:spPr>
          <a:xfrm>
            <a:off x="854684" y="1810003"/>
            <a:ext cx="3559821" cy="1523494"/>
          </a:xfrm>
          <a:prstGeom prst="rect">
            <a:avLst/>
          </a:prstGeom>
          <a:noFill/>
        </p:spPr>
        <p:style>
          <a:lnRef idx="2">
            <a:schemeClr val="accent6"/>
          </a:lnRef>
          <a:fillRef idx="1">
            <a:schemeClr val="lt1"/>
          </a:fillRef>
          <a:effectRef idx="0">
            <a:schemeClr val="accent6"/>
          </a:effectRef>
          <a:fontRef idx="minor">
            <a:schemeClr val="dk1"/>
          </a:fontRef>
        </p:style>
        <p:txBody>
          <a:bodyPr wrap="square" lIns="68580" tIns="34290" rIns="68580" bIns="34290">
            <a:spAutoFit/>
          </a:bodyPr>
          <a:lstStyle/>
          <a:p>
            <a:pPr>
              <a:lnSpc>
                <a:spcPct val="150000"/>
              </a:lnSpc>
              <a:defRPr/>
            </a:pPr>
            <a:r>
              <a:rPr lang="zh-CN" altLang="en-US" sz="2100" kern="0" dirty="0">
                <a:solidFill>
                  <a:prstClr val="black"/>
                </a:solidFill>
                <a:cs typeface="+mn-ea"/>
                <a:sym typeface="+mn-lt"/>
              </a:rPr>
              <a:t>原因：</a:t>
            </a:r>
            <a:r>
              <a:rPr lang="en-US" altLang="zh-CN" sz="2100" kern="0" dirty="0">
                <a:solidFill>
                  <a:prstClr val="black"/>
                </a:solidFill>
                <a:cs typeface="+mn-ea"/>
                <a:sym typeface="+mn-lt"/>
              </a:rPr>
              <a:t>①</a:t>
            </a:r>
            <a:r>
              <a:rPr lang="zh-CN" altLang="en-US" sz="2100" kern="0" dirty="0">
                <a:solidFill>
                  <a:prstClr val="black"/>
                </a:solidFill>
                <a:cs typeface="+mn-ea"/>
                <a:sym typeface="+mn-lt"/>
              </a:rPr>
              <a:t>路途遥远</a:t>
            </a:r>
            <a:endParaRPr lang="en-US" altLang="zh-CN" sz="2100" kern="0" dirty="0">
              <a:solidFill>
                <a:prstClr val="black"/>
              </a:solidFill>
              <a:cs typeface="+mn-ea"/>
              <a:sym typeface="+mn-lt"/>
            </a:endParaRPr>
          </a:p>
          <a:p>
            <a:pPr>
              <a:lnSpc>
                <a:spcPct val="150000"/>
              </a:lnSpc>
              <a:defRPr/>
            </a:pPr>
            <a:r>
              <a:rPr lang="en-US" altLang="zh-CN" sz="2100" kern="0" dirty="0">
                <a:solidFill>
                  <a:prstClr val="black"/>
                </a:solidFill>
                <a:cs typeface="+mn-ea"/>
                <a:sym typeface="+mn-lt"/>
              </a:rPr>
              <a:t>          ②</a:t>
            </a:r>
            <a:r>
              <a:rPr lang="zh-CN" altLang="en-US" sz="2100" kern="0" dirty="0">
                <a:solidFill>
                  <a:prstClr val="black"/>
                </a:solidFill>
                <a:cs typeface="+mn-ea"/>
                <a:sym typeface="+mn-lt"/>
              </a:rPr>
              <a:t>闷在袋子里</a:t>
            </a:r>
            <a:endParaRPr lang="en-US" altLang="zh-CN" sz="2100" kern="0" dirty="0">
              <a:solidFill>
                <a:prstClr val="black"/>
              </a:solidFill>
              <a:cs typeface="+mn-ea"/>
              <a:sym typeface="+mn-lt"/>
            </a:endParaRPr>
          </a:p>
          <a:p>
            <a:pPr>
              <a:lnSpc>
                <a:spcPct val="150000"/>
              </a:lnSpc>
              <a:defRPr/>
            </a:pPr>
            <a:r>
              <a:rPr lang="en-US" altLang="zh-CN" sz="2100" kern="0" dirty="0">
                <a:solidFill>
                  <a:prstClr val="black"/>
                </a:solidFill>
                <a:cs typeface="+mn-ea"/>
                <a:sym typeface="+mn-lt"/>
              </a:rPr>
              <a:t>          ③</a:t>
            </a:r>
            <a:r>
              <a:rPr lang="zh-CN" altLang="en-US" sz="2100" kern="0" dirty="0">
                <a:solidFill>
                  <a:prstClr val="black"/>
                </a:solidFill>
                <a:cs typeface="+mn-ea"/>
                <a:sym typeface="+mn-lt"/>
              </a:rPr>
              <a:t>刮起了狂风</a:t>
            </a:r>
          </a:p>
        </p:txBody>
      </p:sp>
      <p:sp>
        <p:nvSpPr>
          <p:cNvPr id="10" name="矩形 9"/>
          <p:cNvSpPr/>
          <p:nvPr/>
        </p:nvSpPr>
        <p:spPr>
          <a:xfrm>
            <a:off x="550817" y="1267322"/>
            <a:ext cx="4447371" cy="392415"/>
          </a:xfrm>
          <a:prstGeom prst="rect">
            <a:avLst/>
          </a:prstGeom>
        </p:spPr>
        <p:txBody>
          <a:bodyPr wrap="none" lIns="68580" tIns="34290" rIns="68580" bIns="34290">
            <a:spAutoFit/>
          </a:bodyPr>
          <a:lstStyle/>
          <a:p>
            <a:pPr>
              <a:defRPr/>
            </a:pPr>
            <a:r>
              <a:rPr lang="zh-CN" altLang="en-US" sz="2100" kern="0" dirty="0">
                <a:solidFill>
                  <a:prstClr val="black"/>
                </a:solidFill>
                <a:cs typeface="+mn-ea"/>
                <a:sym typeface="+mn-lt"/>
              </a:rPr>
              <a:t>法布尔的推测：不会找到遥远的家。</a:t>
            </a:r>
            <a:endParaRPr lang="zh-CN" altLang="en-US" dirty="0">
              <a:solidFill>
                <a:prstClr val="black"/>
              </a:solidFill>
              <a:cs typeface="+mn-ea"/>
              <a:sym typeface="+mn-lt"/>
            </a:endParaRPr>
          </a:p>
        </p:txBody>
      </p:sp>
      <p:sp>
        <p:nvSpPr>
          <p:cNvPr id="11" name="矩形 10"/>
          <p:cNvSpPr/>
          <p:nvPr/>
        </p:nvSpPr>
        <p:spPr>
          <a:xfrm>
            <a:off x="806862" y="3598144"/>
            <a:ext cx="3817481" cy="392415"/>
          </a:xfrm>
          <a:prstGeom prst="rect">
            <a:avLst/>
          </a:prstGeom>
        </p:spPr>
        <p:txBody>
          <a:bodyPr wrap="square" lIns="68580" tIns="34290" rIns="68580" bIns="34290">
            <a:spAutoFit/>
          </a:bodyPr>
          <a:lstStyle/>
          <a:p>
            <a:pPr>
              <a:defRPr/>
            </a:pPr>
            <a:r>
              <a:rPr lang="zh-CN" altLang="en-US" sz="2100" dirty="0">
                <a:solidFill>
                  <a:prstClr val="black"/>
                </a:solidFill>
                <a:cs typeface="+mn-ea"/>
                <a:sym typeface="+mn-lt"/>
              </a:rPr>
              <a:t>那二十只蜜蜂都找到家了吗？</a:t>
            </a:r>
          </a:p>
        </p:txBody>
      </p:sp>
      <p:sp>
        <p:nvSpPr>
          <p:cNvPr id="12" name="矩形 11"/>
          <p:cNvSpPr/>
          <p:nvPr/>
        </p:nvSpPr>
        <p:spPr>
          <a:xfrm>
            <a:off x="776223" y="4181507"/>
            <a:ext cx="3828668" cy="392415"/>
          </a:xfrm>
          <a:prstGeom prst="rect">
            <a:avLst/>
          </a:prstGeom>
        </p:spPr>
        <p:txBody>
          <a:bodyPr wrap="square" lIns="68580" tIns="34290" rIns="68580" bIns="34290">
            <a:spAutoFit/>
          </a:bodyPr>
          <a:lstStyle/>
          <a:p>
            <a:pPr>
              <a:defRPr/>
            </a:pPr>
            <a:r>
              <a:rPr lang="zh-CN" altLang="en-US" sz="2100" dirty="0">
                <a:solidFill>
                  <a:prstClr val="black"/>
                </a:solidFill>
                <a:cs typeface="+mn-ea"/>
                <a:sym typeface="+mn-lt"/>
              </a:rPr>
              <a:t>请同学们自由朗读</a:t>
            </a:r>
            <a:r>
              <a:rPr lang="en-US" altLang="zh-CN" sz="2100" dirty="0">
                <a:solidFill>
                  <a:prstClr val="black"/>
                </a:solidFill>
                <a:cs typeface="+mn-ea"/>
                <a:sym typeface="+mn-lt"/>
              </a:rPr>
              <a:t>3—7</a:t>
            </a:r>
            <a:r>
              <a:rPr lang="zh-CN" altLang="en-US" sz="2100" dirty="0">
                <a:solidFill>
                  <a:prstClr val="black"/>
                </a:solidFill>
                <a:cs typeface="+mn-ea"/>
                <a:sym typeface="+mn-lt"/>
              </a:rPr>
              <a:t>自然段。</a:t>
            </a:r>
          </a:p>
        </p:txBody>
      </p:sp>
      <p:pic>
        <p:nvPicPr>
          <p:cNvPr id="14" name="图片 1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69428" y="1550167"/>
            <a:ext cx="2598349" cy="34399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课文讲解</a:t>
            </a:r>
          </a:p>
        </p:txBody>
      </p:sp>
      <p:sp>
        <p:nvSpPr>
          <p:cNvPr id="3" name="矩形 2"/>
          <p:cNvSpPr/>
          <p:nvPr/>
        </p:nvSpPr>
        <p:spPr>
          <a:xfrm>
            <a:off x="1110291" y="1401178"/>
            <a:ext cx="3817481" cy="2977739"/>
          </a:xfrm>
          <a:prstGeom prst="rect">
            <a:avLst/>
          </a:prstGeom>
          <a:ln w="28575">
            <a:solidFill>
              <a:schemeClr val="accent1"/>
            </a:solidFill>
            <a:prstDash val="dashDot"/>
          </a:ln>
        </p:spPr>
        <p:txBody>
          <a:bodyPr wrap="square" lIns="68580" tIns="34290" rIns="68580" bIns="34290">
            <a:spAutoFit/>
          </a:bodyPr>
          <a:lstStyle/>
          <a:p>
            <a:pPr>
              <a:lnSpc>
                <a:spcPct val="150000"/>
              </a:lnSpc>
              <a:defRPr/>
            </a:pPr>
            <a:r>
              <a:rPr lang="zh-CN" altLang="en-US" sz="2100" dirty="0">
                <a:solidFill>
                  <a:prstClr val="black"/>
                </a:solidFill>
                <a:cs typeface="+mn-ea"/>
                <a:sym typeface="+mn-lt"/>
              </a:rPr>
              <a:t>       没等我跨进家门，小女儿就</a:t>
            </a:r>
            <a:r>
              <a:rPr lang="zh-CN" altLang="en-US" sz="2100" dirty="0">
                <a:solidFill>
                  <a:srgbClr val="C00000"/>
                </a:solidFill>
                <a:cs typeface="+mn-ea"/>
                <a:sym typeface="+mn-lt"/>
              </a:rPr>
              <a:t>冲</a:t>
            </a:r>
            <a:r>
              <a:rPr lang="zh-CN" altLang="en-US" sz="2100" dirty="0">
                <a:solidFill>
                  <a:prstClr val="black"/>
                </a:solidFill>
                <a:cs typeface="+mn-ea"/>
                <a:sym typeface="+mn-lt"/>
              </a:rPr>
              <a:t>过来，脸</a:t>
            </a:r>
            <a:r>
              <a:rPr lang="zh-CN" altLang="en-US" sz="2100" dirty="0">
                <a:solidFill>
                  <a:srgbClr val="C00000"/>
                </a:solidFill>
                <a:cs typeface="+mn-ea"/>
                <a:sym typeface="+mn-lt"/>
              </a:rPr>
              <a:t>红红的</a:t>
            </a:r>
            <a:r>
              <a:rPr lang="zh-CN" altLang="en-US" sz="2100" dirty="0">
                <a:solidFill>
                  <a:prstClr val="black"/>
                </a:solidFill>
                <a:cs typeface="+mn-ea"/>
                <a:sym typeface="+mn-lt"/>
              </a:rPr>
              <a:t>，看上去很激动。她高声喊道：“</a:t>
            </a:r>
            <a:r>
              <a:rPr lang="zh-CN" altLang="en-US" sz="2100" dirty="0">
                <a:solidFill>
                  <a:srgbClr val="C00000"/>
                </a:solidFill>
                <a:cs typeface="+mn-ea"/>
                <a:sym typeface="+mn-lt"/>
              </a:rPr>
              <a:t>有两孩子蜜蜂飞回来了！它们两点四十分回到蜂窝的，肚皮下面还沾着花粉。”</a:t>
            </a:r>
          </a:p>
        </p:txBody>
      </p:sp>
      <p:sp>
        <p:nvSpPr>
          <p:cNvPr id="4" name="矩形 3"/>
          <p:cNvSpPr/>
          <p:nvPr/>
        </p:nvSpPr>
        <p:spPr>
          <a:xfrm>
            <a:off x="5238385" y="1434628"/>
            <a:ext cx="3481760" cy="2839239"/>
          </a:xfrm>
          <a:prstGeom prst="rect">
            <a:avLst/>
          </a:prstGeom>
          <a:noFill/>
        </p:spPr>
        <p:txBody>
          <a:bodyPr wrap="square" lIns="68580" tIns="34290" rIns="68580" bIns="34290">
            <a:spAutoFit/>
          </a:bodyPr>
          <a:lstStyle/>
          <a:p>
            <a:pPr>
              <a:lnSpc>
                <a:spcPct val="200000"/>
              </a:lnSpc>
              <a:defRPr/>
            </a:pPr>
            <a:r>
              <a:rPr lang="zh-CN" altLang="en-US" sz="1800" dirty="0">
                <a:solidFill>
                  <a:prstClr val="black"/>
                </a:solidFill>
                <a:cs typeface="+mn-ea"/>
                <a:sym typeface="+mn-lt"/>
              </a:rPr>
              <a:t>    从小女儿的神态、动作、语言描写切入，与前文“我”的推测形成鲜明的对比，说明这个实验已经初见结论，可以初步判定蜜蜂具有辨别方向的能力。</a:t>
            </a:r>
            <a:endParaRPr lang="en-US" altLang="zh-CN" sz="1800" dirty="0">
              <a:solidFill>
                <a:prstClr val="black"/>
              </a:solidFill>
              <a:cs typeface="+mn-ea"/>
              <a:sym typeface="+mn-lt"/>
            </a:endParaRPr>
          </a:p>
        </p:txBody>
      </p:sp>
      <p:sp>
        <p:nvSpPr>
          <p:cNvPr id="5" name="圆角矩形标注 4"/>
          <p:cNvSpPr/>
          <p:nvPr/>
        </p:nvSpPr>
        <p:spPr>
          <a:xfrm>
            <a:off x="423856" y="1484460"/>
            <a:ext cx="759835" cy="398211"/>
          </a:xfrm>
          <a:prstGeom prst="wedgeRoundRectCallout">
            <a:avLst>
              <a:gd name="adj1" fmla="val 94847"/>
              <a:gd name="adj2" fmla="val 96459"/>
              <a:gd name="adj3" fmla="val 16667"/>
            </a:avLst>
          </a:prstGeom>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defRPr/>
            </a:pPr>
            <a:r>
              <a:rPr lang="zh-CN" altLang="en-US" sz="2100">
                <a:solidFill>
                  <a:srgbClr val="00B0F0"/>
                </a:solidFill>
                <a:cs typeface="+mn-ea"/>
                <a:sym typeface="+mn-lt"/>
              </a:rPr>
              <a:t>动作</a:t>
            </a:r>
            <a:endParaRPr lang="zh-CN" altLang="en-US" sz="2100" dirty="0">
              <a:solidFill>
                <a:srgbClr val="00B0F0"/>
              </a:solidFill>
              <a:cs typeface="+mn-ea"/>
              <a:sym typeface="+mn-lt"/>
            </a:endParaRPr>
          </a:p>
        </p:txBody>
      </p:sp>
      <p:sp>
        <p:nvSpPr>
          <p:cNvPr id="6" name="圆角矩形标注 58"/>
          <p:cNvSpPr/>
          <p:nvPr/>
        </p:nvSpPr>
        <p:spPr>
          <a:xfrm>
            <a:off x="2887371" y="912110"/>
            <a:ext cx="759835" cy="398211"/>
          </a:xfrm>
          <a:prstGeom prst="wedgeRoundRectCallout">
            <a:avLst>
              <a:gd name="adj1" fmla="val -17020"/>
              <a:gd name="adj2" fmla="val 232295"/>
              <a:gd name="adj3" fmla="val 16667"/>
            </a:avLst>
          </a:prstGeom>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defRPr/>
            </a:pPr>
            <a:r>
              <a:rPr lang="zh-CN" altLang="en-US" sz="2100" dirty="0">
                <a:solidFill>
                  <a:srgbClr val="00B0F0"/>
                </a:solidFill>
                <a:cs typeface="+mn-ea"/>
                <a:sym typeface="+mn-lt"/>
              </a:rPr>
              <a:t>神态</a:t>
            </a:r>
          </a:p>
        </p:txBody>
      </p:sp>
      <p:sp>
        <p:nvSpPr>
          <p:cNvPr id="7" name="圆角矩形标注 63"/>
          <p:cNvSpPr/>
          <p:nvPr/>
        </p:nvSpPr>
        <p:spPr>
          <a:xfrm>
            <a:off x="4048661" y="3941588"/>
            <a:ext cx="759835" cy="398211"/>
          </a:xfrm>
          <a:prstGeom prst="wedgeRoundRectCallout">
            <a:avLst>
              <a:gd name="adj1" fmla="val -62783"/>
              <a:gd name="adj2" fmla="val -95166"/>
              <a:gd name="adj3" fmla="val 16667"/>
            </a:avLst>
          </a:prstGeom>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defRPr/>
            </a:pPr>
            <a:r>
              <a:rPr lang="zh-CN" altLang="en-US" sz="2100" dirty="0">
                <a:solidFill>
                  <a:srgbClr val="00B0F0"/>
                </a:solidFill>
                <a:cs typeface="+mn-ea"/>
                <a:sym typeface="+mn-lt"/>
              </a:rPr>
              <a:t>语言</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animBg="1"/>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课文讲解</a:t>
            </a:r>
          </a:p>
        </p:txBody>
      </p:sp>
      <p:sp>
        <p:nvSpPr>
          <p:cNvPr id="3" name="矩形 2"/>
          <p:cNvSpPr/>
          <p:nvPr/>
        </p:nvSpPr>
        <p:spPr>
          <a:xfrm>
            <a:off x="990377" y="1504164"/>
            <a:ext cx="3360623" cy="2492990"/>
          </a:xfrm>
          <a:prstGeom prst="rect">
            <a:avLst/>
          </a:prstGeom>
          <a:solidFill>
            <a:schemeClr val="bg1"/>
          </a:solidFill>
          <a:ln w="28575">
            <a:solidFill>
              <a:schemeClr val="accent1"/>
            </a:solidFill>
            <a:prstDash val="dash"/>
          </a:ln>
        </p:spPr>
        <p:txBody>
          <a:bodyPr wrap="square" lIns="68580" tIns="34290" rIns="68580" bIns="34290">
            <a:spAutoFit/>
          </a:bodyPr>
          <a:lstStyle/>
          <a:p>
            <a:pPr>
              <a:lnSpc>
                <a:spcPct val="150000"/>
              </a:lnSpc>
              <a:defRPr/>
            </a:pPr>
            <a:r>
              <a:rPr lang="zh-CN" altLang="en-US" sz="2100" kern="0" dirty="0">
                <a:solidFill>
                  <a:prstClr val="black"/>
                </a:solidFill>
                <a:cs typeface="+mn-ea"/>
                <a:sym typeface="+mn-lt"/>
              </a:rPr>
              <a:t>      我放蜜蜂的时候是将近两点钟，也就是说，</a:t>
            </a:r>
            <a:r>
              <a:rPr lang="zh-CN" altLang="en-US" sz="2100" kern="0" dirty="0">
                <a:solidFill>
                  <a:srgbClr val="C00000"/>
                </a:solidFill>
                <a:cs typeface="+mn-ea"/>
                <a:sym typeface="+mn-lt"/>
              </a:rPr>
              <a:t>在大约三刻钟的时间里，那两只小蜜蜂飞了四公里路</a:t>
            </a:r>
            <a:r>
              <a:rPr lang="zh-CN" altLang="en-US" sz="2100" kern="0" dirty="0">
                <a:solidFill>
                  <a:prstClr val="black"/>
                </a:solidFill>
                <a:cs typeface="+mn-ea"/>
                <a:sym typeface="+mn-lt"/>
              </a:rPr>
              <a:t>，这还包括了采花粉的时间。</a:t>
            </a:r>
            <a:endParaRPr lang="zh-CN" altLang="en-US" sz="2100" dirty="0">
              <a:solidFill>
                <a:prstClr val="black"/>
              </a:solidFill>
              <a:cs typeface="+mn-ea"/>
              <a:sym typeface="+mn-lt"/>
            </a:endParaRPr>
          </a:p>
        </p:txBody>
      </p:sp>
      <p:sp>
        <p:nvSpPr>
          <p:cNvPr id="4" name="矩形 3"/>
          <p:cNvSpPr/>
          <p:nvPr/>
        </p:nvSpPr>
        <p:spPr>
          <a:xfrm>
            <a:off x="4946628" y="2247222"/>
            <a:ext cx="3206996" cy="1177245"/>
          </a:xfrm>
          <a:prstGeom prst="rect">
            <a:avLst/>
          </a:prstGeom>
        </p:spPr>
        <p:txBody>
          <a:bodyPr wrap="square" lIns="68580" tIns="34290" rIns="68580" bIns="34290">
            <a:spAutoFit/>
          </a:bodyPr>
          <a:lstStyle/>
          <a:p>
            <a:pPr>
              <a:lnSpc>
                <a:spcPct val="150000"/>
              </a:lnSpc>
              <a:defRPr/>
            </a:pPr>
            <a:r>
              <a:rPr lang="zh-CN" altLang="en-US" sz="2400" dirty="0">
                <a:solidFill>
                  <a:prstClr val="black"/>
                </a:solidFill>
                <a:cs typeface="+mn-ea"/>
                <a:sym typeface="+mn-lt"/>
              </a:rPr>
              <a:t>这句话说明蜜蜂飞行的速度快。</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a:defRPr/>
            </a:pPr>
            <a:r>
              <a:rPr lang="zh-CN" altLang="en-US" sz="2100" dirty="0">
                <a:solidFill>
                  <a:prstClr val="black"/>
                </a:solidFill>
                <a:cs typeface="+mn-ea"/>
                <a:sym typeface="+mn-lt"/>
              </a:rPr>
              <a:t>课前导读</a:t>
            </a:r>
          </a:p>
        </p:txBody>
      </p:sp>
      <p:sp>
        <p:nvSpPr>
          <p:cNvPr id="3" name="矩形 2"/>
          <p:cNvSpPr/>
          <p:nvPr/>
        </p:nvSpPr>
        <p:spPr>
          <a:xfrm>
            <a:off x="550817" y="1004738"/>
            <a:ext cx="2023631" cy="392415"/>
          </a:xfrm>
          <a:prstGeom prst="rect">
            <a:avLst/>
          </a:prstGeom>
        </p:spPr>
        <p:txBody>
          <a:bodyPr wrap="none" lIns="68580" tIns="34290" rIns="68580" bIns="34290">
            <a:spAutoFit/>
          </a:bodyPr>
          <a:lstStyle/>
          <a:p>
            <a:pPr>
              <a:defRPr/>
            </a:pPr>
            <a:r>
              <a:rPr lang="zh-CN" altLang="en-US" sz="2100" dirty="0">
                <a:solidFill>
                  <a:prstClr val="black"/>
                </a:solidFill>
                <a:cs typeface="+mn-ea"/>
                <a:sym typeface="+mn-lt"/>
              </a:rPr>
              <a:t>读古诗，猜谜语</a:t>
            </a:r>
          </a:p>
        </p:txBody>
      </p:sp>
      <p:sp>
        <p:nvSpPr>
          <p:cNvPr id="4" name="矩形 3"/>
          <p:cNvSpPr/>
          <p:nvPr/>
        </p:nvSpPr>
        <p:spPr>
          <a:xfrm>
            <a:off x="1049864" y="1786600"/>
            <a:ext cx="6760505" cy="3085460"/>
          </a:xfrm>
          <a:prstGeom prst="rect">
            <a:avLst/>
          </a:prstGeom>
        </p:spPr>
        <p:txBody>
          <a:bodyPr wrap="none" lIns="68580" tIns="34290" rIns="68580" bIns="34290">
            <a:spAutoFit/>
          </a:bodyPr>
          <a:lstStyle/>
          <a:p>
            <a:pPr>
              <a:lnSpc>
                <a:spcPct val="200000"/>
              </a:lnSpc>
              <a:defRPr/>
            </a:pPr>
            <a:r>
              <a:rPr lang="zh-CN" altLang="en-US" sz="2100" dirty="0">
                <a:cs typeface="+mn-ea"/>
                <a:sym typeface="+mn-lt"/>
              </a:rPr>
              <a:t>不论平底与山间，</a:t>
            </a:r>
            <a:endParaRPr lang="en-US" altLang="zh-CN" sz="2100" dirty="0">
              <a:cs typeface="+mn-ea"/>
              <a:sym typeface="+mn-lt"/>
            </a:endParaRPr>
          </a:p>
          <a:p>
            <a:pPr>
              <a:lnSpc>
                <a:spcPct val="200000"/>
              </a:lnSpc>
              <a:defRPr/>
            </a:pPr>
            <a:r>
              <a:rPr lang="zh-CN" altLang="en-US" sz="2100" dirty="0">
                <a:cs typeface="+mn-ea"/>
                <a:sym typeface="+mn-lt"/>
              </a:rPr>
              <a:t>无限风光尽被占。</a:t>
            </a:r>
            <a:endParaRPr lang="en-US" altLang="zh-CN" sz="2100" dirty="0">
              <a:cs typeface="+mn-ea"/>
              <a:sym typeface="+mn-lt"/>
            </a:endParaRPr>
          </a:p>
          <a:p>
            <a:pPr>
              <a:lnSpc>
                <a:spcPct val="200000"/>
              </a:lnSpc>
              <a:defRPr/>
            </a:pPr>
            <a:r>
              <a:rPr lang="zh-CN" altLang="en-US" sz="2100" dirty="0">
                <a:cs typeface="+mn-ea"/>
                <a:sym typeface="+mn-lt"/>
              </a:rPr>
              <a:t>采得百花成蜜后，</a:t>
            </a:r>
            <a:endParaRPr lang="en-US" altLang="zh-CN" sz="2100" dirty="0">
              <a:cs typeface="+mn-ea"/>
              <a:sym typeface="+mn-lt"/>
            </a:endParaRPr>
          </a:p>
          <a:p>
            <a:pPr>
              <a:lnSpc>
                <a:spcPct val="200000"/>
              </a:lnSpc>
              <a:defRPr/>
            </a:pPr>
            <a:r>
              <a:rPr lang="zh-CN" altLang="en-US" sz="2100" dirty="0">
                <a:cs typeface="+mn-ea"/>
                <a:sym typeface="+mn-lt"/>
              </a:rPr>
              <a:t>为谁辛苦为谁甜。                          谜底（            ）       </a:t>
            </a:r>
            <a:endParaRPr lang="en-US" altLang="zh-CN" sz="2100" dirty="0">
              <a:cs typeface="+mn-ea"/>
              <a:sym typeface="+mn-lt"/>
            </a:endParaRPr>
          </a:p>
          <a:p>
            <a:pPr>
              <a:lnSpc>
                <a:spcPct val="200000"/>
              </a:lnSpc>
              <a:defRPr/>
            </a:pPr>
            <a:endParaRPr lang="zh-CN" altLang="en-US" dirty="0">
              <a:cs typeface="+mn-ea"/>
              <a:sym typeface="+mn-lt"/>
            </a:endParaRPr>
          </a:p>
        </p:txBody>
      </p:sp>
      <p:pic>
        <p:nvPicPr>
          <p:cNvPr id="5" name="Picture 2" descr="http://pic.51yuansu.com/pic3/cover/02/72/85/5a18b05a23813_610.jpg"/>
          <p:cNvPicPr>
            <a:picLocks noChangeAspect="1" noChangeArrowheads="1"/>
          </p:cNvPicPr>
          <p:nvPr/>
        </p:nvPicPr>
        <p:blipFill>
          <a:blip r:embed="rId2" cstate="email">
            <a:clrChange>
              <a:clrFrom>
                <a:srgbClr val="F6F6F6"/>
              </a:clrFrom>
              <a:clrTo>
                <a:srgbClr val="F6F6F6">
                  <a:alpha val="0"/>
                </a:srgbClr>
              </a:clrTo>
            </a:clrChange>
            <a:extLst>
              <a:ext uri="{28A0092B-C50C-407E-A947-70E740481C1C}">
                <a14:useLocalDpi xmlns:a14="http://schemas.microsoft.com/office/drawing/2010/main"/>
              </a:ext>
            </a:extLst>
          </a:blip>
          <a:srcRect/>
          <a:stretch>
            <a:fillRect/>
          </a:stretch>
        </p:blipFill>
        <p:spPr bwMode="auto">
          <a:xfrm>
            <a:off x="4770222" y="1315998"/>
            <a:ext cx="2909368" cy="1789262"/>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6072505" y="3929122"/>
            <a:ext cx="691535" cy="392415"/>
          </a:xfrm>
          <a:prstGeom prst="rect">
            <a:avLst/>
          </a:prstGeom>
        </p:spPr>
        <p:txBody>
          <a:bodyPr wrap="none" lIns="68580" tIns="34290" rIns="68580" bIns="34290">
            <a:spAutoFit/>
          </a:bodyPr>
          <a:lstStyle/>
          <a:p>
            <a:pPr>
              <a:defRPr/>
            </a:pPr>
            <a:r>
              <a:rPr lang="zh-CN" altLang="en-US" sz="2100" b="1" dirty="0">
                <a:solidFill>
                  <a:srgbClr val="C00000"/>
                </a:solidFill>
                <a:cs typeface="+mn-ea"/>
                <a:sym typeface="+mn-lt"/>
              </a:rPr>
              <a:t>蜜蜂</a:t>
            </a:r>
            <a:endParaRPr lang="zh-CN" altLang="en-US" dirty="0">
              <a:solidFill>
                <a:srgbClr val="C00000"/>
              </a:solidFill>
              <a:cs typeface="+mn-ea"/>
              <a:sym typeface="+mn-lt"/>
            </a:endParaRPr>
          </a:p>
        </p:txBody>
      </p:sp>
      <p:sp>
        <p:nvSpPr>
          <p:cNvPr id="7" name="文本框 6"/>
          <p:cNvSpPr txBox="1"/>
          <p:nvPr/>
        </p:nvSpPr>
        <p:spPr>
          <a:xfrm>
            <a:off x="3971299" y="244520"/>
            <a:ext cx="2469548" cy="307777"/>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 calcmode="lin" valueType="num">
                                      <p:cBhvr>
                                        <p:cTn id="14" dur="1000" fill="hold"/>
                                        <p:tgtEl>
                                          <p:spTgt spid="4"/>
                                        </p:tgtEl>
                                        <p:attrNameLst>
                                          <p:attrName>style.rotation</p:attrName>
                                        </p:attrNameLst>
                                      </p:cBhvr>
                                      <p:tavLst>
                                        <p:tav tm="0">
                                          <p:val>
                                            <p:fltVal val="90"/>
                                          </p:val>
                                        </p:tav>
                                        <p:tav tm="100000">
                                          <p:val>
                                            <p:fltVal val="0"/>
                                          </p:val>
                                        </p:tav>
                                      </p:tavLst>
                                    </p:anim>
                                    <p:animEffect transition="in" filter="fade">
                                      <p:cBhvr>
                                        <p:cTn id="15" dur="1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par>
                                <p:cTn id="21" presetID="53" presetClass="entr" presetSubtype="16"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课文讲解</a:t>
            </a:r>
          </a:p>
        </p:txBody>
      </p:sp>
      <p:sp>
        <p:nvSpPr>
          <p:cNvPr id="3" name="矩形 2"/>
          <p:cNvSpPr/>
          <p:nvPr/>
        </p:nvSpPr>
        <p:spPr>
          <a:xfrm>
            <a:off x="870635" y="1082881"/>
            <a:ext cx="3553368" cy="2977739"/>
          </a:xfrm>
          <a:prstGeom prst="rect">
            <a:avLst/>
          </a:prstGeom>
          <a:solidFill>
            <a:schemeClr val="bg1"/>
          </a:solidFill>
          <a:ln w="28575">
            <a:solidFill>
              <a:schemeClr val="accent1"/>
            </a:solidFill>
            <a:prstDash val="dash"/>
          </a:ln>
        </p:spPr>
        <p:txBody>
          <a:bodyPr wrap="square" lIns="68580" tIns="34290" rIns="68580" bIns="34290">
            <a:spAutoFit/>
          </a:bodyPr>
          <a:lstStyle/>
          <a:p>
            <a:pPr>
              <a:lnSpc>
                <a:spcPct val="150000"/>
              </a:lnSpc>
              <a:defRPr/>
            </a:pPr>
            <a:r>
              <a:rPr lang="zh-CN" altLang="en-US" sz="2100" kern="0" dirty="0">
                <a:solidFill>
                  <a:prstClr val="black"/>
                </a:solidFill>
                <a:cs typeface="+mn-ea"/>
                <a:sym typeface="+mn-lt"/>
              </a:rPr>
              <a:t>       这样，二十只左右蜜蜂，至少有十五只没有迷失方向，</a:t>
            </a:r>
            <a:r>
              <a:rPr lang="zh-CN" altLang="en-US" sz="2100" kern="0" dirty="0">
                <a:solidFill>
                  <a:srgbClr val="C00000"/>
                </a:solidFill>
                <a:cs typeface="+mn-ea"/>
                <a:sym typeface="+mn-lt"/>
              </a:rPr>
              <a:t>准确无误</a:t>
            </a:r>
            <a:r>
              <a:rPr lang="zh-CN" altLang="en-US" sz="2100" kern="0" dirty="0">
                <a:solidFill>
                  <a:prstClr val="black"/>
                </a:solidFill>
                <a:cs typeface="+mn-ea"/>
                <a:sym typeface="+mn-lt"/>
              </a:rPr>
              <a:t>地回到了家。</a:t>
            </a:r>
            <a:r>
              <a:rPr lang="zh-CN" altLang="en-US" sz="2100" kern="0" dirty="0">
                <a:solidFill>
                  <a:srgbClr val="5B9BD5"/>
                </a:solidFill>
                <a:cs typeface="+mn-ea"/>
                <a:sym typeface="+mn-lt"/>
              </a:rPr>
              <a:t>尽管</a:t>
            </a:r>
            <a:r>
              <a:rPr lang="zh-CN" altLang="en-US" sz="2100" kern="0" dirty="0">
                <a:solidFill>
                  <a:prstClr val="black"/>
                </a:solidFill>
                <a:cs typeface="+mn-ea"/>
                <a:sym typeface="+mn-lt"/>
              </a:rPr>
              <a:t>它们逆风而飞，沿途都是一些陌生的景物，</a:t>
            </a:r>
            <a:r>
              <a:rPr lang="zh-CN" altLang="en-US" sz="2100" kern="0" dirty="0">
                <a:solidFill>
                  <a:srgbClr val="5B9BD5"/>
                </a:solidFill>
                <a:cs typeface="+mn-ea"/>
                <a:sym typeface="+mn-lt"/>
              </a:rPr>
              <a:t>但</a:t>
            </a:r>
            <a:r>
              <a:rPr lang="zh-CN" altLang="en-US" sz="2100" kern="0" dirty="0">
                <a:solidFill>
                  <a:prstClr val="black"/>
                </a:solidFill>
                <a:cs typeface="+mn-ea"/>
                <a:sym typeface="+mn-lt"/>
              </a:rPr>
              <a:t>它们</a:t>
            </a:r>
            <a:r>
              <a:rPr lang="zh-CN" altLang="en-US" sz="2100" kern="0" dirty="0">
                <a:solidFill>
                  <a:srgbClr val="C00000"/>
                </a:solidFill>
                <a:cs typeface="+mn-ea"/>
                <a:sym typeface="+mn-lt"/>
              </a:rPr>
              <a:t>确确实实</a:t>
            </a:r>
            <a:r>
              <a:rPr lang="zh-CN" altLang="en-US" sz="2100" kern="0" dirty="0">
                <a:solidFill>
                  <a:prstClr val="black"/>
                </a:solidFill>
                <a:cs typeface="+mn-ea"/>
                <a:sym typeface="+mn-lt"/>
              </a:rPr>
              <a:t>飞回来了。</a:t>
            </a:r>
            <a:endParaRPr lang="zh-CN" altLang="en-US" sz="2100" dirty="0">
              <a:solidFill>
                <a:prstClr val="black"/>
              </a:solidFill>
              <a:cs typeface="+mn-ea"/>
              <a:sym typeface="+mn-lt"/>
            </a:endParaRPr>
          </a:p>
        </p:txBody>
      </p:sp>
      <p:sp>
        <p:nvSpPr>
          <p:cNvPr id="4" name="矩形 3"/>
          <p:cNvSpPr/>
          <p:nvPr/>
        </p:nvSpPr>
        <p:spPr>
          <a:xfrm>
            <a:off x="4885688" y="1338059"/>
            <a:ext cx="3206996" cy="2377574"/>
          </a:xfrm>
          <a:prstGeom prst="rect">
            <a:avLst/>
          </a:prstGeom>
          <a:noFill/>
        </p:spPr>
        <p:txBody>
          <a:bodyPr wrap="square" lIns="68580" tIns="34290" rIns="68580" bIns="34290">
            <a:spAutoFit/>
          </a:bodyPr>
          <a:lstStyle/>
          <a:p>
            <a:pPr>
              <a:lnSpc>
                <a:spcPts val="3000"/>
              </a:lnSpc>
              <a:defRPr/>
            </a:pPr>
            <a:r>
              <a:rPr lang="zh-CN" altLang="en-US" sz="2400" dirty="0">
                <a:solidFill>
                  <a:prstClr val="black"/>
                </a:solidFill>
                <a:cs typeface="+mn-ea"/>
                <a:sym typeface="+mn-lt"/>
              </a:rPr>
              <a:t>   “尽管”写出了两种不易飞回的的情况，然后用“但”一转，之处他们“确确实实”飞回来了，这正式了蜜蜂确实有辨别方向的能力。</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课文讲解</a:t>
            </a:r>
          </a:p>
        </p:txBody>
      </p:sp>
      <p:sp>
        <p:nvSpPr>
          <p:cNvPr id="5" name="矩形 4"/>
          <p:cNvSpPr/>
          <p:nvPr/>
        </p:nvSpPr>
        <p:spPr>
          <a:xfrm>
            <a:off x="4490174" y="2759571"/>
            <a:ext cx="3738288" cy="900246"/>
          </a:xfrm>
          <a:prstGeom prst="rect">
            <a:avLst/>
          </a:prstGeom>
          <a:noFill/>
        </p:spPr>
        <p:txBody>
          <a:bodyPr wrap="square" lIns="68580" tIns="34290" rIns="68580" bIns="34290">
            <a:spAutoFit/>
          </a:bodyPr>
          <a:lstStyle/>
          <a:p>
            <a:pPr>
              <a:lnSpc>
                <a:spcPct val="150000"/>
              </a:lnSpc>
              <a:defRPr/>
            </a:pPr>
            <a:r>
              <a:rPr lang="zh-CN" altLang="en-US" sz="1800" kern="0" dirty="0">
                <a:cs typeface="+mn-ea"/>
                <a:sym typeface="+mn-lt"/>
              </a:rPr>
              <a:t>    这几段写出了作者实验的结论</a:t>
            </a:r>
            <a:r>
              <a:rPr lang="en-US" altLang="zh-CN" sz="1800" kern="0" dirty="0">
                <a:cs typeface="+mn-ea"/>
                <a:sym typeface="+mn-lt"/>
              </a:rPr>
              <a:t>——</a:t>
            </a:r>
            <a:r>
              <a:rPr lang="zh-CN" altLang="en-US" sz="1800" kern="0" dirty="0">
                <a:cs typeface="+mn-ea"/>
                <a:sym typeface="+mn-lt"/>
              </a:rPr>
              <a:t>蜜蜂确实有辨别方向的能力。</a:t>
            </a:r>
          </a:p>
        </p:txBody>
      </p:sp>
      <p:sp>
        <p:nvSpPr>
          <p:cNvPr id="6" name="矩形 5"/>
          <p:cNvSpPr/>
          <p:nvPr/>
        </p:nvSpPr>
        <p:spPr>
          <a:xfrm>
            <a:off x="676479" y="1327222"/>
            <a:ext cx="4286270" cy="392415"/>
          </a:xfrm>
          <a:prstGeom prst="rect">
            <a:avLst/>
          </a:prstGeom>
        </p:spPr>
        <p:txBody>
          <a:bodyPr wrap="none" lIns="68580" tIns="34290" rIns="68580" bIns="34290">
            <a:spAutoFit/>
          </a:bodyPr>
          <a:lstStyle/>
          <a:p>
            <a:pPr>
              <a:defRPr/>
            </a:pPr>
            <a:r>
              <a:rPr lang="zh-CN" altLang="en-US" sz="2100" b="1" kern="0" dirty="0">
                <a:cs typeface="+mn-ea"/>
                <a:sym typeface="+mn-lt"/>
              </a:rPr>
              <a:t>说一说：这几个自然段写了什么？</a:t>
            </a:r>
            <a:endParaRPr lang="zh-CN" altLang="en-US" b="1" dirty="0">
              <a:cs typeface="+mn-ea"/>
              <a:sym typeface="+mn-lt"/>
            </a:endParaRPr>
          </a:p>
        </p:txBody>
      </p:sp>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10568" y="2263257"/>
            <a:ext cx="2964452" cy="2117465"/>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课堂小结</a:t>
            </a:r>
          </a:p>
        </p:txBody>
      </p:sp>
      <p:grpSp>
        <p:nvGrpSpPr>
          <p:cNvPr id="8" name="组合 7"/>
          <p:cNvGrpSpPr/>
          <p:nvPr/>
        </p:nvGrpSpPr>
        <p:grpSpPr>
          <a:xfrm>
            <a:off x="629602" y="813060"/>
            <a:ext cx="2854643" cy="1399699"/>
            <a:chOff x="4388" y="2273"/>
            <a:chExt cx="5994" cy="2122"/>
          </a:xfrm>
        </p:grpSpPr>
        <p:pic>
          <p:nvPicPr>
            <p:cNvPr id="9" name="图片 8" descr="112"/>
            <p:cNvPicPr>
              <a:picLocks noChangeAspect="1"/>
            </p:cNvPicPr>
            <p:nvPr/>
          </p:nvPicPr>
          <p:blipFill>
            <a:blip r:embed="rId2" cstate="email">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4388" y="2273"/>
              <a:ext cx="5994" cy="2122"/>
            </a:xfrm>
            <a:prstGeom prst="rect">
              <a:avLst/>
            </a:prstGeom>
          </p:spPr>
        </p:pic>
        <p:sp>
          <p:nvSpPr>
            <p:cNvPr id="10" name="文本框 9"/>
            <p:cNvSpPr txBox="1"/>
            <p:nvPr/>
          </p:nvSpPr>
          <p:spPr>
            <a:xfrm>
              <a:off x="6038" y="2861"/>
              <a:ext cx="2868" cy="630"/>
            </a:xfrm>
            <a:prstGeom prst="rect">
              <a:avLst/>
            </a:prstGeom>
            <a:noFill/>
          </p:spPr>
          <p:txBody>
            <a:bodyPr wrap="square" rtlCol="0">
              <a:spAutoFit/>
            </a:bodyPr>
            <a:lstStyle/>
            <a:p>
              <a:pPr>
                <a:defRPr/>
              </a:pPr>
              <a:r>
                <a:rPr lang="en-US" altLang="zh-CN" sz="2100" dirty="0">
                  <a:solidFill>
                    <a:srgbClr val="C00000"/>
                  </a:solidFill>
                  <a:cs typeface="+mn-ea"/>
                  <a:sym typeface="+mn-lt"/>
                </a:rPr>
                <a:t> </a:t>
              </a:r>
              <a:r>
                <a:rPr sz="2100" dirty="0">
                  <a:solidFill>
                    <a:srgbClr val="C00000"/>
                  </a:solidFill>
                  <a:cs typeface="+mn-ea"/>
                  <a:sym typeface="+mn-lt"/>
                </a:rPr>
                <a:t>课文主旨</a:t>
              </a:r>
              <a:endParaRPr lang="zh-CN" altLang="en-US" sz="2100" dirty="0">
                <a:solidFill>
                  <a:srgbClr val="C00000"/>
                </a:solidFill>
                <a:cs typeface="+mn-ea"/>
                <a:sym typeface="+mn-lt"/>
              </a:endParaRPr>
            </a:p>
          </p:txBody>
        </p:sp>
      </p:grpSp>
      <p:sp>
        <p:nvSpPr>
          <p:cNvPr id="11" name="矩形 25"/>
          <p:cNvSpPr/>
          <p:nvPr/>
        </p:nvSpPr>
        <p:spPr>
          <a:xfrm>
            <a:off x="968590" y="2813413"/>
            <a:ext cx="7206820" cy="1455718"/>
          </a:xfrm>
          <a:prstGeom prst="roundRect">
            <a:avLst/>
          </a:prstGeom>
          <a:noFill/>
          <a:ln w="38100">
            <a:solidFill>
              <a:srgbClr val="4E6B1F"/>
            </a:solidFill>
            <a:prstDash val="lgDashDotDot"/>
          </a:ln>
        </p:spPr>
        <p:txBody>
          <a:bodyPr wrap="square" lIns="68580" tIns="34290" rIns="68580" bIns="34290">
            <a:spAutoFit/>
          </a:bodyPr>
          <a:lstStyle/>
          <a:p>
            <a:pPr>
              <a:lnSpc>
                <a:spcPct val="150000"/>
              </a:lnSpc>
              <a:defRPr/>
            </a:pPr>
            <a:r>
              <a:rPr lang="zh-CN" altLang="en-US" sz="1800" dirty="0">
                <a:solidFill>
                  <a:prstClr val="black"/>
                </a:solidFill>
                <a:cs typeface="+mn-ea"/>
                <a:sym typeface="+mn-lt"/>
              </a:rPr>
              <a:t>       本文记录了作者为证实蜜蜂有辨别方向的能力而进行了一次实验的过程。表明了作者严谨的科学态度和求实的科学作风，也告诉了我们“实践出真知”这一真理。</a:t>
            </a:r>
            <a:endParaRPr sz="1800" dirty="0">
              <a:solidFill>
                <a:prstClr val="black"/>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课堂小结</a:t>
            </a:r>
          </a:p>
        </p:txBody>
      </p:sp>
      <p:sp>
        <p:nvSpPr>
          <p:cNvPr id="7" name="矩形 17"/>
          <p:cNvSpPr/>
          <p:nvPr/>
        </p:nvSpPr>
        <p:spPr>
          <a:xfrm>
            <a:off x="628772" y="1145996"/>
            <a:ext cx="7342899" cy="2285241"/>
          </a:xfrm>
          <a:prstGeom prst="rect">
            <a:avLst/>
          </a:prstGeom>
        </p:spPr>
        <p:txBody>
          <a:bodyPr wrap="squar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defTabSz="342900" eaLnBrk="1" hangingPunct="1">
              <a:lnSpc>
                <a:spcPct val="200000"/>
              </a:lnSpc>
              <a:defRPr/>
            </a:pPr>
            <a:r>
              <a:rPr lang="zh-CN" altLang="en-US" dirty="0">
                <a:solidFill>
                  <a:prstClr val="black"/>
                </a:solidFill>
                <a:latin typeface="+mn-lt"/>
                <a:ea typeface="+mn-ea"/>
                <a:cs typeface="+mn-ea"/>
                <a:sym typeface="+mn-lt"/>
              </a:rPr>
              <a:t> </a:t>
            </a:r>
            <a:r>
              <a:rPr lang="en-US" altLang="zh-CN" dirty="0">
                <a:solidFill>
                  <a:prstClr val="black"/>
                </a:solidFill>
                <a:latin typeface="+mn-lt"/>
                <a:ea typeface="+mn-ea"/>
                <a:cs typeface="+mn-ea"/>
                <a:sym typeface="+mn-lt"/>
              </a:rPr>
              <a:t>1</a:t>
            </a:r>
            <a:r>
              <a:rPr lang="zh-CN" altLang="en-US" dirty="0">
                <a:solidFill>
                  <a:prstClr val="black"/>
                </a:solidFill>
                <a:latin typeface="+mn-lt"/>
                <a:ea typeface="+mn-ea"/>
                <a:cs typeface="+mn-ea"/>
                <a:sym typeface="+mn-lt"/>
              </a:rPr>
              <a:t>、</a:t>
            </a:r>
            <a:r>
              <a:rPr lang="en-US" altLang="zh-CN" dirty="0">
                <a:solidFill>
                  <a:prstClr val="black"/>
                </a:solidFill>
                <a:latin typeface="+mn-lt"/>
                <a:ea typeface="+mn-ea"/>
                <a:cs typeface="+mn-ea"/>
                <a:sym typeface="+mn-lt"/>
              </a:rPr>
              <a:t> </a:t>
            </a:r>
            <a:r>
              <a:rPr lang="zh-CN" altLang="en-US" dirty="0">
                <a:solidFill>
                  <a:prstClr val="black"/>
                </a:solidFill>
                <a:latin typeface="+mn-lt"/>
                <a:ea typeface="+mn-ea"/>
                <a:cs typeface="+mn-ea"/>
                <a:sym typeface="+mn-lt"/>
              </a:rPr>
              <a:t>比一比，组成词语。       </a:t>
            </a:r>
            <a:endParaRPr lang="en-US" altLang="zh-CN" dirty="0">
              <a:solidFill>
                <a:prstClr val="black"/>
              </a:solidFill>
              <a:latin typeface="+mn-lt"/>
              <a:ea typeface="+mn-ea"/>
              <a:cs typeface="+mn-ea"/>
              <a:sym typeface="+mn-lt"/>
            </a:endParaRPr>
          </a:p>
          <a:p>
            <a:pPr defTabSz="342900" eaLnBrk="1" hangingPunct="1">
              <a:lnSpc>
                <a:spcPct val="200000"/>
              </a:lnSpc>
              <a:defRPr/>
            </a:pPr>
            <a:endParaRPr lang="en-US" altLang="zh-CN" dirty="0">
              <a:solidFill>
                <a:prstClr val="black"/>
              </a:solidFill>
              <a:latin typeface="+mn-lt"/>
              <a:ea typeface="+mn-ea"/>
              <a:cs typeface="+mn-ea"/>
              <a:sym typeface="+mn-lt"/>
            </a:endParaRPr>
          </a:p>
          <a:p>
            <a:pPr defTabSz="342900" eaLnBrk="1" hangingPunct="1">
              <a:lnSpc>
                <a:spcPct val="200000"/>
              </a:lnSpc>
              <a:defRPr/>
            </a:pPr>
            <a:r>
              <a:rPr lang="zh-CN" altLang="en-US" dirty="0">
                <a:solidFill>
                  <a:prstClr val="black"/>
                </a:solidFill>
                <a:latin typeface="+mn-lt"/>
                <a:ea typeface="+mn-ea"/>
                <a:cs typeface="+mn-ea"/>
                <a:sym typeface="+mn-lt"/>
              </a:rPr>
              <a:t>蜜（      ）  蜂（      ）  阻（      ）  眺（       ）  测（       ）   </a:t>
            </a:r>
            <a:endParaRPr lang="en-US" altLang="zh-CN" dirty="0">
              <a:solidFill>
                <a:prstClr val="black"/>
              </a:solidFill>
              <a:latin typeface="+mn-lt"/>
              <a:ea typeface="+mn-ea"/>
              <a:cs typeface="+mn-ea"/>
              <a:sym typeface="+mn-lt"/>
            </a:endParaRPr>
          </a:p>
          <a:p>
            <a:pPr defTabSz="342900" eaLnBrk="1" hangingPunct="1">
              <a:lnSpc>
                <a:spcPct val="200000"/>
              </a:lnSpc>
              <a:defRPr/>
            </a:pPr>
            <a:r>
              <a:rPr lang="zh-CN" altLang="en-US" dirty="0">
                <a:solidFill>
                  <a:prstClr val="black"/>
                </a:solidFill>
                <a:latin typeface="+mn-lt"/>
                <a:ea typeface="+mn-ea"/>
                <a:cs typeface="+mn-ea"/>
                <a:sym typeface="+mn-lt"/>
              </a:rPr>
              <a:t>密（      ）  峰（      ）  组（      ）  挑（       ）  侧（       ）</a:t>
            </a:r>
          </a:p>
        </p:txBody>
      </p:sp>
      <p:sp>
        <p:nvSpPr>
          <p:cNvPr id="12" name="矩形 11"/>
          <p:cNvSpPr/>
          <p:nvPr/>
        </p:nvSpPr>
        <p:spPr>
          <a:xfrm>
            <a:off x="1090177" y="2413427"/>
            <a:ext cx="600164"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蜜蜂</a:t>
            </a:r>
            <a:endParaRPr lang="zh-CN" altLang="en-US" dirty="0">
              <a:solidFill>
                <a:prstClr val="black"/>
              </a:solidFill>
              <a:cs typeface="+mn-ea"/>
              <a:sym typeface="+mn-lt"/>
            </a:endParaRPr>
          </a:p>
        </p:txBody>
      </p:sp>
      <p:sp>
        <p:nvSpPr>
          <p:cNvPr id="13" name="矩形 12"/>
          <p:cNvSpPr/>
          <p:nvPr/>
        </p:nvSpPr>
        <p:spPr>
          <a:xfrm>
            <a:off x="1102321" y="2976296"/>
            <a:ext cx="600164"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密林</a:t>
            </a:r>
          </a:p>
        </p:txBody>
      </p:sp>
      <p:sp>
        <p:nvSpPr>
          <p:cNvPr id="14" name="矩形 13"/>
          <p:cNvSpPr/>
          <p:nvPr/>
        </p:nvSpPr>
        <p:spPr>
          <a:xfrm>
            <a:off x="2463861" y="2446432"/>
            <a:ext cx="600164"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蜂蜜</a:t>
            </a:r>
          </a:p>
        </p:txBody>
      </p:sp>
      <p:sp>
        <p:nvSpPr>
          <p:cNvPr id="15" name="矩形 14"/>
          <p:cNvSpPr/>
          <p:nvPr/>
        </p:nvSpPr>
        <p:spPr>
          <a:xfrm>
            <a:off x="2463861" y="2985843"/>
            <a:ext cx="600164"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山峰</a:t>
            </a:r>
          </a:p>
        </p:txBody>
      </p:sp>
      <p:sp>
        <p:nvSpPr>
          <p:cNvPr id="16" name="矩形 15"/>
          <p:cNvSpPr/>
          <p:nvPr/>
        </p:nvSpPr>
        <p:spPr>
          <a:xfrm>
            <a:off x="3844082" y="2433541"/>
            <a:ext cx="600164"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阻止</a:t>
            </a:r>
          </a:p>
        </p:txBody>
      </p:sp>
      <p:sp>
        <p:nvSpPr>
          <p:cNvPr id="17" name="矩形 16"/>
          <p:cNvSpPr/>
          <p:nvPr/>
        </p:nvSpPr>
        <p:spPr>
          <a:xfrm>
            <a:off x="3825401" y="2994612"/>
            <a:ext cx="600164"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组织</a:t>
            </a:r>
          </a:p>
        </p:txBody>
      </p:sp>
      <p:sp>
        <p:nvSpPr>
          <p:cNvPr id="18" name="矩形 17"/>
          <p:cNvSpPr/>
          <p:nvPr/>
        </p:nvSpPr>
        <p:spPr>
          <a:xfrm>
            <a:off x="5275056" y="2446432"/>
            <a:ext cx="600164"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眺望</a:t>
            </a:r>
          </a:p>
        </p:txBody>
      </p:sp>
      <p:sp>
        <p:nvSpPr>
          <p:cNvPr id="19" name="矩形 18"/>
          <p:cNvSpPr/>
          <p:nvPr/>
        </p:nvSpPr>
        <p:spPr>
          <a:xfrm>
            <a:off x="5308289" y="2985843"/>
            <a:ext cx="600164"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挑选</a:t>
            </a:r>
          </a:p>
        </p:txBody>
      </p:sp>
      <p:sp>
        <p:nvSpPr>
          <p:cNvPr id="20" name="矩形 19"/>
          <p:cNvSpPr/>
          <p:nvPr/>
        </p:nvSpPr>
        <p:spPr>
          <a:xfrm>
            <a:off x="6767538" y="2433540"/>
            <a:ext cx="600164"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测量</a:t>
            </a:r>
          </a:p>
        </p:txBody>
      </p:sp>
      <p:sp>
        <p:nvSpPr>
          <p:cNvPr id="21" name="矩形 20"/>
          <p:cNvSpPr/>
          <p:nvPr/>
        </p:nvSpPr>
        <p:spPr>
          <a:xfrm>
            <a:off x="6770157" y="2976296"/>
            <a:ext cx="600164"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侧面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18" grpId="0"/>
      <p:bldP spid="19" grpId="0"/>
      <p:bldP spid="20" grpId="0"/>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课堂小结</a:t>
            </a:r>
          </a:p>
        </p:txBody>
      </p:sp>
      <p:sp>
        <p:nvSpPr>
          <p:cNvPr id="22" name="矩形 17"/>
          <p:cNvSpPr/>
          <p:nvPr/>
        </p:nvSpPr>
        <p:spPr>
          <a:xfrm>
            <a:off x="749944" y="1262746"/>
            <a:ext cx="6520353" cy="2977739"/>
          </a:xfrm>
          <a:prstGeom prst="rect">
            <a:avLst/>
          </a:prstGeom>
        </p:spPr>
        <p:txBody>
          <a:bodyPr wrap="squar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defTabSz="342900" eaLnBrk="1" hangingPunct="1">
              <a:lnSpc>
                <a:spcPct val="150000"/>
              </a:lnSpc>
              <a:defRPr/>
            </a:pPr>
            <a:r>
              <a:rPr lang="en-US" altLang="zh-CN" dirty="0">
                <a:solidFill>
                  <a:prstClr val="black"/>
                </a:solidFill>
                <a:latin typeface="+mn-lt"/>
                <a:ea typeface="+mn-ea"/>
                <a:cs typeface="+mn-ea"/>
                <a:sym typeface="+mn-lt"/>
              </a:rPr>
              <a:t>2</a:t>
            </a:r>
            <a:r>
              <a:rPr lang="zh-CN" altLang="en-US" dirty="0">
                <a:solidFill>
                  <a:prstClr val="black"/>
                </a:solidFill>
                <a:latin typeface="+mn-lt"/>
                <a:ea typeface="+mn-ea"/>
                <a:cs typeface="+mn-ea"/>
                <a:sym typeface="+mn-lt"/>
              </a:rPr>
              <a:t>、选词填空 </a:t>
            </a:r>
            <a:endParaRPr lang="en-US" altLang="zh-CN" dirty="0">
              <a:solidFill>
                <a:prstClr val="black"/>
              </a:solidFill>
              <a:latin typeface="+mn-lt"/>
              <a:ea typeface="+mn-ea"/>
              <a:cs typeface="+mn-ea"/>
              <a:sym typeface="+mn-lt"/>
            </a:endParaRPr>
          </a:p>
          <a:p>
            <a:pPr defTabSz="342900" eaLnBrk="1" hangingPunct="1">
              <a:lnSpc>
                <a:spcPct val="150000"/>
              </a:lnSpc>
              <a:defRPr/>
            </a:pPr>
            <a:r>
              <a:rPr lang="en-US" altLang="zh-CN" dirty="0">
                <a:solidFill>
                  <a:prstClr val="black"/>
                </a:solidFill>
                <a:latin typeface="+mn-lt"/>
                <a:ea typeface="+mn-ea"/>
                <a:cs typeface="+mn-ea"/>
                <a:sym typeface="+mn-lt"/>
              </a:rPr>
              <a:t>        </a:t>
            </a:r>
            <a:r>
              <a:rPr lang="zh-CN" altLang="en-US" dirty="0">
                <a:solidFill>
                  <a:prstClr val="black"/>
                </a:solidFill>
                <a:latin typeface="+mn-lt"/>
                <a:ea typeface="+mn-ea"/>
                <a:cs typeface="+mn-ea"/>
                <a:sym typeface="+mn-lt"/>
              </a:rPr>
              <a:t>虽然</a:t>
            </a:r>
            <a:r>
              <a:rPr lang="en-US" altLang="zh-CN" dirty="0">
                <a:solidFill>
                  <a:prstClr val="black"/>
                </a:solidFill>
                <a:latin typeface="+mn-lt"/>
                <a:ea typeface="+mn-ea"/>
                <a:cs typeface="+mn-ea"/>
                <a:sym typeface="+mn-lt"/>
              </a:rPr>
              <a:t>…</a:t>
            </a:r>
            <a:r>
              <a:rPr lang="zh-CN" altLang="en-US" dirty="0">
                <a:solidFill>
                  <a:prstClr val="black"/>
                </a:solidFill>
                <a:latin typeface="+mn-lt"/>
                <a:ea typeface="+mn-ea"/>
                <a:cs typeface="+mn-ea"/>
                <a:sym typeface="+mn-lt"/>
              </a:rPr>
              <a:t>但是</a:t>
            </a:r>
            <a:r>
              <a:rPr lang="en-US" altLang="zh-CN" dirty="0">
                <a:solidFill>
                  <a:prstClr val="black"/>
                </a:solidFill>
                <a:latin typeface="+mn-lt"/>
                <a:ea typeface="+mn-ea"/>
                <a:cs typeface="+mn-ea"/>
                <a:sym typeface="+mn-lt"/>
              </a:rPr>
              <a:t>…      </a:t>
            </a:r>
            <a:r>
              <a:rPr lang="zh-CN" altLang="en-US" dirty="0">
                <a:solidFill>
                  <a:prstClr val="black"/>
                </a:solidFill>
                <a:latin typeface="+mn-lt"/>
                <a:ea typeface="+mn-ea"/>
                <a:cs typeface="+mn-ea"/>
                <a:sym typeface="+mn-lt"/>
              </a:rPr>
              <a:t>无论</a:t>
            </a:r>
            <a:r>
              <a:rPr lang="en-US" altLang="zh-CN" dirty="0">
                <a:solidFill>
                  <a:prstClr val="black"/>
                </a:solidFill>
                <a:latin typeface="+mn-lt"/>
                <a:ea typeface="+mn-ea"/>
                <a:cs typeface="+mn-ea"/>
                <a:sym typeface="+mn-lt"/>
              </a:rPr>
              <a:t>…</a:t>
            </a:r>
            <a:r>
              <a:rPr lang="zh-CN" altLang="en-US" dirty="0">
                <a:solidFill>
                  <a:prstClr val="black"/>
                </a:solidFill>
                <a:latin typeface="+mn-lt"/>
                <a:ea typeface="+mn-ea"/>
                <a:cs typeface="+mn-ea"/>
                <a:sym typeface="+mn-lt"/>
              </a:rPr>
              <a:t>总是</a:t>
            </a:r>
            <a:r>
              <a:rPr lang="en-US" altLang="zh-CN" dirty="0">
                <a:solidFill>
                  <a:prstClr val="black"/>
                </a:solidFill>
                <a:latin typeface="+mn-lt"/>
                <a:ea typeface="+mn-ea"/>
                <a:cs typeface="+mn-ea"/>
                <a:sym typeface="+mn-lt"/>
              </a:rPr>
              <a:t>…       </a:t>
            </a:r>
            <a:r>
              <a:rPr lang="zh-CN" altLang="en-US" dirty="0">
                <a:solidFill>
                  <a:prstClr val="black"/>
                </a:solidFill>
                <a:latin typeface="+mn-lt"/>
                <a:ea typeface="+mn-ea"/>
                <a:cs typeface="+mn-ea"/>
                <a:sym typeface="+mn-lt"/>
              </a:rPr>
              <a:t>尽管</a:t>
            </a:r>
            <a:r>
              <a:rPr lang="en-US" altLang="zh-CN" dirty="0">
                <a:solidFill>
                  <a:prstClr val="black"/>
                </a:solidFill>
                <a:latin typeface="+mn-lt"/>
                <a:ea typeface="+mn-ea"/>
                <a:cs typeface="+mn-ea"/>
                <a:sym typeface="+mn-lt"/>
              </a:rPr>
              <a:t>…</a:t>
            </a:r>
            <a:r>
              <a:rPr lang="zh-CN" altLang="en-US" dirty="0">
                <a:solidFill>
                  <a:prstClr val="black"/>
                </a:solidFill>
                <a:latin typeface="+mn-lt"/>
                <a:ea typeface="+mn-ea"/>
                <a:cs typeface="+mn-ea"/>
                <a:sym typeface="+mn-lt"/>
              </a:rPr>
              <a:t>仍然</a:t>
            </a:r>
            <a:r>
              <a:rPr lang="en-US" altLang="zh-CN" dirty="0">
                <a:solidFill>
                  <a:prstClr val="black"/>
                </a:solidFill>
                <a:latin typeface="+mn-lt"/>
                <a:ea typeface="+mn-ea"/>
                <a:cs typeface="+mn-ea"/>
                <a:sym typeface="+mn-lt"/>
              </a:rPr>
              <a:t>…  </a:t>
            </a:r>
            <a:endParaRPr lang="en-US" altLang="zh-CN" sz="2400" dirty="0">
              <a:solidFill>
                <a:prstClr val="black"/>
              </a:solidFill>
              <a:latin typeface="+mn-lt"/>
              <a:ea typeface="+mn-ea"/>
              <a:cs typeface="+mn-ea"/>
              <a:sym typeface="+mn-lt"/>
            </a:endParaRPr>
          </a:p>
          <a:p>
            <a:pPr defTabSz="342900" eaLnBrk="1" hangingPunct="1">
              <a:lnSpc>
                <a:spcPct val="150000"/>
              </a:lnSpc>
              <a:defRPr/>
            </a:pPr>
            <a:endParaRPr lang="en-US" altLang="zh-CN" dirty="0">
              <a:solidFill>
                <a:prstClr val="black"/>
              </a:solidFill>
              <a:latin typeface="+mn-lt"/>
              <a:ea typeface="+mn-ea"/>
              <a:cs typeface="+mn-ea"/>
              <a:sym typeface="+mn-lt"/>
            </a:endParaRPr>
          </a:p>
          <a:p>
            <a:pPr defTabSz="342900" eaLnBrk="1" hangingPunct="1">
              <a:lnSpc>
                <a:spcPct val="150000"/>
              </a:lnSpc>
              <a:defRPr/>
            </a:pPr>
            <a:r>
              <a:rPr lang="en-US" altLang="zh-CN" dirty="0">
                <a:solidFill>
                  <a:prstClr val="black"/>
                </a:solidFill>
                <a:latin typeface="+mn-lt"/>
                <a:ea typeface="+mn-ea"/>
                <a:cs typeface="+mn-ea"/>
                <a:sym typeface="+mn-lt"/>
              </a:rPr>
              <a:t>1</a:t>
            </a:r>
            <a:r>
              <a:rPr lang="zh-CN" altLang="en-US" dirty="0">
                <a:solidFill>
                  <a:prstClr val="black"/>
                </a:solidFill>
                <a:latin typeface="+mn-lt"/>
                <a:ea typeface="+mn-ea"/>
                <a:cs typeface="+mn-ea"/>
                <a:sym typeface="+mn-lt"/>
              </a:rPr>
              <a:t>、（     ）天气很冷，爷爷（    ）一早就起床跑步。 </a:t>
            </a:r>
            <a:endParaRPr lang="en-US" altLang="zh-CN" dirty="0">
              <a:solidFill>
                <a:prstClr val="black"/>
              </a:solidFill>
              <a:latin typeface="+mn-lt"/>
              <a:ea typeface="+mn-ea"/>
              <a:cs typeface="+mn-ea"/>
              <a:sym typeface="+mn-lt"/>
            </a:endParaRPr>
          </a:p>
          <a:p>
            <a:pPr defTabSz="342900" eaLnBrk="1" hangingPunct="1">
              <a:lnSpc>
                <a:spcPct val="150000"/>
              </a:lnSpc>
              <a:defRPr/>
            </a:pPr>
            <a:r>
              <a:rPr lang="en-US" altLang="zh-CN" dirty="0">
                <a:solidFill>
                  <a:prstClr val="black"/>
                </a:solidFill>
                <a:latin typeface="+mn-lt"/>
                <a:ea typeface="+mn-ea"/>
                <a:cs typeface="+mn-ea"/>
                <a:sym typeface="+mn-lt"/>
              </a:rPr>
              <a:t>2</a:t>
            </a:r>
            <a:r>
              <a:rPr lang="zh-CN" altLang="en-US" dirty="0">
                <a:solidFill>
                  <a:prstClr val="black"/>
                </a:solidFill>
                <a:latin typeface="+mn-lt"/>
                <a:ea typeface="+mn-ea"/>
                <a:cs typeface="+mn-ea"/>
                <a:sym typeface="+mn-lt"/>
              </a:rPr>
              <a:t>、（     ）被抛弃到哪里，它们（     ）可以自己回到原处。</a:t>
            </a:r>
            <a:endParaRPr lang="en-US" altLang="zh-CN" dirty="0">
              <a:solidFill>
                <a:prstClr val="black"/>
              </a:solidFill>
              <a:latin typeface="+mn-lt"/>
              <a:ea typeface="+mn-ea"/>
              <a:cs typeface="+mn-ea"/>
              <a:sym typeface="+mn-lt"/>
            </a:endParaRPr>
          </a:p>
          <a:p>
            <a:pPr defTabSz="342900" eaLnBrk="1" hangingPunct="1">
              <a:lnSpc>
                <a:spcPct val="150000"/>
              </a:lnSpc>
              <a:defRPr/>
            </a:pPr>
            <a:r>
              <a:rPr lang="en-US" altLang="zh-CN" dirty="0">
                <a:solidFill>
                  <a:prstClr val="black"/>
                </a:solidFill>
                <a:latin typeface="+mn-lt"/>
                <a:ea typeface="+mn-ea"/>
                <a:cs typeface="+mn-ea"/>
                <a:sym typeface="+mn-lt"/>
              </a:rPr>
              <a:t>3</a:t>
            </a:r>
            <a:r>
              <a:rPr lang="zh-CN" altLang="en-US" dirty="0">
                <a:solidFill>
                  <a:prstClr val="black"/>
                </a:solidFill>
                <a:latin typeface="+mn-lt"/>
                <a:ea typeface="+mn-ea"/>
                <a:cs typeface="+mn-ea"/>
                <a:sym typeface="+mn-lt"/>
              </a:rPr>
              <a:t>、 </a:t>
            </a:r>
            <a:r>
              <a:rPr lang="en-US" altLang="zh-CN" dirty="0">
                <a:solidFill>
                  <a:prstClr val="black"/>
                </a:solidFill>
                <a:latin typeface="+mn-lt"/>
                <a:ea typeface="+mn-ea"/>
                <a:cs typeface="+mn-ea"/>
                <a:sym typeface="+mn-lt"/>
              </a:rPr>
              <a:t>(         )</a:t>
            </a:r>
            <a:r>
              <a:rPr lang="zh-CN" altLang="en-US" dirty="0">
                <a:solidFill>
                  <a:prstClr val="black"/>
                </a:solidFill>
                <a:latin typeface="+mn-lt"/>
                <a:ea typeface="+mn-ea"/>
                <a:cs typeface="+mn-ea"/>
                <a:sym typeface="+mn-lt"/>
              </a:rPr>
              <a:t>它们逆风而飞，沿途都是一些陌生的景物，</a:t>
            </a:r>
            <a:r>
              <a:rPr lang="en-US" altLang="zh-CN" dirty="0">
                <a:solidFill>
                  <a:prstClr val="black"/>
                </a:solidFill>
                <a:latin typeface="+mn-lt"/>
                <a:ea typeface="+mn-ea"/>
                <a:cs typeface="+mn-ea"/>
                <a:sym typeface="+mn-lt"/>
              </a:rPr>
              <a:t>(        )</a:t>
            </a:r>
          </a:p>
          <a:p>
            <a:pPr defTabSz="342900" eaLnBrk="1" hangingPunct="1">
              <a:lnSpc>
                <a:spcPct val="150000"/>
              </a:lnSpc>
              <a:defRPr/>
            </a:pPr>
            <a:r>
              <a:rPr lang="en-US" altLang="zh-CN" dirty="0">
                <a:solidFill>
                  <a:prstClr val="black"/>
                </a:solidFill>
                <a:latin typeface="+mn-lt"/>
                <a:ea typeface="+mn-ea"/>
                <a:cs typeface="+mn-ea"/>
                <a:sym typeface="+mn-lt"/>
              </a:rPr>
              <a:t>       </a:t>
            </a:r>
            <a:r>
              <a:rPr lang="zh-CN" altLang="en-US" dirty="0">
                <a:solidFill>
                  <a:prstClr val="black"/>
                </a:solidFill>
                <a:latin typeface="+mn-lt"/>
                <a:ea typeface="+mn-ea"/>
                <a:cs typeface="+mn-ea"/>
                <a:sym typeface="+mn-lt"/>
              </a:rPr>
              <a:t>他们确确实实飞回来了。</a:t>
            </a:r>
            <a:endParaRPr lang="en-US" altLang="zh-CN" dirty="0">
              <a:solidFill>
                <a:prstClr val="black"/>
              </a:solidFill>
              <a:latin typeface="+mn-lt"/>
              <a:ea typeface="+mn-ea"/>
              <a:cs typeface="+mn-ea"/>
              <a:sym typeface="+mn-lt"/>
            </a:endParaRPr>
          </a:p>
        </p:txBody>
      </p:sp>
      <p:sp>
        <p:nvSpPr>
          <p:cNvPr id="23" name="矩形 22"/>
          <p:cNvSpPr/>
          <p:nvPr/>
        </p:nvSpPr>
        <p:spPr>
          <a:xfrm>
            <a:off x="1320625" y="2559441"/>
            <a:ext cx="600164"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尽管</a:t>
            </a:r>
          </a:p>
        </p:txBody>
      </p:sp>
      <p:sp>
        <p:nvSpPr>
          <p:cNvPr id="24" name="矩形 23"/>
          <p:cNvSpPr/>
          <p:nvPr/>
        </p:nvSpPr>
        <p:spPr>
          <a:xfrm>
            <a:off x="3851650" y="2588016"/>
            <a:ext cx="600164"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仍然</a:t>
            </a:r>
          </a:p>
        </p:txBody>
      </p:sp>
      <p:sp>
        <p:nvSpPr>
          <p:cNvPr id="25" name="矩形 24"/>
          <p:cNvSpPr/>
          <p:nvPr/>
        </p:nvSpPr>
        <p:spPr>
          <a:xfrm>
            <a:off x="1320625" y="3017430"/>
            <a:ext cx="600164"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无论</a:t>
            </a:r>
          </a:p>
        </p:txBody>
      </p:sp>
      <p:sp>
        <p:nvSpPr>
          <p:cNvPr id="26" name="矩形 25"/>
          <p:cNvSpPr/>
          <p:nvPr/>
        </p:nvSpPr>
        <p:spPr>
          <a:xfrm>
            <a:off x="4313062" y="3007039"/>
            <a:ext cx="600164"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仍然</a:t>
            </a:r>
          </a:p>
        </p:txBody>
      </p:sp>
      <p:sp>
        <p:nvSpPr>
          <p:cNvPr id="27" name="矩形 26"/>
          <p:cNvSpPr/>
          <p:nvPr/>
        </p:nvSpPr>
        <p:spPr>
          <a:xfrm>
            <a:off x="1320625" y="3398421"/>
            <a:ext cx="600164"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虽然</a:t>
            </a:r>
          </a:p>
        </p:txBody>
      </p:sp>
      <p:sp>
        <p:nvSpPr>
          <p:cNvPr id="28" name="矩形 27"/>
          <p:cNvSpPr/>
          <p:nvPr/>
        </p:nvSpPr>
        <p:spPr>
          <a:xfrm>
            <a:off x="6450031" y="3382041"/>
            <a:ext cx="600164"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但是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课堂小结</a:t>
            </a:r>
          </a:p>
        </p:txBody>
      </p:sp>
      <p:sp>
        <p:nvSpPr>
          <p:cNvPr id="10" name="矩形 17"/>
          <p:cNvSpPr/>
          <p:nvPr/>
        </p:nvSpPr>
        <p:spPr>
          <a:xfrm>
            <a:off x="740665" y="1244125"/>
            <a:ext cx="8199431" cy="2977739"/>
          </a:xfrm>
          <a:prstGeom prst="rect">
            <a:avLst/>
          </a:prstGeom>
        </p:spPr>
        <p:txBody>
          <a:bodyPr wrap="square" lIns="68580" tIns="34290" rIns="68580" bIns="34290">
            <a:spAutoFit/>
          </a:bodyPr>
          <a:lstStyle>
            <a:lvl1pPr marL="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1pPr>
            <a:lvl2pPr marL="4572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2pPr>
            <a:lvl3pPr marL="9144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3pPr>
            <a:lvl4pPr marL="13716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4pPr>
            <a:lvl5pPr marL="1828800" indent="0" algn="l" defTabSz="457200" rtl="0" eaLnBrk="0" fontAlgn="base" hangingPunct="0">
              <a:lnSpc>
                <a:spcPct val="100000"/>
              </a:lnSpc>
              <a:spcBef>
                <a:spcPct val="0"/>
              </a:spcBef>
              <a:spcAft>
                <a:spcPct val="0"/>
              </a:spcAft>
              <a:buClrTx/>
              <a:buSzTx/>
              <a:buFontTx/>
              <a:buNone/>
              <a:defRPr kumimoji="0" lang="zh-CN" altLang="en-US" sz="1800" b="0" i="0" u="none" baseline="0">
                <a:solidFill>
                  <a:schemeClr val="tx1"/>
                </a:solidFill>
                <a:effectLst/>
                <a:latin typeface="Calibri" panose="020F0502020204030204" pitchFamily="34" charset="0"/>
                <a:ea typeface="宋体" panose="02010600030101010101" pitchFamily="2" charset="-122"/>
              </a:defRPr>
            </a:lvl5pPr>
          </a:lstStyle>
          <a:p>
            <a:pPr defTabSz="342900" eaLnBrk="1" hangingPunct="1">
              <a:lnSpc>
                <a:spcPct val="150000"/>
              </a:lnSpc>
              <a:defRPr/>
            </a:pPr>
            <a:r>
              <a:rPr lang="en-US" altLang="zh-CN" dirty="0">
                <a:solidFill>
                  <a:prstClr val="black"/>
                </a:solidFill>
                <a:latin typeface="+mn-lt"/>
                <a:ea typeface="+mn-ea"/>
                <a:cs typeface="+mn-ea"/>
                <a:sym typeface="+mn-lt"/>
              </a:rPr>
              <a:t>3</a:t>
            </a:r>
            <a:r>
              <a:rPr lang="zh-CN" altLang="en-US" dirty="0">
                <a:solidFill>
                  <a:prstClr val="black"/>
                </a:solidFill>
                <a:latin typeface="+mn-lt"/>
                <a:ea typeface="+mn-ea"/>
                <a:cs typeface="+mn-ea"/>
                <a:sym typeface="+mn-lt"/>
              </a:rPr>
              <a:t>、改写句子，不改变句子原意。</a:t>
            </a:r>
          </a:p>
          <a:p>
            <a:pPr defTabSz="342900" eaLnBrk="1" hangingPunct="1">
              <a:lnSpc>
                <a:spcPct val="150000"/>
              </a:lnSpc>
              <a:defRPr/>
            </a:pPr>
            <a:r>
              <a:rPr lang="zh-CN" altLang="en-US" dirty="0">
                <a:solidFill>
                  <a:prstClr val="black"/>
                </a:solidFill>
                <a:latin typeface="+mn-lt"/>
                <a:ea typeface="+mn-ea"/>
                <a:cs typeface="+mn-ea"/>
                <a:sym typeface="+mn-lt"/>
              </a:rPr>
              <a:t>     例：我想，它们飞得这么低，怎么能看到遥远的家呢？</a:t>
            </a:r>
          </a:p>
          <a:p>
            <a:pPr defTabSz="342900" eaLnBrk="1" hangingPunct="1">
              <a:lnSpc>
                <a:spcPct val="150000"/>
              </a:lnSpc>
              <a:defRPr/>
            </a:pPr>
            <a:r>
              <a:rPr lang="zh-CN" altLang="en-US" dirty="0">
                <a:solidFill>
                  <a:prstClr val="black"/>
                </a:solidFill>
                <a:latin typeface="+mn-lt"/>
                <a:ea typeface="+mn-ea"/>
                <a:cs typeface="+mn-ea"/>
                <a:sym typeface="+mn-lt"/>
              </a:rPr>
              <a:t>     我想，它们飞得这么低，不能看到遥远的家。</a:t>
            </a:r>
          </a:p>
          <a:p>
            <a:pPr defTabSz="342900" eaLnBrk="1" hangingPunct="1">
              <a:lnSpc>
                <a:spcPct val="150000"/>
              </a:lnSpc>
              <a:defRPr/>
            </a:pPr>
            <a:r>
              <a:rPr lang="en-US" altLang="zh-CN" dirty="0">
                <a:solidFill>
                  <a:prstClr val="black"/>
                </a:solidFill>
                <a:latin typeface="+mn-lt"/>
                <a:ea typeface="+mn-ea"/>
                <a:cs typeface="+mn-ea"/>
                <a:sym typeface="+mn-lt"/>
              </a:rPr>
              <a:t>1</a:t>
            </a:r>
            <a:r>
              <a:rPr lang="zh-CN" altLang="en-US" dirty="0">
                <a:solidFill>
                  <a:prstClr val="black"/>
                </a:solidFill>
                <a:latin typeface="+mn-lt"/>
                <a:ea typeface="+mn-ea"/>
                <a:cs typeface="+mn-ea"/>
                <a:sym typeface="+mn-lt"/>
              </a:rPr>
              <a:t>）他感冒那么严重，怎么能上学呢？</a:t>
            </a:r>
          </a:p>
          <a:p>
            <a:pPr defTabSz="342900" eaLnBrk="1" hangingPunct="1">
              <a:lnSpc>
                <a:spcPct val="150000"/>
              </a:lnSpc>
              <a:defRPr/>
            </a:pPr>
            <a:r>
              <a:rPr lang="en-US" altLang="zh-CN" dirty="0">
                <a:solidFill>
                  <a:prstClr val="black"/>
                </a:solidFill>
                <a:latin typeface="+mn-lt"/>
                <a:ea typeface="+mn-ea"/>
                <a:cs typeface="+mn-ea"/>
                <a:sym typeface="+mn-lt"/>
              </a:rPr>
              <a:t>     </a:t>
            </a:r>
            <a:r>
              <a:rPr lang="en-US" altLang="zh-CN" u="sng" dirty="0">
                <a:solidFill>
                  <a:prstClr val="black"/>
                </a:solidFill>
                <a:latin typeface="+mn-lt"/>
                <a:ea typeface="+mn-ea"/>
                <a:cs typeface="+mn-ea"/>
                <a:sym typeface="+mn-lt"/>
              </a:rPr>
              <a:t>_________________________________</a:t>
            </a:r>
          </a:p>
          <a:p>
            <a:pPr defTabSz="342900" eaLnBrk="1" hangingPunct="1">
              <a:lnSpc>
                <a:spcPct val="150000"/>
              </a:lnSpc>
              <a:defRPr/>
            </a:pPr>
            <a:r>
              <a:rPr lang="en-US" altLang="zh-CN" dirty="0">
                <a:solidFill>
                  <a:prstClr val="black"/>
                </a:solidFill>
                <a:latin typeface="+mn-lt"/>
                <a:ea typeface="+mn-ea"/>
                <a:cs typeface="+mn-ea"/>
                <a:sym typeface="+mn-lt"/>
              </a:rPr>
              <a:t>2</a:t>
            </a:r>
            <a:r>
              <a:rPr lang="zh-CN" altLang="en-US" dirty="0">
                <a:solidFill>
                  <a:prstClr val="black"/>
                </a:solidFill>
                <a:latin typeface="+mn-lt"/>
                <a:ea typeface="+mn-ea"/>
                <a:cs typeface="+mn-ea"/>
                <a:sym typeface="+mn-lt"/>
              </a:rPr>
              <a:t>）贝贝上课不注意听讲，怎么能学习好呢？</a:t>
            </a:r>
          </a:p>
          <a:p>
            <a:pPr defTabSz="342900" eaLnBrk="1" hangingPunct="1">
              <a:lnSpc>
                <a:spcPct val="150000"/>
              </a:lnSpc>
              <a:defRPr/>
            </a:pPr>
            <a:r>
              <a:rPr lang="en-US" altLang="zh-CN" dirty="0">
                <a:solidFill>
                  <a:prstClr val="black"/>
                </a:solidFill>
                <a:latin typeface="+mn-lt"/>
                <a:ea typeface="+mn-ea"/>
                <a:cs typeface="+mn-ea"/>
                <a:sym typeface="+mn-lt"/>
              </a:rPr>
              <a:t>     _________________________________</a:t>
            </a:r>
            <a:endParaRPr lang="zh-CN" altLang="en-US" sz="2100" dirty="0">
              <a:solidFill>
                <a:prstClr val="black"/>
              </a:solidFill>
              <a:latin typeface="+mn-lt"/>
              <a:ea typeface="+mn-ea"/>
              <a:cs typeface="+mn-ea"/>
              <a:sym typeface="+mn-lt"/>
            </a:endParaRPr>
          </a:p>
        </p:txBody>
      </p:sp>
      <p:sp>
        <p:nvSpPr>
          <p:cNvPr id="11" name="矩形 10"/>
          <p:cNvSpPr/>
          <p:nvPr/>
        </p:nvSpPr>
        <p:spPr>
          <a:xfrm>
            <a:off x="1094921" y="2983832"/>
            <a:ext cx="3139321"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他感冒那么严重，不能上学。</a:t>
            </a:r>
            <a:endParaRPr lang="zh-CN" altLang="en-US" dirty="0">
              <a:solidFill>
                <a:srgbClr val="C00000"/>
              </a:solidFill>
              <a:cs typeface="+mn-ea"/>
              <a:sym typeface="+mn-lt"/>
            </a:endParaRPr>
          </a:p>
        </p:txBody>
      </p:sp>
      <p:sp>
        <p:nvSpPr>
          <p:cNvPr id="12" name="矩形 11"/>
          <p:cNvSpPr/>
          <p:nvPr/>
        </p:nvSpPr>
        <p:spPr>
          <a:xfrm>
            <a:off x="1082727" y="3771049"/>
            <a:ext cx="3831818" cy="346249"/>
          </a:xfrm>
          <a:prstGeom prst="rect">
            <a:avLst/>
          </a:prstGeom>
        </p:spPr>
        <p:txBody>
          <a:bodyPr wrap="none" lIns="68580" tIns="34290" rIns="68580" bIns="34290">
            <a:spAutoFit/>
          </a:bodyPr>
          <a:lstStyle/>
          <a:p>
            <a:pPr>
              <a:defRPr/>
            </a:pPr>
            <a:r>
              <a:rPr lang="zh-CN" altLang="en-US" sz="1800" dirty="0">
                <a:solidFill>
                  <a:srgbClr val="C00000"/>
                </a:solidFill>
                <a:cs typeface="+mn-ea"/>
                <a:sym typeface="+mn-lt"/>
              </a:rPr>
              <a:t>贝贝上课不注意听讲，不能学习好。</a:t>
            </a:r>
            <a:endParaRPr lang="zh-CN" altLang="en-US" dirty="0">
              <a:solidFill>
                <a:srgbClr val="C0000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30469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a:defRPr/>
            </a:pPr>
            <a:r>
              <a:rPr lang="zh-CN" altLang="en-US" sz="2100" dirty="0">
                <a:solidFill>
                  <a:prstClr val="black"/>
                </a:solidFill>
                <a:cs typeface="+mn-ea"/>
                <a:sym typeface="+mn-lt"/>
              </a:rPr>
              <a:t>课前导读</a:t>
            </a:r>
          </a:p>
        </p:txBody>
      </p:sp>
      <p:sp>
        <p:nvSpPr>
          <p:cNvPr id="7" name="矩形 6"/>
          <p:cNvSpPr/>
          <p:nvPr/>
        </p:nvSpPr>
        <p:spPr>
          <a:xfrm>
            <a:off x="3425533" y="1420263"/>
            <a:ext cx="2292935" cy="392415"/>
          </a:xfrm>
          <a:prstGeom prst="rect">
            <a:avLst/>
          </a:prstGeom>
        </p:spPr>
        <p:txBody>
          <a:bodyPr wrap="none" lIns="68580" tIns="34290" rIns="68580" bIns="34290">
            <a:spAutoFit/>
          </a:bodyPr>
          <a:lstStyle/>
          <a:p>
            <a:pPr>
              <a:defRPr/>
            </a:pPr>
            <a:r>
              <a:rPr lang="zh-CN" altLang="en-US" sz="2100" dirty="0">
                <a:solidFill>
                  <a:prstClr val="black"/>
                </a:solidFill>
                <a:cs typeface="+mn-ea"/>
                <a:sym typeface="+mn-lt"/>
              </a:rPr>
              <a:t>蜜蜂采蜜图片欣赏</a:t>
            </a:r>
          </a:p>
        </p:txBody>
      </p:sp>
      <p:grpSp>
        <p:nvGrpSpPr>
          <p:cNvPr id="11" name="组合 10"/>
          <p:cNvGrpSpPr/>
          <p:nvPr/>
        </p:nvGrpSpPr>
        <p:grpSpPr>
          <a:xfrm>
            <a:off x="1095226" y="2078600"/>
            <a:ext cx="6721496" cy="2302123"/>
            <a:chOff x="4762500" y="2416903"/>
            <a:chExt cx="5875074" cy="2012222"/>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762500" y="2428875"/>
              <a:ext cx="2667000" cy="200025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624623" y="2416903"/>
              <a:ext cx="3012951" cy="2012221"/>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a:defRPr/>
            </a:pPr>
            <a:r>
              <a:rPr lang="zh-CN" altLang="en-US" sz="2100" dirty="0">
                <a:solidFill>
                  <a:prstClr val="black"/>
                </a:solidFill>
                <a:cs typeface="+mn-ea"/>
                <a:sym typeface="+mn-lt"/>
              </a:rPr>
              <a:t>课前导读</a:t>
            </a:r>
          </a:p>
        </p:txBody>
      </p:sp>
      <p:sp>
        <p:nvSpPr>
          <p:cNvPr id="11" name="矩形 10"/>
          <p:cNvSpPr/>
          <p:nvPr/>
        </p:nvSpPr>
        <p:spPr>
          <a:xfrm>
            <a:off x="5579484" y="2458341"/>
            <a:ext cx="2407391" cy="900246"/>
          </a:xfrm>
          <a:prstGeom prst="rect">
            <a:avLst/>
          </a:prstGeom>
          <a:noFill/>
        </p:spPr>
        <p:txBody>
          <a:bodyPr wrap="square" lIns="68580" tIns="34290" rIns="68580" bIns="34290">
            <a:spAutoFit/>
          </a:bodyPr>
          <a:lstStyle/>
          <a:p>
            <a:pPr>
              <a:lnSpc>
                <a:spcPct val="150000"/>
              </a:lnSpc>
              <a:defRPr/>
            </a:pPr>
            <a:r>
              <a:rPr lang="zh-CN" altLang="en-US" sz="1800" dirty="0">
                <a:solidFill>
                  <a:srgbClr val="0070C0"/>
                </a:solidFill>
                <a:cs typeface="+mn-ea"/>
                <a:sym typeface="+mn-lt"/>
              </a:rPr>
              <a:t>思考：</a:t>
            </a:r>
            <a:r>
              <a:rPr lang="zh-CN" altLang="en-US" sz="1800" dirty="0">
                <a:solidFill>
                  <a:prstClr val="black"/>
                </a:solidFill>
                <a:cs typeface="+mn-ea"/>
                <a:sym typeface="+mn-lt"/>
              </a:rPr>
              <a:t>这篇文章主要写了什么内容？</a:t>
            </a:r>
          </a:p>
        </p:txBody>
      </p:sp>
      <p:sp>
        <p:nvSpPr>
          <p:cNvPr id="12" name="矩形 11"/>
          <p:cNvSpPr/>
          <p:nvPr/>
        </p:nvSpPr>
        <p:spPr>
          <a:xfrm>
            <a:off x="3843315" y="1043059"/>
            <a:ext cx="1457371" cy="392415"/>
          </a:xfrm>
          <a:prstGeom prst="rect">
            <a:avLst/>
          </a:prstGeom>
        </p:spPr>
        <p:txBody>
          <a:bodyPr wrap="none" lIns="68580" tIns="34290" rIns="68580" bIns="34290">
            <a:spAutoFit/>
          </a:bodyPr>
          <a:lstStyle/>
          <a:p>
            <a:pPr>
              <a:defRPr/>
            </a:pPr>
            <a:r>
              <a:rPr lang="zh-CN" altLang="en-US" sz="2100" b="1" dirty="0">
                <a:cs typeface="+mn-ea"/>
                <a:sym typeface="+mn-lt"/>
              </a:rPr>
              <a:t>听 读 课 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a:defRPr/>
            </a:pPr>
            <a:r>
              <a:rPr lang="zh-CN" altLang="en-US" sz="2100" dirty="0">
                <a:solidFill>
                  <a:prstClr val="black"/>
                </a:solidFill>
                <a:cs typeface="+mn-ea"/>
                <a:sym typeface="+mn-lt"/>
              </a:rPr>
              <a:t>课前导读</a:t>
            </a:r>
          </a:p>
        </p:txBody>
      </p:sp>
      <p:sp>
        <p:nvSpPr>
          <p:cNvPr id="3" name="矩形 2"/>
          <p:cNvSpPr/>
          <p:nvPr/>
        </p:nvSpPr>
        <p:spPr>
          <a:xfrm>
            <a:off x="550817" y="1987934"/>
            <a:ext cx="6732270" cy="2008242"/>
          </a:xfrm>
          <a:prstGeom prst="rect">
            <a:avLst/>
          </a:prstGeom>
        </p:spPr>
        <p:txBody>
          <a:bodyPr wrap="square" lIns="68580" tIns="34290" rIns="68580" bIns="34290">
            <a:spAutoFit/>
          </a:bodyPr>
          <a:lstStyle/>
          <a:p>
            <a:pPr>
              <a:lnSpc>
                <a:spcPct val="150000"/>
              </a:lnSpc>
              <a:defRPr/>
            </a:pPr>
            <a:r>
              <a:rPr lang="zh-CN" altLang="en-US" sz="2100" dirty="0">
                <a:cs typeface="+mn-ea"/>
                <a:sym typeface="+mn-lt"/>
              </a:rPr>
              <a:t>（1）不认识的字可以看拼音，或者请教老师和同学。</a:t>
            </a:r>
          </a:p>
          <a:p>
            <a:pPr>
              <a:lnSpc>
                <a:spcPct val="150000"/>
              </a:lnSpc>
              <a:defRPr/>
            </a:pPr>
            <a:r>
              <a:rPr lang="zh-CN" altLang="en-US" sz="2100" dirty="0">
                <a:cs typeface="+mn-ea"/>
                <a:sym typeface="+mn-lt"/>
              </a:rPr>
              <a:t>（2）读准每一个字的字音，圈出生字词；</a:t>
            </a:r>
          </a:p>
          <a:p>
            <a:pPr>
              <a:lnSpc>
                <a:spcPct val="150000"/>
              </a:lnSpc>
              <a:defRPr/>
            </a:pPr>
            <a:r>
              <a:rPr lang="zh-CN" altLang="en-US" sz="2100" dirty="0">
                <a:cs typeface="+mn-ea"/>
                <a:sym typeface="+mn-lt"/>
              </a:rPr>
              <a:t>（3）读通每个句子，读不通顺的多读几遍；</a:t>
            </a:r>
          </a:p>
          <a:p>
            <a:pPr>
              <a:lnSpc>
                <a:spcPct val="150000"/>
              </a:lnSpc>
              <a:defRPr/>
            </a:pPr>
            <a:r>
              <a:rPr lang="zh-CN" altLang="en-US" sz="2100" dirty="0">
                <a:cs typeface="+mn-ea"/>
                <a:sym typeface="+mn-lt"/>
              </a:rPr>
              <a:t>（4）给每个自然段写上序号。                                                 </a:t>
            </a:r>
          </a:p>
        </p:txBody>
      </p:sp>
      <p:sp>
        <p:nvSpPr>
          <p:cNvPr id="4" name="文本框 3"/>
          <p:cNvSpPr txBox="1"/>
          <p:nvPr/>
        </p:nvSpPr>
        <p:spPr>
          <a:xfrm>
            <a:off x="670748" y="1396219"/>
            <a:ext cx="1485022" cy="392415"/>
          </a:xfrm>
          <a:prstGeom prst="rect">
            <a:avLst/>
          </a:prstGeom>
          <a:noFill/>
        </p:spPr>
        <p:txBody>
          <a:bodyPr wrap="none" lIns="68580" tIns="34290" rIns="68580" bIns="34290" rtlCol="0">
            <a:spAutoFit/>
          </a:bodyPr>
          <a:lstStyle/>
          <a:p>
            <a:pPr>
              <a:defRPr/>
            </a:pPr>
            <a:r>
              <a:rPr lang="zh-CN" altLang="en-US" sz="2100" dirty="0">
                <a:cs typeface="+mn-ea"/>
                <a:sym typeface="+mn-lt"/>
              </a:rPr>
              <a:t>自读课文：</a:t>
            </a:r>
          </a:p>
        </p:txBody>
      </p:sp>
      <p:pic>
        <p:nvPicPr>
          <p:cNvPr id="6" name="图片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28478" y="2713144"/>
            <a:ext cx="1727537" cy="228708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字词揭秘</a:t>
            </a:r>
          </a:p>
        </p:txBody>
      </p:sp>
      <p:sp>
        <p:nvSpPr>
          <p:cNvPr id="3" name="矩形 2">
            <a:hlinkClick r:id="rId2" action="ppaction://hlinksldjump"/>
          </p:cNvPr>
          <p:cNvSpPr>
            <a:spLocks noChangeArrowheads="1"/>
          </p:cNvSpPr>
          <p:nvPr/>
        </p:nvSpPr>
        <p:spPr bwMode="auto">
          <a:xfrm>
            <a:off x="550817" y="1258705"/>
            <a:ext cx="6861867" cy="256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300000"/>
              </a:lnSpc>
              <a:defRPr/>
            </a:pPr>
            <a:r>
              <a:rPr lang="zh-CN" altLang="en-US" sz="2700" b="1" dirty="0">
                <a:solidFill>
                  <a:prstClr val="black"/>
                </a:solidFill>
                <a:latin typeface="+mn-lt"/>
                <a:ea typeface="+mn-ea"/>
                <a:cs typeface="+mn-ea"/>
                <a:sym typeface="+mn-lt"/>
              </a:rPr>
              <a:t>大</a:t>
            </a:r>
            <a:r>
              <a:rPr lang="zh-CN" altLang="en-US" sz="2700" b="1" dirty="0">
                <a:solidFill>
                  <a:srgbClr val="4472C4">
                    <a:lumMod val="75000"/>
                  </a:srgbClr>
                </a:solidFill>
                <a:latin typeface="+mn-lt"/>
                <a:ea typeface="+mn-ea"/>
                <a:cs typeface="+mn-ea"/>
                <a:sym typeface="+mn-lt"/>
              </a:rPr>
              <a:t>概</a:t>
            </a:r>
            <a:r>
              <a:rPr lang="zh-CN" altLang="en-US" sz="2700" b="1" dirty="0">
                <a:solidFill>
                  <a:prstClr val="black"/>
                </a:solidFill>
                <a:latin typeface="+mn-lt"/>
                <a:ea typeface="+mn-ea"/>
                <a:cs typeface="+mn-ea"/>
                <a:sym typeface="+mn-lt"/>
              </a:rPr>
              <a:t>     </a:t>
            </a:r>
            <a:r>
              <a:rPr lang="zh-CN" altLang="en-US" sz="2700" b="1" dirty="0">
                <a:solidFill>
                  <a:srgbClr val="4472C4">
                    <a:lumMod val="75000"/>
                  </a:srgbClr>
                </a:solidFill>
                <a:latin typeface="+mn-lt"/>
                <a:ea typeface="+mn-ea"/>
                <a:cs typeface="+mn-ea"/>
                <a:sym typeface="+mn-lt"/>
              </a:rPr>
              <a:t>阻</a:t>
            </a:r>
            <a:r>
              <a:rPr lang="zh-CN" altLang="en-US" sz="2700" b="1" dirty="0">
                <a:solidFill>
                  <a:prstClr val="black"/>
                </a:solidFill>
                <a:latin typeface="+mn-lt"/>
                <a:ea typeface="+mn-ea"/>
                <a:cs typeface="+mn-ea"/>
                <a:sym typeface="+mn-lt"/>
              </a:rPr>
              <a:t>力    包</a:t>
            </a:r>
            <a:r>
              <a:rPr lang="zh-CN" altLang="en-US" sz="2700" b="1" dirty="0">
                <a:solidFill>
                  <a:srgbClr val="4472C4">
                    <a:lumMod val="75000"/>
                  </a:srgbClr>
                </a:solidFill>
                <a:latin typeface="+mn-lt"/>
                <a:ea typeface="+mn-ea"/>
                <a:cs typeface="+mn-ea"/>
                <a:sym typeface="+mn-lt"/>
              </a:rPr>
              <a:t>括</a:t>
            </a:r>
            <a:r>
              <a:rPr lang="zh-CN" altLang="en-US" sz="2700" b="1" dirty="0">
                <a:solidFill>
                  <a:prstClr val="black"/>
                </a:solidFill>
                <a:latin typeface="+mn-lt"/>
                <a:ea typeface="+mn-ea"/>
                <a:cs typeface="+mn-ea"/>
                <a:sym typeface="+mn-lt"/>
              </a:rPr>
              <a:t>    准</a:t>
            </a:r>
            <a:r>
              <a:rPr lang="zh-CN" altLang="en-US" sz="2700" b="1" dirty="0">
                <a:solidFill>
                  <a:srgbClr val="4472C4">
                    <a:lumMod val="75000"/>
                  </a:srgbClr>
                </a:solidFill>
                <a:latin typeface="+mn-lt"/>
                <a:ea typeface="+mn-ea"/>
                <a:cs typeface="+mn-ea"/>
                <a:sym typeface="+mn-lt"/>
              </a:rPr>
              <a:t>确</a:t>
            </a:r>
            <a:r>
              <a:rPr lang="zh-CN" altLang="en-US" sz="2700" b="1" dirty="0">
                <a:solidFill>
                  <a:prstClr val="black"/>
                </a:solidFill>
                <a:latin typeface="+mn-lt"/>
                <a:ea typeface="+mn-ea"/>
                <a:cs typeface="+mn-ea"/>
                <a:sym typeface="+mn-lt"/>
              </a:rPr>
              <a:t>无</a:t>
            </a:r>
            <a:r>
              <a:rPr lang="zh-CN" altLang="en-US" sz="2700" b="1" dirty="0">
                <a:solidFill>
                  <a:srgbClr val="4472C4">
                    <a:lumMod val="75000"/>
                  </a:srgbClr>
                </a:solidFill>
                <a:latin typeface="+mn-lt"/>
                <a:ea typeface="+mn-ea"/>
                <a:cs typeface="+mn-ea"/>
                <a:sym typeface="+mn-lt"/>
              </a:rPr>
              <a:t>误</a:t>
            </a:r>
            <a:endParaRPr lang="en-US" altLang="zh-CN" sz="2700" b="1" dirty="0">
              <a:solidFill>
                <a:srgbClr val="4472C4">
                  <a:lumMod val="75000"/>
                </a:srgbClr>
              </a:solidFill>
              <a:latin typeface="+mn-lt"/>
              <a:ea typeface="+mn-ea"/>
              <a:cs typeface="+mn-ea"/>
              <a:sym typeface="+mn-lt"/>
            </a:endParaRPr>
          </a:p>
          <a:p>
            <a:pPr>
              <a:lnSpc>
                <a:spcPct val="300000"/>
              </a:lnSpc>
              <a:defRPr/>
            </a:pPr>
            <a:r>
              <a:rPr lang="zh-CN" altLang="en-US" sz="2700" b="1" dirty="0">
                <a:solidFill>
                  <a:srgbClr val="4472C4">
                    <a:lumMod val="75000"/>
                  </a:srgbClr>
                </a:solidFill>
                <a:latin typeface="+mn-lt"/>
                <a:ea typeface="+mn-ea"/>
                <a:cs typeface="+mn-ea"/>
                <a:sym typeface="+mn-lt"/>
              </a:rPr>
              <a:t>逆</a:t>
            </a:r>
            <a:r>
              <a:rPr lang="zh-CN" altLang="en-US" sz="2700" b="1" dirty="0">
                <a:solidFill>
                  <a:prstClr val="black"/>
                </a:solidFill>
                <a:latin typeface="+mn-lt"/>
                <a:ea typeface="+mn-ea"/>
                <a:cs typeface="+mn-ea"/>
                <a:sym typeface="+mn-lt"/>
              </a:rPr>
              <a:t>风     沿</a:t>
            </a:r>
            <a:r>
              <a:rPr lang="zh-CN" altLang="en-US" sz="2700" b="1" dirty="0">
                <a:solidFill>
                  <a:srgbClr val="4472C4">
                    <a:lumMod val="75000"/>
                  </a:srgbClr>
                </a:solidFill>
                <a:latin typeface="+mn-lt"/>
                <a:ea typeface="+mn-ea"/>
                <a:cs typeface="+mn-ea"/>
                <a:sym typeface="+mn-lt"/>
              </a:rPr>
              <a:t>途</a:t>
            </a:r>
            <a:r>
              <a:rPr lang="zh-CN" altLang="en-US" sz="2700" b="1" dirty="0">
                <a:solidFill>
                  <a:prstClr val="black"/>
                </a:solidFill>
                <a:latin typeface="+mn-lt"/>
                <a:ea typeface="+mn-ea"/>
                <a:cs typeface="+mn-ea"/>
                <a:sym typeface="+mn-lt"/>
              </a:rPr>
              <a:t>     </a:t>
            </a:r>
            <a:r>
              <a:rPr lang="zh-CN" altLang="en-US" sz="2700" b="1" dirty="0">
                <a:solidFill>
                  <a:srgbClr val="4472C4">
                    <a:lumMod val="75000"/>
                  </a:srgbClr>
                </a:solidFill>
                <a:latin typeface="+mn-lt"/>
                <a:ea typeface="+mn-ea"/>
                <a:cs typeface="+mn-ea"/>
                <a:sym typeface="+mn-lt"/>
              </a:rPr>
              <a:t>陌</a:t>
            </a:r>
            <a:r>
              <a:rPr lang="zh-CN" altLang="en-US" sz="2700" b="1" dirty="0">
                <a:solidFill>
                  <a:prstClr val="black"/>
                </a:solidFill>
                <a:latin typeface="+mn-lt"/>
                <a:ea typeface="+mn-ea"/>
                <a:cs typeface="+mn-ea"/>
                <a:sym typeface="+mn-lt"/>
              </a:rPr>
              <a:t>生</a:t>
            </a:r>
          </a:p>
        </p:txBody>
      </p:sp>
      <p:sp>
        <p:nvSpPr>
          <p:cNvPr id="4" name="矩形 3"/>
          <p:cNvSpPr>
            <a:spLocks noChangeArrowheads="1"/>
          </p:cNvSpPr>
          <p:nvPr/>
        </p:nvSpPr>
        <p:spPr bwMode="auto">
          <a:xfrm>
            <a:off x="861635" y="1374729"/>
            <a:ext cx="106982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en-US" altLang="zh-CN" sz="2100" b="1" dirty="0" err="1">
                <a:solidFill>
                  <a:srgbClr val="C00000"/>
                </a:solidFill>
                <a:latin typeface="+mn-lt"/>
                <a:ea typeface="+mn-ea"/>
                <a:cs typeface="+mn-ea"/>
                <a:sym typeface="+mn-lt"/>
              </a:rPr>
              <a:t>gài</a:t>
            </a:r>
            <a:r>
              <a:rPr lang="en-US" altLang="zh-CN" sz="2100" b="1" dirty="0">
                <a:solidFill>
                  <a:srgbClr val="C00000"/>
                </a:solidFill>
                <a:latin typeface="+mn-lt"/>
                <a:ea typeface="+mn-ea"/>
                <a:cs typeface="+mn-ea"/>
                <a:sym typeface="+mn-lt"/>
              </a:rPr>
              <a:t>                               </a:t>
            </a:r>
          </a:p>
        </p:txBody>
      </p:sp>
      <p:sp>
        <p:nvSpPr>
          <p:cNvPr id="5" name="矩形 4"/>
          <p:cNvSpPr>
            <a:spLocks noChangeArrowheads="1"/>
          </p:cNvSpPr>
          <p:nvPr/>
        </p:nvSpPr>
        <p:spPr bwMode="auto">
          <a:xfrm>
            <a:off x="1763481" y="1357815"/>
            <a:ext cx="732493"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en-US" altLang="zh-CN" sz="2100" b="1" dirty="0" err="1">
                <a:solidFill>
                  <a:srgbClr val="C00000"/>
                </a:solidFill>
                <a:latin typeface="+mn-lt"/>
                <a:ea typeface="+mn-ea"/>
                <a:cs typeface="+mn-ea"/>
                <a:sym typeface="+mn-lt"/>
              </a:rPr>
              <a:t>zǔ</a:t>
            </a:r>
            <a:r>
              <a:rPr lang="en-US" altLang="zh-CN" sz="2100" b="1" dirty="0">
                <a:solidFill>
                  <a:srgbClr val="C00000"/>
                </a:solidFill>
                <a:latin typeface="+mn-lt"/>
                <a:ea typeface="+mn-ea"/>
                <a:cs typeface="+mn-ea"/>
                <a:sym typeface="+mn-lt"/>
              </a:rPr>
              <a:t>                                     </a:t>
            </a:r>
          </a:p>
        </p:txBody>
      </p:sp>
      <p:sp>
        <p:nvSpPr>
          <p:cNvPr id="6" name="矩形 5"/>
          <p:cNvSpPr>
            <a:spLocks noChangeArrowheads="1"/>
          </p:cNvSpPr>
          <p:nvPr/>
        </p:nvSpPr>
        <p:spPr bwMode="auto">
          <a:xfrm>
            <a:off x="2901386" y="1352369"/>
            <a:ext cx="844062"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en-US" altLang="zh-CN" sz="2100" b="1" dirty="0">
                <a:solidFill>
                  <a:srgbClr val="C00000"/>
                </a:solidFill>
                <a:latin typeface="+mn-lt"/>
                <a:ea typeface="+mn-ea"/>
                <a:cs typeface="+mn-ea"/>
                <a:sym typeface="+mn-lt"/>
              </a:rPr>
              <a:t>   </a:t>
            </a:r>
            <a:r>
              <a:rPr lang="en-US" altLang="zh-CN" sz="2100" b="1" dirty="0" err="1">
                <a:solidFill>
                  <a:srgbClr val="C00000"/>
                </a:solidFill>
                <a:latin typeface="+mn-lt"/>
                <a:ea typeface="+mn-ea"/>
                <a:cs typeface="+mn-ea"/>
                <a:sym typeface="+mn-lt"/>
              </a:rPr>
              <a:t>kuò</a:t>
            </a:r>
            <a:endParaRPr lang="en-US" altLang="zh-CN" sz="2100" b="1" dirty="0">
              <a:solidFill>
                <a:srgbClr val="C00000"/>
              </a:solidFill>
              <a:latin typeface="+mn-lt"/>
              <a:ea typeface="+mn-ea"/>
              <a:cs typeface="+mn-ea"/>
              <a:sym typeface="+mn-lt"/>
            </a:endParaRPr>
          </a:p>
        </p:txBody>
      </p:sp>
      <p:sp>
        <p:nvSpPr>
          <p:cNvPr id="7" name="文本框 6"/>
          <p:cNvSpPr txBox="1"/>
          <p:nvPr/>
        </p:nvSpPr>
        <p:spPr>
          <a:xfrm>
            <a:off x="5401543" y="244520"/>
            <a:ext cx="1818323" cy="667628"/>
          </a:xfrm>
          <a:prstGeom prst="cloudCallout">
            <a:avLst>
              <a:gd name="adj1" fmla="val 12452"/>
              <a:gd name="adj2" fmla="val 216333"/>
            </a:avLst>
          </a:prstGeom>
          <a:noFill/>
          <a:ln>
            <a:solidFill>
              <a:schemeClr val="accent2">
                <a:lumMod val="75000"/>
              </a:schemeClr>
            </a:solidFill>
          </a:ln>
        </p:spPr>
        <p:txBody>
          <a:bodyPr wrap="square" lIns="68580" tIns="34290" rIns="68580" bIns="34290" rtlCol="0">
            <a:spAutoFit/>
          </a:bodyPr>
          <a:lstStyle/>
          <a:p>
            <a:pPr>
              <a:defRPr/>
            </a:pPr>
            <a:r>
              <a:rPr lang="zh-CN" altLang="en-US" sz="2400" dirty="0">
                <a:solidFill>
                  <a:srgbClr val="5B9BD5"/>
                </a:solidFill>
                <a:cs typeface="+mn-ea"/>
                <a:sym typeface="+mn-lt"/>
              </a:rPr>
              <a:t>我会认</a:t>
            </a:r>
          </a:p>
        </p:txBody>
      </p:sp>
      <p:sp>
        <p:nvSpPr>
          <p:cNvPr id="8" name="矩形 7"/>
          <p:cNvSpPr>
            <a:spLocks noChangeArrowheads="1"/>
          </p:cNvSpPr>
          <p:nvPr/>
        </p:nvSpPr>
        <p:spPr bwMode="auto">
          <a:xfrm>
            <a:off x="3953388" y="1341792"/>
            <a:ext cx="1237225"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en-US" altLang="zh-CN" sz="2100" b="1" dirty="0">
                <a:solidFill>
                  <a:srgbClr val="C00000"/>
                </a:solidFill>
                <a:latin typeface="+mn-lt"/>
                <a:ea typeface="+mn-ea"/>
                <a:cs typeface="+mn-ea"/>
                <a:sym typeface="+mn-lt"/>
              </a:rPr>
              <a:t>   </a:t>
            </a:r>
            <a:r>
              <a:rPr lang="en-US" altLang="zh-CN" sz="2100" b="1" dirty="0" err="1">
                <a:solidFill>
                  <a:srgbClr val="C00000"/>
                </a:solidFill>
                <a:latin typeface="+mn-lt"/>
                <a:ea typeface="+mn-ea"/>
                <a:cs typeface="+mn-ea"/>
                <a:sym typeface="+mn-lt"/>
              </a:rPr>
              <a:t>què</a:t>
            </a:r>
            <a:endParaRPr lang="en-US" altLang="zh-CN" sz="2100" b="1" dirty="0">
              <a:solidFill>
                <a:srgbClr val="C00000"/>
              </a:solidFill>
              <a:latin typeface="+mn-lt"/>
              <a:ea typeface="+mn-ea"/>
              <a:cs typeface="+mn-ea"/>
              <a:sym typeface="+mn-lt"/>
            </a:endParaRPr>
          </a:p>
        </p:txBody>
      </p:sp>
      <p:sp>
        <p:nvSpPr>
          <p:cNvPr id="9" name="矩形 8"/>
          <p:cNvSpPr>
            <a:spLocks noChangeArrowheads="1"/>
          </p:cNvSpPr>
          <p:nvPr/>
        </p:nvSpPr>
        <p:spPr bwMode="auto">
          <a:xfrm>
            <a:off x="632292" y="2624234"/>
            <a:ext cx="458687"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en-US" altLang="zh-CN" sz="2100" b="1" dirty="0" err="1">
                <a:solidFill>
                  <a:srgbClr val="C00000"/>
                </a:solidFill>
                <a:latin typeface="+mn-lt"/>
                <a:ea typeface="+mn-ea"/>
                <a:cs typeface="+mn-ea"/>
                <a:sym typeface="+mn-lt"/>
              </a:rPr>
              <a:t>nì</a:t>
            </a:r>
            <a:r>
              <a:rPr lang="en-US" altLang="zh-CN" sz="2100" b="1" dirty="0">
                <a:solidFill>
                  <a:srgbClr val="C00000"/>
                </a:solidFill>
                <a:latin typeface="+mn-lt"/>
                <a:ea typeface="+mn-ea"/>
                <a:cs typeface="+mn-ea"/>
                <a:sym typeface="+mn-lt"/>
              </a:rPr>
              <a:t>                                        </a:t>
            </a:r>
          </a:p>
        </p:txBody>
      </p:sp>
      <p:sp>
        <p:nvSpPr>
          <p:cNvPr id="10" name="矩形 9"/>
          <p:cNvSpPr>
            <a:spLocks noChangeArrowheads="1"/>
          </p:cNvSpPr>
          <p:nvPr/>
        </p:nvSpPr>
        <p:spPr bwMode="auto">
          <a:xfrm>
            <a:off x="2146924" y="2610272"/>
            <a:ext cx="698101"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en-US" altLang="zh-CN" sz="2100" b="1" dirty="0" err="1">
                <a:solidFill>
                  <a:srgbClr val="C00000"/>
                </a:solidFill>
                <a:latin typeface="+mn-lt"/>
                <a:ea typeface="+mn-ea"/>
                <a:cs typeface="+mn-ea"/>
                <a:sym typeface="+mn-lt"/>
              </a:rPr>
              <a:t>tú</a:t>
            </a:r>
            <a:r>
              <a:rPr lang="en-US" altLang="zh-CN" sz="2100" b="1" dirty="0">
                <a:solidFill>
                  <a:srgbClr val="C00000"/>
                </a:solidFill>
                <a:latin typeface="+mn-lt"/>
                <a:ea typeface="+mn-ea"/>
                <a:cs typeface="+mn-ea"/>
                <a:sym typeface="+mn-lt"/>
              </a:rPr>
              <a:t>                                         </a:t>
            </a:r>
          </a:p>
        </p:txBody>
      </p:sp>
      <p:sp>
        <p:nvSpPr>
          <p:cNvPr id="11" name="矩形 10"/>
          <p:cNvSpPr>
            <a:spLocks noChangeArrowheads="1"/>
          </p:cNvSpPr>
          <p:nvPr/>
        </p:nvSpPr>
        <p:spPr bwMode="auto">
          <a:xfrm>
            <a:off x="2845025" y="2553662"/>
            <a:ext cx="1029396"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en-US" altLang="zh-CN" sz="2100" b="1" dirty="0" err="1">
                <a:solidFill>
                  <a:srgbClr val="C00000"/>
                </a:solidFill>
                <a:latin typeface="+mn-lt"/>
                <a:ea typeface="+mn-ea"/>
                <a:cs typeface="+mn-ea"/>
                <a:sym typeface="+mn-lt"/>
              </a:rPr>
              <a:t>mò</a:t>
            </a:r>
            <a:endParaRPr lang="en-US" altLang="zh-CN" sz="2100" b="1" dirty="0">
              <a:solidFill>
                <a:srgbClr val="C00000"/>
              </a:solidFill>
              <a:latin typeface="+mn-lt"/>
              <a:ea typeface="+mn-ea"/>
              <a:cs typeface="+mn-ea"/>
              <a:sym typeface="+mn-lt"/>
            </a:endParaRPr>
          </a:p>
        </p:txBody>
      </p:sp>
      <p:sp>
        <p:nvSpPr>
          <p:cNvPr id="12" name="矩形 11"/>
          <p:cNvSpPr>
            <a:spLocks noChangeArrowheads="1"/>
          </p:cNvSpPr>
          <p:nvPr/>
        </p:nvSpPr>
        <p:spPr bwMode="auto">
          <a:xfrm>
            <a:off x="4924275" y="1315885"/>
            <a:ext cx="654791"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en-US" altLang="zh-CN" sz="2100" b="1" dirty="0" err="1">
                <a:solidFill>
                  <a:srgbClr val="C00000"/>
                </a:solidFill>
                <a:latin typeface="+mn-lt"/>
                <a:ea typeface="+mn-ea"/>
                <a:cs typeface="+mn-ea"/>
                <a:sym typeface="+mn-lt"/>
              </a:rPr>
              <a:t>wù</a:t>
            </a:r>
            <a:r>
              <a:rPr lang="en-US" altLang="zh-CN" sz="2100" b="1" dirty="0">
                <a:solidFill>
                  <a:srgbClr val="C00000"/>
                </a:solidFill>
                <a:latin typeface="+mn-lt"/>
                <a:ea typeface="+mn-ea"/>
                <a:cs typeface="+mn-ea"/>
                <a:sym typeface="+mn-lt"/>
              </a:rPr>
              <a:t>                                         </a:t>
            </a:r>
          </a:p>
        </p:txBody>
      </p:sp>
      <p:pic>
        <p:nvPicPr>
          <p:cNvPr id="14" name="图片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79029" y="1853338"/>
            <a:ext cx="2376986" cy="314689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5" restart="whenNotActive" fill="hold" evtFilter="cancelBubble" nodeType="interactiveSeq">
                <p:stCondLst>
                  <p:cond evt="onClick" delay="0">
                    <p:tgtEl>
                      <p:spTgt spid="3"/>
                    </p:tgtEl>
                  </p:cond>
                </p:stCondLst>
                <p:endSync evt="end" delay="0">
                  <p:rtn val="all"/>
                </p:endSync>
                <p:childTnLst>
                  <p:par>
                    <p:cTn id="36" fill="hold">
                      <p:stCondLst>
                        <p:cond delay="0"/>
                      </p:stCondLst>
                      <p:childTnLst>
                        <p:par>
                          <p:cTn id="37" fill="hold">
                            <p:stCondLst>
                              <p:cond delay="0"/>
                            </p:stCondLst>
                            <p:childTnLst>
                              <p:par>
                                <p:cTn id="38" presetID="16" presetClass="emph" presetSubtype="0" fill="hold" grpId="0" nodeType="clickEffect">
                                  <p:stCondLst>
                                    <p:cond delay="0"/>
                                  </p:stCondLst>
                                  <p:iterate type="lt">
                                    <p:tmPct val="4000"/>
                                  </p:iterate>
                                  <p:childTnLst>
                                    <p:set>
                                      <p:cBhvr override="childStyle">
                                        <p:cTn id="39" dur="500" fill="hold"/>
                                        <p:tgtEl>
                                          <p:spTgt spid="3"/>
                                        </p:tgtEl>
                                        <p:attrNameLst>
                                          <p:attrName>style.color</p:attrName>
                                        </p:attrNameLst>
                                      </p:cBhvr>
                                      <p:to>
                                        <p:clrVal>
                                          <a:srgbClr val="3F3F3F"/>
                                        </p:clrVal>
                                      </p:to>
                                    </p:set>
                                    <p:set>
                                      <p:cBhvr>
                                        <p:cTn id="40" dur="500" fill="hold"/>
                                        <p:tgtEl>
                                          <p:spTgt spid="3"/>
                                        </p:tgtEl>
                                        <p:attrNameLst>
                                          <p:attrName>fillcolor</p:attrName>
                                        </p:attrNameLst>
                                      </p:cBhvr>
                                      <p:to>
                                        <p:clrVal>
                                          <a:srgbClr val="3F3F3F"/>
                                        </p:clrVal>
                                      </p:to>
                                    </p:set>
                                    <p:set>
                                      <p:cBhvr>
                                        <p:cTn id="41" dur="500" fill="hold"/>
                                        <p:tgtEl>
                                          <p:spTgt spid="3"/>
                                        </p:tgtEl>
                                        <p:attrNameLst>
                                          <p:attrName>fill.type</p:attrName>
                                        </p:attrNameLst>
                                      </p:cBhvr>
                                      <p:to>
                                        <p:strVal val="solid"/>
                                      </p:to>
                                    </p:set>
                                  </p:childTnLst>
                                </p:cTn>
                              </p:par>
                            </p:childTnLst>
                          </p:cTn>
                        </p:par>
                      </p:childTnLst>
                    </p:cTn>
                  </p:par>
                </p:childTnLst>
              </p:cTn>
              <p:nextCondLst>
                <p:cond evt="onClick" delay="0">
                  <p:tgtEl>
                    <p:spTgt spid="3"/>
                  </p:tgtEl>
                </p:cond>
              </p:nextCondLst>
            </p:seq>
          </p:childTnLst>
        </p:cTn>
      </p:par>
    </p:tnLst>
    <p:bldLst>
      <p:bldP spid="3" grpId="0"/>
      <p:bldP spid="4" grpId="0"/>
      <p:bldP spid="5" grpId="0"/>
      <p:bldP spid="6" grpId="0"/>
      <p:bldP spid="8" grpId="0"/>
      <p:bldP spid="9" grpId="0"/>
      <p:bldP spid="10" grpId="0"/>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字词揭秘</a:t>
            </a:r>
          </a:p>
        </p:txBody>
      </p:sp>
      <p:sp>
        <p:nvSpPr>
          <p:cNvPr id="15" name="矩形 14"/>
          <p:cNvSpPr/>
          <p:nvPr/>
        </p:nvSpPr>
        <p:spPr>
          <a:xfrm>
            <a:off x="898520" y="1127047"/>
            <a:ext cx="3370154" cy="392415"/>
          </a:xfrm>
          <a:prstGeom prst="rect">
            <a:avLst/>
          </a:prstGeom>
        </p:spPr>
        <p:txBody>
          <a:bodyPr wrap="none" lIns="68580" tIns="34290" rIns="68580" bIns="34290">
            <a:spAutoFit/>
          </a:bodyPr>
          <a:lstStyle/>
          <a:p>
            <a:pPr>
              <a:defRPr/>
            </a:pPr>
            <a:r>
              <a:rPr lang="zh-CN" altLang="en-US" sz="2100" dirty="0">
                <a:solidFill>
                  <a:prstClr val="black"/>
                </a:solidFill>
                <a:cs typeface="+mn-ea"/>
                <a:sym typeface="+mn-lt"/>
              </a:rPr>
              <a:t>把词语和解释用线连起来。</a:t>
            </a:r>
          </a:p>
        </p:txBody>
      </p:sp>
      <p:sp>
        <p:nvSpPr>
          <p:cNvPr id="16" name="矩形 15"/>
          <p:cNvSpPr/>
          <p:nvPr/>
        </p:nvSpPr>
        <p:spPr>
          <a:xfrm>
            <a:off x="993312" y="1824987"/>
            <a:ext cx="6442040" cy="3531736"/>
          </a:xfrm>
          <a:prstGeom prst="rect">
            <a:avLst/>
          </a:prstGeom>
        </p:spPr>
        <p:txBody>
          <a:bodyPr wrap="square" lIns="68580" tIns="34290" rIns="68580" bIns="34290">
            <a:spAutoFit/>
          </a:bodyPr>
          <a:lstStyle/>
          <a:p>
            <a:pPr>
              <a:lnSpc>
                <a:spcPct val="200000"/>
              </a:lnSpc>
              <a:defRPr/>
            </a:pPr>
            <a:r>
              <a:rPr lang="zh-CN" altLang="en-US" sz="1800" dirty="0">
                <a:solidFill>
                  <a:srgbClr val="4472C4">
                    <a:lumMod val="75000"/>
                  </a:srgbClr>
                </a:solidFill>
                <a:cs typeface="+mn-ea"/>
                <a:sym typeface="+mn-lt"/>
              </a:rPr>
              <a:t>辨认                              弄不清方向，走错道路</a:t>
            </a:r>
            <a:r>
              <a:rPr lang="zh-CN" altLang="en-US" sz="1800" dirty="0">
                <a:solidFill>
                  <a:srgbClr val="4472C4">
                    <a:lumMod val="50000"/>
                  </a:srgbClr>
                </a:solidFill>
                <a:cs typeface="+mn-ea"/>
                <a:sym typeface="+mn-lt"/>
              </a:rPr>
              <a:t>。</a:t>
            </a:r>
            <a:endParaRPr lang="en-US" altLang="zh-CN" sz="1800" dirty="0">
              <a:solidFill>
                <a:srgbClr val="4472C4">
                  <a:lumMod val="50000"/>
                </a:srgbClr>
              </a:solidFill>
              <a:cs typeface="+mn-ea"/>
              <a:sym typeface="+mn-lt"/>
            </a:endParaRPr>
          </a:p>
          <a:p>
            <a:pPr>
              <a:lnSpc>
                <a:spcPct val="200000"/>
              </a:lnSpc>
              <a:defRPr/>
            </a:pPr>
            <a:r>
              <a:rPr lang="zh-CN" altLang="en-US" sz="1800" dirty="0">
                <a:solidFill>
                  <a:srgbClr val="4472C4">
                    <a:lumMod val="75000"/>
                  </a:srgbClr>
                </a:solidFill>
                <a:cs typeface="+mn-ea"/>
                <a:sym typeface="+mn-lt"/>
              </a:rPr>
              <a:t>迷失                              超出寻常的。</a:t>
            </a:r>
            <a:endParaRPr lang="en-US" altLang="zh-CN" sz="1800" dirty="0">
              <a:solidFill>
                <a:srgbClr val="4472C4">
                  <a:lumMod val="75000"/>
                </a:srgbClr>
              </a:solidFill>
              <a:cs typeface="+mn-ea"/>
              <a:sym typeface="+mn-lt"/>
            </a:endParaRPr>
          </a:p>
          <a:p>
            <a:pPr>
              <a:lnSpc>
                <a:spcPct val="200000"/>
              </a:lnSpc>
              <a:defRPr/>
            </a:pPr>
            <a:r>
              <a:rPr lang="zh-CN" altLang="en-US" sz="1800" dirty="0">
                <a:solidFill>
                  <a:srgbClr val="4472C4">
                    <a:lumMod val="75000"/>
                  </a:srgbClr>
                </a:solidFill>
                <a:cs typeface="+mn-ea"/>
                <a:sym typeface="+mn-lt"/>
              </a:rPr>
              <a:t>陌生                              根据特点辨别，做出判断。      </a:t>
            </a:r>
            <a:endParaRPr lang="en-US" altLang="zh-CN" sz="1800" dirty="0">
              <a:solidFill>
                <a:prstClr val="black"/>
              </a:solidFill>
              <a:cs typeface="+mn-ea"/>
              <a:sym typeface="+mn-lt"/>
            </a:endParaRPr>
          </a:p>
          <a:p>
            <a:pPr>
              <a:lnSpc>
                <a:spcPct val="200000"/>
              </a:lnSpc>
              <a:defRPr/>
            </a:pPr>
            <a:r>
              <a:rPr lang="zh-CN" altLang="en-US" sz="1800" dirty="0">
                <a:solidFill>
                  <a:srgbClr val="4472C4">
                    <a:lumMod val="75000"/>
                  </a:srgbClr>
                </a:solidFill>
                <a:cs typeface="+mn-ea"/>
                <a:sym typeface="+mn-lt"/>
              </a:rPr>
              <a:t>超常                              生疏，不熟悉。</a:t>
            </a:r>
          </a:p>
          <a:p>
            <a:pPr>
              <a:lnSpc>
                <a:spcPct val="150000"/>
              </a:lnSpc>
              <a:defRPr/>
            </a:pPr>
            <a:endParaRPr lang="en-US" altLang="zh-CN" sz="1800" dirty="0">
              <a:solidFill>
                <a:prstClr val="black"/>
              </a:solidFill>
              <a:cs typeface="+mn-ea"/>
              <a:sym typeface="+mn-lt"/>
            </a:endParaRPr>
          </a:p>
          <a:p>
            <a:pPr>
              <a:lnSpc>
                <a:spcPct val="150000"/>
              </a:lnSpc>
              <a:defRPr/>
            </a:pPr>
            <a:r>
              <a:rPr lang="zh-CN" altLang="en-US" sz="1800" dirty="0">
                <a:solidFill>
                  <a:srgbClr val="4472C4">
                    <a:lumMod val="75000"/>
                  </a:srgbClr>
                </a:solidFill>
                <a:cs typeface="+mn-ea"/>
                <a:sym typeface="+mn-lt"/>
              </a:rPr>
              <a:t>                               </a:t>
            </a:r>
            <a:endParaRPr lang="en-US" altLang="zh-CN" sz="1800" dirty="0">
              <a:solidFill>
                <a:prstClr val="black"/>
              </a:solidFill>
              <a:cs typeface="+mn-ea"/>
              <a:sym typeface="+mn-lt"/>
            </a:endParaRPr>
          </a:p>
          <a:p>
            <a:pPr>
              <a:lnSpc>
                <a:spcPct val="150000"/>
              </a:lnSpc>
              <a:defRPr/>
            </a:pPr>
            <a:r>
              <a:rPr lang="zh-CN" altLang="en-US" sz="1800" dirty="0">
                <a:solidFill>
                  <a:srgbClr val="4472C4">
                    <a:lumMod val="75000"/>
                  </a:srgbClr>
                </a:solidFill>
                <a:cs typeface="+mn-ea"/>
                <a:sym typeface="+mn-lt"/>
              </a:rPr>
              <a:t>                               </a:t>
            </a:r>
            <a:endParaRPr lang="zh-CN" altLang="en-US" dirty="0">
              <a:solidFill>
                <a:prstClr val="black"/>
              </a:solidFill>
              <a:cs typeface="+mn-ea"/>
              <a:sym typeface="+mn-lt"/>
            </a:endParaRPr>
          </a:p>
        </p:txBody>
      </p:sp>
      <p:cxnSp>
        <p:nvCxnSpPr>
          <p:cNvPr id="17" name="直接连接符 16"/>
          <p:cNvCxnSpPr/>
          <p:nvPr/>
        </p:nvCxnSpPr>
        <p:spPr>
          <a:xfrm>
            <a:off x="1583769" y="2235644"/>
            <a:ext cx="1952081" cy="112463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1583769" y="2152364"/>
            <a:ext cx="1952081" cy="60555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559346" y="3293601"/>
            <a:ext cx="1976504" cy="39043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1583769" y="2688130"/>
            <a:ext cx="1952081" cy="120438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0817" y="244520"/>
            <a:ext cx="1691640" cy="392430"/>
          </a:xfrm>
          <a:prstGeom prst="rect">
            <a:avLst/>
          </a:prstGeom>
          <a:noFill/>
        </p:spPr>
        <p:txBody>
          <a:bodyPr wrap="square" lIns="68580" tIns="34290" rIns="68580" bIns="34290" rtlCol="0" anchor="ctr">
            <a:spAutoFit/>
          </a:bodyPr>
          <a:lstStyle/>
          <a:p>
            <a:pPr lvl="0">
              <a:defRPr/>
            </a:pPr>
            <a:r>
              <a:rPr lang="zh-CN" altLang="en-US" sz="2100" dirty="0">
                <a:solidFill>
                  <a:prstClr val="black"/>
                </a:solidFill>
                <a:cs typeface="+mn-ea"/>
                <a:sym typeface="+mn-lt"/>
              </a:rPr>
              <a:t>字词揭秘</a:t>
            </a:r>
          </a:p>
        </p:txBody>
      </p:sp>
      <p:sp>
        <p:nvSpPr>
          <p:cNvPr id="9" name="文本框 8"/>
          <p:cNvSpPr txBox="1"/>
          <p:nvPr/>
        </p:nvSpPr>
        <p:spPr>
          <a:xfrm>
            <a:off x="630024" y="1144146"/>
            <a:ext cx="946413" cy="392415"/>
          </a:xfrm>
          <a:prstGeom prst="rect">
            <a:avLst/>
          </a:prstGeom>
          <a:noFill/>
        </p:spPr>
        <p:txBody>
          <a:bodyPr wrap="none" lIns="68580" tIns="34290" rIns="68580" bIns="34290" rtlCol="0">
            <a:spAutoFit/>
          </a:bodyPr>
          <a:lstStyle/>
          <a:p>
            <a:pPr>
              <a:defRPr/>
            </a:pPr>
            <a:r>
              <a:rPr lang="zh-CN" altLang="en-US" sz="2100" dirty="0">
                <a:solidFill>
                  <a:srgbClr val="5B9BD5"/>
                </a:solidFill>
                <a:cs typeface="+mn-ea"/>
                <a:sym typeface="+mn-lt"/>
              </a:rPr>
              <a:t>我会写</a:t>
            </a:r>
          </a:p>
        </p:txBody>
      </p:sp>
      <p:graphicFrame>
        <p:nvGraphicFramePr>
          <p:cNvPr id="10" name="Group 47"/>
          <p:cNvGraphicFramePr>
            <a:graphicFrameLocks noGrp="1"/>
          </p:cNvGraphicFramePr>
          <p:nvPr/>
        </p:nvGraphicFramePr>
        <p:xfrm>
          <a:off x="933333" y="1782674"/>
          <a:ext cx="675085" cy="675085"/>
        </p:xfrm>
        <a:graphic>
          <a:graphicData uri="http://schemas.openxmlformats.org/drawingml/2006/table">
            <a:tbl>
              <a:tblPr/>
              <a:tblGrid>
                <a:gridCol w="334673"/>
                <a:gridCol w="340412"/>
              </a:tblGrid>
              <a:tr h="335956">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6">
                        <a:lumMod val="40000"/>
                        <a:lumOff val="60000"/>
                      </a:schemeClr>
                    </a:solidFill>
                  </a:tcPr>
                </a:tc>
              </a:tr>
              <a:tr h="339129">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r>
            </a:tbl>
          </a:graphicData>
        </a:graphic>
      </p:graphicFrame>
      <p:graphicFrame>
        <p:nvGraphicFramePr>
          <p:cNvPr id="11" name="Group 47"/>
          <p:cNvGraphicFramePr>
            <a:graphicFrameLocks noGrp="1"/>
          </p:cNvGraphicFramePr>
          <p:nvPr/>
        </p:nvGraphicFramePr>
        <p:xfrm>
          <a:off x="1807222" y="1771824"/>
          <a:ext cx="675085" cy="675085"/>
        </p:xfrm>
        <a:graphic>
          <a:graphicData uri="http://schemas.openxmlformats.org/drawingml/2006/table">
            <a:tbl>
              <a:tblPr/>
              <a:tblGrid>
                <a:gridCol w="334673"/>
                <a:gridCol w="340412"/>
              </a:tblGrid>
              <a:tr h="335956">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3">
                        <a:lumMod val="20000"/>
                        <a:lumOff val="80000"/>
                      </a:schemeClr>
                    </a:solidFill>
                  </a:tcPr>
                </a:tc>
              </a:tr>
              <a:tr h="339129">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bl>
          </a:graphicData>
        </a:graphic>
      </p:graphicFrame>
      <p:graphicFrame>
        <p:nvGraphicFramePr>
          <p:cNvPr id="12" name="Group 47"/>
          <p:cNvGraphicFramePr>
            <a:graphicFrameLocks noGrp="1"/>
          </p:cNvGraphicFramePr>
          <p:nvPr/>
        </p:nvGraphicFramePr>
        <p:xfrm>
          <a:off x="2645422" y="1771824"/>
          <a:ext cx="675085" cy="675085"/>
        </p:xfrm>
        <a:graphic>
          <a:graphicData uri="http://schemas.openxmlformats.org/drawingml/2006/table">
            <a:tbl>
              <a:tblPr/>
              <a:tblGrid>
                <a:gridCol w="334673"/>
                <a:gridCol w="340412"/>
              </a:tblGrid>
              <a:tr h="335956">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6">
                        <a:lumMod val="40000"/>
                        <a:lumOff val="60000"/>
                      </a:schemeClr>
                    </a:solidFill>
                  </a:tcPr>
                </a:tc>
              </a:tr>
              <a:tr h="339129">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r>
            </a:tbl>
          </a:graphicData>
        </a:graphic>
      </p:graphicFrame>
      <p:graphicFrame>
        <p:nvGraphicFramePr>
          <p:cNvPr id="13" name="Group 47"/>
          <p:cNvGraphicFramePr>
            <a:graphicFrameLocks noGrp="1"/>
          </p:cNvGraphicFramePr>
          <p:nvPr/>
        </p:nvGraphicFramePr>
        <p:xfrm>
          <a:off x="3474097" y="1771824"/>
          <a:ext cx="675085" cy="675085"/>
        </p:xfrm>
        <a:graphic>
          <a:graphicData uri="http://schemas.openxmlformats.org/drawingml/2006/table">
            <a:tbl>
              <a:tblPr/>
              <a:tblGrid>
                <a:gridCol w="334673"/>
                <a:gridCol w="340412"/>
              </a:tblGrid>
              <a:tr h="335956">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3">
                        <a:lumMod val="20000"/>
                        <a:lumOff val="80000"/>
                      </a:schemeClr>
                    </a:solidFill>
                  </a:tcPr>
                </a:tc>
              </a:tr>
              <a:tr h="339129">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bl>
          </a:graphicData>
        </a:graphic>
      </p:graphicFrame>
      <p:graphicFrame>
        <p:nvGraphicFramePr>
          <p:cNvPr id="14" name="Group 47"/>
          <p:cNvGraphicFramePr>
            <a:graphicFrameLocks noGrp="1"/>
          </p:cNvGraphicFramePr>
          <p:nvPr/>
        </p:nvGraphicFramePr>
        <p:xfrm>
          <a:off x="4345635" y="1771824"/>
          <a:ext cx="675085" cy="675085"/>
        </p:xfrm>
        <a:graphic>
          <a:graphicData uri="http://schemas.openxmlformats.org/drawingml/2006/table">
            <a:tbl>
              <a:tblPr/>
              <a:tblGrid>
                <a:gridCol w="334673"/>
                <a:gridCol w="340412"/>
              </a:tblGrid>
              <a:tr h="335956">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6">
                        <a:lumMod val="40000"/>
                        <a:lumOff val="60000"/>
                      </a:schemeClr>
                    </a:solidFill>
                  </a:tcPr>
                </a:tc>
              </a:tr>
              <a:tr h="339129">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r>
            </a:tbl>
          </a:graphicData>
        </a:graphic>
      </p:graphicFrame>
      <p:graphicFrame>
        <p:nvGraphicFramePr>
          <p:cNvPr id="21" name="Group 47"/>
          <p:cNvGraphicFramePr>
            <a:graphicFrameLocks noGrp="1"/>
          </p:cNvGraphicFramePr>
          <p:nvPr/>
        </p:nvGraphicFramePr>
        <p:xfrm>
          <a:off x="911872" y="2729087"/>
          <a:ext cx="673894" cy="675085"/>
        </p:xfrm>
        <a:graphic>
          <a:graphicData uri="http://schemas.openxmlformats.org/drawingml/2006/table">
            <a:tbl>
              <a:tblPr/>
              <a:tblGrid>
                <a:gridCol w="334082"/>
                <a:gridCol w="339812"/>
              </a:tblGrid>
              <a:tr h="335956">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474" marR="68474"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474" marR="68474"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6">
                        <a:lumMod val="40000"/>
                        <a:lumOff val="60000"/>
                      </a:schemeClr>
                    </a:solidFill>
                  </a:tcPr>
                </a:tc>
              </a:tr>
              <a:tr h="339129">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474" marR="68474"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474" marR="68474"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r>
            </a:tbl>
          </a:graphicData>
        </a:graphic>
      </p:graphicFrame>
      <p:graphicFrame>
        <p:nvGraphicFramePr>
          <p:cNvPr id="22" name="Group 47"/>
          <p:cNvGraphicFramePr>
            <a:graphicFrameLocks noGrp="1"/>
          </p:cNvGraphicFramePr>
          <p:nvPr/>
        </p:nvGraphicFramePr>
        <p:xfrm>
          <a:off x="1797689" y="2711914"/>
          <a:ext cx="673894" cy="675085"/>
        </p:xfrm>
        <a:graphic>
          <a:graphicData uri="http://schemas.openxmlformats.org/drawingml/2006/table">
            <a:tbl>
              <a:tblPr/>
              <a:tblGrid>
                <a:gridCol w="334082"/>
                <a:gridCol w="339812"/>
              </a:tblGrid>
              <a:tr h="335956">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474" marR="68474"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474" marR="68474"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3">
                        <a:lumMod val="20000"/>
                        <a:lumOff val="80000"/>
                      </a:schemeClr>
                    </a:solidFill>
                  </a:tcPr>
                </a:tc>
              </a:tr>
              <a:tr h="339129">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474" marR="68474"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474" marR="68474"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bl>
          </a:graphicData>
        </a:graphic>
      </p:graphicFrame>
      <p:graphicFrame>
        <p:nvGraphicFramePr>
          <p:cNvPr id="23" name="Group 47"/>
          <p:cNvGraphicFramePr>
            <a:graphicFrameLocks noGrp="1"/>
          </p:cNvGraphicFramePr>
          <p:nvPr/>
        </p:nvGraphicFramePr>
        <p:xfrm>
          <a:off x="2638235" y="2716603"/>
          <a:ext cx="675085" cy="675085"/>
        </p:xfrm>
        <a:graphic>
          <a:graphicData uri="http://schemas.openxmlformats.org/drawingml/2006/table">
            <a:tbl>
              <a:tblPr/>
              <a:tblGrid>
                <a:gridCol w="334673"/>
                <a:gridCol w="340412"/>
              </a:tblGrid>
              <a:tr h="335956">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6">
                        <a:lumMod val="40000"/>
                        <a:lumOff val="60000"/>
                      </a:schemeClr>
                    </a:solidFill>
                  </a:tcPr>
                </a:tc>
              </a:tr>
              <a:tr h="339129">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r>
            </a:tbl>
          </a:graphicData>
        </a:graphic>
      </p:graphicFrame>
      <p:graphicFrame>
        <p:nvGraphicFramePr>
          <p:cNvPr id="24" name="Group 47"/>
          <p:cNvGraphicFramePr>
            <a:graphicFrameLocks noGrp="1"/>
          </p:cNvGraphicFramePr>
          <p:nvPr/>
        </p:nvGraphicFramePr>
        <p:xfrm>
          <a:off x="3479971" y="2740190"/>
          <a:ext cx="675085" cy="675085"/>
        </p:xfrm>
        <a:graphic>
          <a:graphicData uri="http://schemas.openxmlformats.org/drawingml/2006/table">
            <a:tbl>
              <a:tblPr/>
              <a:tblGrid>
                <a:gridCol w="334673"/>
                <a:gridCol w="340412"/>
              </a:tblGrid>
              <a:tr h="335956">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3">
                        <a:lumMod val="20000"/>
                        <a:lumOff val="80000"/>
                      </a:schemeClr>
                    </a:solidFill>
                  </a:tcPr>
                </a:tc>
              </a:tr>
              <a:tr h="339129">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bl>
          </a:graphicData>
        </a:graphic>
      </p:graphicFrame>
      <p:graphicFrame>
        <p:nvGraphicFramePr>
          <p:cNvPr id="25" name="Group 47"/>
          <p:cNvGraphicFramePr>
            <a:graphicFrameLocks noGrp="1"/>
          </p:cNvGraphicFramePr>
          <p:nvPr/>
        </p:nvGraphicFramePr>
        <p:xfrm>
          <a:off x="4349960" y="2740190"/>
          <a:ext cx="675085" cy="675085"/>
        </p:xfrm>
        <a:graphic>
          <a:graphicData uri="http://schemas.openxmlformats.org/drawingml/2006/table">
            <a:tbl>
              <a:tblPr/>
              <a:tblGrid>
                <a:gridCol w="334673"/>
                <a:gridCol w="340412"/>
              </a:tblGrid>
              <a:tr h="335956">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6">
                        <a:lumMod val="40000"/>
                        <a:lumOff val="60000"/>
                      </a:schemeClr>
                    </a:solidFill>
                  </a:tcPr>
                </a:tc>
              </a:tr>
              <a:tr h="339129">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r>
            </a:tbl>
          </a:graphicData>
        </a:graphic>
      </p:graphicFrame>
      <p:sp>
        <p:nvSpPr>
          <p:cNvPr id="26" name="矩形 25">
            <a:hlinkClick r:id="rId2" action="ppaction://hlinksldjump"/>
          </p:cNvPr>
          <p:cNvSpPr/>
          <p:nvPr/>
        </p:nvSpPr>
        <p:spPr>
          <a:xfrm>
            <a:off x="940466" y="1787933"/>
            <a:ext cx="665888" cy="700192"/>
          </a:xfrm>
          <a:prstGeom prst="rect">
            <a:avLst/>
          </a:prstGeom>
        </p:spPr>
        <p:txBody>
          <a:bodyPr wrap="none" lIns="68580" tIns="34290" rIns="68580" bIns="34290">
            <a:spAutoFit/>
          </a:bodyPr>
          <a:lstStyle/>
          <a:p>
            <a:pPr>
              <a:defRPr/>
            </a:pPr>
            <a:r>
              <a:rPr lang="zh-CN" altLang="en-US" sz="4100" b="1" dirty="0">
                <a:ln>
                  <a:solidFill>
                    <a:prstClr val="white"/>
                  </a:solidFill>
                </a:ln>
                <a:solidFill>
                  <a:srgbClr val="C00000"/>
                </a:solidFill>
                <a:cs typeface="+mn-ea"/>
                <a:sym typeface="+mn-lt"/>
              </a:rPr>
              <a:t>蜜</a:t>
            </a:r>
            <a:endParaRPr lang="zh-CN" altLang="en-US" sz="1500" dirty="0">
              <a:ln>
                <a:solidFill>
                  <a:prstClr val="white"/>
                </a:solidFill>
              </a:ln>
              <a:solidFill>
                <a:srgbClr val="C00000"/>
              </a:solidFill>
              <a:cs typeface="+mn-ea"/>
              <a:sym typeface="+mn-lt"/>
            </a:endParaRPr>
          </a:p>
        </p:txBody>
      </p:sp>
      <p:sp>
        <p:nvSpPr>
          <p:cNvPr id="27" name="矩形 26">
            <a:hlinkClick r:id="" action="ppaction://noaction"/>
          </p:cNvPr>
          <p:cNvSpPr/>
          <p:nvPr/>
        </p:nvSpPr>
        <p:spPr>
          <a:xfrm>
            <a:off x="1807796" y="1775617"/>
            <a:ext cx="665888" cy="700192"/>
          </a:xfrm>
          <a:prstGeom prst="rect">
            <a:avLst/>
          </a:prstGeom>
        </p:spPr>
        <p:txBody>
          <a:bodyPr wrap="none" lIns="68580" tIns="34290" rIns="68580" bIns="34290">
            <a:spAutoFit/>
          </a:bodyPr>
          <a:lstStyle/>
          <a:p>
            <a:pPr>
              <a:defRPr/>
            </a:pPr>
            <a:r>
              <a:rPr lang="zh-CN" altLang="en-US" sz="4100" b="1" dirty="0">
                <a:ln>
                  <a:solidFill>
                    <a:prstClr val="white"/>
                  </a:solidFill>
                </a:ln>
                <a:solidFill>
                  <a:srgbClr val="C00000"/>
                </a:solidFill>
                <a:cs typeface="+mn-ea"/>
                <a:sym typeface="+mn-lt"/>
              </a:rPr>
              <a:t>蜂</a:t>
            </a:r>
          </a:p>
        </p:txBody>
      </p:sp>
      <p:sp>
        <p:nvSpPr>
          <p:cNvPr id="28" name="矩形 27">
            <a:hlinkClick r:id="" action="ppaction://noaction"/>
          </p:cNvPr>
          <p:cNvSpPr/>
          <p:nvPr/>
        </p:nvSpPr>
        <p:spPr>
          <a:xfrm>
            <a:off x="2653042" y="1775617"/>
            <a:ext cx="665888" cy="700192"/>
          </a:xfrm>
          <a:prstGeom prst="rect">
            <a:avLst/>
          </a:prstGeom>
        </p:spPr>
        <p:txBody>
          <a:bodyPr wrap="none" lIns="68580" tIns="34290" rIns="68580" bIns="34290">
            <a:spAutoFit/>
          </a:bodyPr>
          <a:lstStyle/>
          <a:p>
            <a:pPr>
              <a:defRPr/>
            </a:pPr>
            <a:r>
              <a:rPr lang="zh-CN" altLang="en-US" sz="4100" b="1" dirty="0">
                <a:ln>
                  <a:solidFill>
                    <a:prstClr val="white"/>
                  </a:solidFill>
                </a:ln>
                <a:solidFill>
                  <a:srgbClr val="C00000"/>
                </a:solidFill>
                <a:cs typeface="+mn-ea"/>
                <a:sym typeface="+mn-lt"/>
              </a:rPr>
              <a:t>辨</a:t>
            </a:r>
          </a:p>
        </p:txBody>
      </p:sp>
      <p:sp>
        <p:nvSpPr>
          <p:cNvPr id="29" name="矩形 28">
            <a:hlinkClick r:id="" action="ppaction://noaction"/>
          </p:cNvPr>
          <p:cNvSpPr/>
          <p:nvPr/>
        </p:nvSpPr>
        <p:spPr>
          <a:xfrm>
            <a:off x="3474553" y="1775617"/>
            <a:ext cx="665888" cy="700192"/>
          </a:xfrm>
          <a:prstGeom prst="rect">
            <a:avLst/>
          </a:prstGeom>
        </p:spPr>
        <p:txBody>
          <a:bodyPr wrap="none" lIns="68580" tIns="34290" rIns="68580" bIns="34290">
            <a:spAutoFit/>
          </a:bodyPr>
          <a:lstStyle/>
          <a:p>
            <a:pPr>
              <a:defRPr/>
            </a:pPr>
            <a:r>
              <a:rPr lang="zh-CN" altLang="en-US" sz="4100" b="1" dirty="0">
                <a:ln>
                  <a:solidFill>
                    <a:prstClr val="white"/>
                  </a:solidFill>
                </a:ln>
                <a:solidFill>
                  <a:srgbClr val="C00000"/>
                </a:solidFill>
                <a:cs typeface="+mn-ea"/>
                <a:sym typeface="+mn-lt"/>
              </a:rPr>
              <a:t>阻</a:t>
            </a:r>
          </a:p>
        </p:txBody>
      </p:sp>
      <p:sp>
        <p:nvSpPr>
          <p:cNvPr id="30" name="矩形 29">
            <a:hlinkClick r:id="" action="ppaction://noaction"/>
          </p:cNvPr>
          <p:cNvSpPr/>
          <p:nvPr/>
        </p:nvSpPr>
        <p:spPr>
          <a:xfrm>
            <a:off x="4353955" y="1775617"/>
            <a:ext cx="665888" cy="700192"/>
          </a:xfrm>
          <a:prstGeom prst="rect">
            <a:avLst/>
          </a:prstGeom>
        </p:spPr>
        <p:txBody>
          <a:bodyPr wrap="none" lIns="68580" tIns="34290" rIns="68580" bIns="34290">
            <a:spAutoFit/>
          </a:bodyPr>
          <a:lstStyle/>
          <a:p>
            <a:pPr>
              <a:defRPr/>
            </a:pPr>
            <a:r>
              <a:rPr lang="zh-CN" altLang="en-US" sz="4100" b="1" dirty="0">
                <a:ln>
                  <a:solidFill>
                    <a:prstClr val="white"/>
                  </a:solidFill>
                </a:ln>
                <a:solidFill>
                  <a:srgbClr val="C00000"/>
                </a:solidFill>
                <a:cs typeface="+mn-ea"/>
                <a:sym typeface="+mn-lt"/>
              </a:rPr>
              <a:t>跨</a:t>
            </a:r>
          </a:p>
        </p:txBody>
      </p:sp>
      <p:sp>
        <p:nvSpPr>
          <p:cNvPr id="31" name="矩形 30">
            <a:hlinkClick r:id="" action="ppaction://noaction"/>
          </p:cNvPr>
          <p:cNvSpPr/>
          <p:nvPr/>
        </p:nvSpPr>
        <p:spPr>
          <a:xfrm>
            <a:off x="918680" y="2703207"/>
            <a:ext cx="665888" cy="700192"/>
          </a:xfrm>
          <a:prstGeom prst="rect">
            <a:avLst/>
          </a:prstGeom>
        </p:spPr>
        <p:txBody>
          <a:bodyPr wrap="none" lIns="68580" tIns="34290" rIns="68580" bIns="34290">
            <a:spAutoFit/>
          </a:bodyPr>
          <a:lstStyle/>
          <a:p>
            <a:pPr>
              <a:defRPr/>
            </a:pPr>
            <a:r>
              <a:rPr lang="zh-CN" altLang="en-US" sz="4100" b="1" dirty="0">
                <a:ln>
                  <a:solidFill>
                    <a:prstClr val="white"/>
                  </a:solidFill>
                </a:ln>
                <a:solidFill>
                  <a:srgbClr val="C00000"/>
                </a:solidFill>
                <a:cs typeface="+mn-ea"/>
                <a:sym typeface="+mn-lt"/>
              </a:rPr>
              <a:t>检</a:t>
            </a:r>
          </a:p>
        </p:txBody>
      </p:sp>
      <p:sp>
        <p:nvSpPr>
          <p:cNvPr id="32" name="矩形 31">
            <a:hlinkClick r:id="" action="ppaction://noaction"/>
          </p:cNvPr>
          <p:cNvSpPr/>
          <p:nvPr/>
        </p:nvSpPr>
        <p:spPr>
          <a:xfrm>
            <a:off x="1814626" y="2659393"/>
            <a:ext cx="665888" cy="700192"/>
          </a:xfrm>
          <a:prstGeom prst="rect">
            <a:avLst/>
          </a:prstGeom>
        </p:spPr>
        <p:txBody>
          <a:bodyPr wrap="none" lIns="68580" tIns="34290" rIns="68580" bIns="34290">
            <a:spAutoFit/>
          </a:bodyPr>
          <a:lstStyle/>
          <a:p>
            <a:pPr>
              <a:defRPr/>
            </a:pPr>
            <a:r>
              <a:rPr lang="zh-CN" altLang="en-US" sz="4100" b="1" dirty="0">
                <a:ln>
                  <a:solidFill>
                    <a:prstClr val="white"/>
                  </a:solidFill>
                </a:ln>
                <a:solidFill>
                  <a:srgbClr val="C00000"/>
                </a:solidFill>
                <a:cs typeface="+mn-ea"/>
                <a:sym typeface="+mn-lt"/>
              </a:rPr>
              <a:t>查</a:t>
            </a:r>
          </a:p>
        </p:txBody>
      </p:sp>
      <p:sp>
        <p:nvSpPr>
          <p:cNvPr id="33" name="矩形 32">
            <a:hlinkClick r:id="" action="ppaction://noaction"/>
          </p:cNvPr>
          <p:cNvSpPr/>
          <p:nvPr/>
        </p:nvSpPr>
        <p:spPr>
          <a:xfrm>
            <a:off x="2645638" y="2694501"/>
            <a:ext cx="665888" cy="700192"/>
          </a:xfrm>
          <a:prstGeom prst="rect">
            <a:avLst/>
          </a:prstGeom>
        </p:spPr>
        <p:txBody>
          <a:bodyPr wrap="none" lIns="68580" tIns="34290" rIns="68580" bIns="34290">
            <a:spAutoFit/>
          </a:bodyPr>
          <a:lstStyle/>
          <a:p>
            <a:pPr>
              <a:defRPr/>
            </a:pPr>
            <a:r>
              <a:rPr lang="zh-CN" altLang="en-US" sz="4100" b="1" dirty="0">
                <a:ln>
                  <a:solidFill>
                    <a:prstClr val="white"/>
                  </a:solidFill>
                </a:ln>
                <a:solidFill>
                  <a:srgbClr val="C00000"/>
                </a:solidFill>
                <a:cs typeface="+mn-ea"/>
                <a:sym typeface="+mn-lt"/>
              </a:rPr>
              <a:t>确</a:t>
            </a:r>
          </a:p>
        </p:txBody>
      </p:sp>
      <p:sp>
        <p:nvSpPr>
          <p:cNvPr id="34" name="矩形 33">
            <a:hlinkClick r:id="" action="ppaction://noaction"/>
          </p:cNvPr>
          <p:cNvSpPr/>
          <p:nvPr/>
        </p:nvSpPr>
        <p:spPr>
          <a:xfrm>
            <a:off x="3465468" y="2715857"/>
            <a:ext cx="665888" cy="700192"/>
          </a:xfrm>
          <a:prstGeom prst="rect">
            <a:avLst/>
          </a:prstGeom>
        </p:spPr>
        <p:txBody>
          <a:bodyPr wrap="none" lIns="68580" tIns="34290" rIns="68580" bIns="34290">
            <a:spAutoFit/>
          </a:bodyPr>
          <a:lstStyle/>
          <a:p>
            <a:pPr>
              <a:defRPr/>
            </a:pPr>
            <a:r>
              <a:rPr lang="zh-CN" altLang="en-US" sz="4100" b="1" dirty="0">
                <a:ln>
                  <a:solidFill>
                    <a:prstClr val="white"/>
                  </a:solidFill>
                </a:ln>
                <a:solidFill>
                  <a:srgbClr val="C00000"/>
                </a:solidFill>
                <a:cs typeface="+mn-ea"/>
                <a:sym typeface="+mn-lt"/>
              </a:rPr>
              <a:t>误</a:t>
            </a:r>
          </a:p>
        </p:txBody>
      </p:sp>
      <p:sp>
        <p:nvSpPr>
          <p:cNvPr id="35" name="矩形 34">
            <a:hlinkClick r:id="" action="ppaction://noaction"/>
          </p:cNvPr>
          <p:cNvSpPr/>
          <p:nvPr/>
        </p:nvSpPr>
        <p:spPr>
          <a:xfrm>
            <a:off x="4363696" y="2711678"/>
            <a:ext cx="665888" cy="700192"/>
          </a:xfrm>
          <a:prstGeom prst="rect">
            <a:avLst/>
          </a:prstGeom>
        </p:spPr>
        <p:txBody>
          <a:bodyPr wrap="none" lIns="68580" tIns="34290" rIns="68580" bIns="34290">
            <a:spAutoFit/>
          </a:bodyPr>
          <a:lstStyle/>
          <a:p>
            <a:pPr>
              <a:defRPr/>
            </a:pPr>
            <a:r>
              <a:rPr lang="zh-CN" altLang="en-US" sz="4100" b="1" dirty="0">
                <a:ln>
                  <a:solidFill>
                    <a:prstClr val="white"/>
                  </a:solidFill>
                </a:ln>
                <a:solidFill>
                  <a:srgbClr val="C00000"/>
                </a:solidFill>
                <a:cs typeface="+mn-ea"/>
                <a:sym typeface="+mn-lt"/>
              </a:rPr>
              <a:t>途</a:t>
            </a:r>
          </a:p>
        </p:txBody>
      </p:sp>
      <p:graphicFrame>
        <p:nvGraphicFramePr>
          <p:cNvPr id="36" name="Group 47"/>
          <p:cNvGraphicFramePr>
            <a:graphicFrameLocks noGrp="1"/>
          </p:cNvGraphicFramePr>
          <p:nvPr/>
        </p:nvGraphicFramePr>
        <p:xfrm>
          <a:off x="5216897" y="1779516"/>
          <a:ext cx="675085" cy="675085"/>
        </p:xfrm>
        <a:graphic>
          <a:graphicData uri="http://schemas.openxmlformats.org/drawingml/2006/table">
            <a:tbl>
              <a:tblPr/>
              <a:tblGrid>
                <a:gridCol w="334673"/>
                <a:gridCol w="340412"/>
              </a:tblGrid>
              <a:tr h="335956">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3">
                        <a:lumMod val="20000"/>
                        <a:lumOff val="80000"/>
                      </a:schemeClr>
                    </a:solidFill>
                  </a:tcPr>
                </a:tc>
              </a:tr>
              <a:tr h="339129">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bl>
          </a:graphicData>
        </a:graphic>
      </p:graphicFrame>
      <p:sp>
        <p:nvSpPr>
          <p:cNvPr id="37" name="矩形 36">
            <a:hlinkClick r:id="" action="ppaction://noaction"/>
          </p:cNvPr>
          <p:cNvSpPr/>
          <p:nvPr/>
        </p:nvSpPr>
        <p:spPr>
          <a:xfrm>
            <a:off x="5217472" y="1783309"/>
            <a:ext cx="665888" cy="700192"/>
          </a:xfrm>
          <a:prstGeom prst="rect">
            <a:avLst/>
          </a:prstGeom>
        </p:spPr>
        <p:txBody>
          <a:bodyPr wrap="none" lIns="68580" tIns="34290" rIns="68580" bIns="34290">
            <a:spAutoFit/>
          </a:bodyPr>
          <a:lstStyle/>
          <a:p>
            <a:pPr>
              <a:defRPr/>
            </a:pPr>
            <a:r>
              <a:rPr lang="zh-CN" altLang="en-US" sz="4100" b="1" dirty="0">
                <a:ln>
                  <a:solidFill>
                    <a:prstClr val="white"/>
                  </a:solidFill>
                </a:ln>
                <a:solidFill>
                  <a:srgbClr val="C00000"/>
                </a:solidFill>
                <a:cs typeface="+mn-ea"/>
                <a:sym typeface="+mn-lt"/>
              </a:rPr>
              <a:t>括</a:t>
            </a:r>
          </a:p>
        </p:txBody>
      </p:sp>
      <p:graphicFrame>
        <p:nvGraphicFramePr>
          <p:cNvPr id="38" name="Group 47"/>
          <p:cNvGraphicFramePr>
            <a:graphicFrameLocks noGrp="1"/>
          </p:cNvGraphicFramePr>
          <p:nvPr/>
        </p:nvGraphicFramePr>
        <p:xfrm>
          <a:off x="5233920" y="2735877"/>
          <a:ext cx="675085" cy="675085"/>
        </p:xfrm>
        <a:graphic>
          <a:graphicData uri="http://schemas.openxmlformats.org/drawingml/2006/table">
            <a:tbl>
              <a:tblPr/>
              <a:tblGrid>
                <a:gridCol w="334673"/>
                <a:gridCol w="340412"/>
              </a:tblGrid>
              <a:tr h="335956">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1" i="0" u="none" strike="noStrike" cap="none" normalizeH="0" baseline="0" dirty="0">
                        <a:ln>
                          <a:noFill/>
                        </a:ln>
                        <a:solidFill>
                          <a:srgbClr val="FFFFFF"/>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3">
                        <a:lumMod val="20000"/>
                        <a:lumOff val="80000"/>
                      </a:schemeClr>
                    </a:solidFill>
                  </a:tcPr>
                </a:tc>
              </a:tr>
              <a:tr h="339129">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500" b="0" i="0" u="none" strike="noStrike" cap="none" normalizeH="0" baseline="0" dirty="0">
                        <a:ln>
                          <a:noFill/>
                        </a:ln>
                        <a:solidFill>
                          <a:srgbClr val="000000"/>
                        </a:solidFill>
                        <a:effectLst/>
                        <a:latin typeface="+mn-lt"/>
                        <a:ea typeface="+mn-ea"/>
                        <a:cs typeface="+mn-ea"/>
                        <a:sym typeface="+mn-lt"/>
                      </a:endParaRPr>
                    </a:p>
                  </a:txBody>
                  <a:tcPr marL="68595" marR="68595" marT="25727" marB="25727"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bl>
          </a:graphicData>
        </a:graphic>
      </p:graphicFrame>
      <p:sp>
        <p:nvSpPr>
          <p:cNvPr id="39" name="矩形 38">
            <a:hlinkClick r:id="" action="ppaction://noaction"/>
          </p:cNvPr>
          <p:cNvSpPr/>
          <p:nvPr/>
        </p:nvSpPr>
        <p:spPr>
          <a:xfrm>
            <a:off x="5234494" y="2739670"/>
            <a:ext cx="665888" cy="700192"/>
          </a:xfrm>
          <a:prstGeom prst="rect">
            <a:avLst/>
          </a:prstGeom>
        </p:spPr>
        <p:txBody>
          <a:bodyPr wrap="none" lIns="68580" tIns="34290" rIns="68580" bIns="34290">
            <a:spAutoFit/>
          </a:bodyPr>
          <a:lstStyle/>
          <a:p>
            <a:pPr>
              <a:defRPr/>
            </a:pPr>
            <a:r>
              <a:rPr lang="zh-CN" altLang="en-US" sz="4100" b="1" dirty="0">
                <a:ln>
                  <a:solidFill>
                    <a:prstClr val="white"/>
                  </a:solidFill>
                </a:ln>
                <a:solidFill>
                  <a:srgbClr val="C00000"/>
                </a:solidFill>
                <a:cs typeface="+mn-ea"/>
                <a:sym typeface="+mn-lt"/>
              </a:rPr>
              <a:t>陌</a:t>
            </a:r>
          </a:p>
        </p:txBody>
      </p:sp>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79029" y="1853338"/>
            <a:ext cx="2376986" cy="3146891"/>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6"/>
                    </p:tgtEl>
                  </p:cond>
                </p:stCondLst>
                <p:endSync evt="end" delay="0">
                  <p:rtn val="all"/>
                </p:endSync>
                <p:childTnLst>
                  <p:par>
                    <p:cTn id="3" fill="hold">
                      <p:stCondLst>
                        <p:cond delay="0"/>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26"/>
                                        </p:tgtEl>
                                        <p:attrNameLst>
                                          <p:attrName>style.color</p:attrName>
                                        </p:attrNameLst>
                                      </p:cBhvr>
                                      <p:to>
                                        <p:clrVal>
                                          <a:schemeClr val="tx1"/>
                                        </p:clrVal>
                                      </p:to>
                                    </p:set>
                                    <p:set>
                                      <p:cBhvr>
                                        <p:cTn id="7" dur="500" fill="hold"/>
                                        <p:tgtEl>
                                          <p:spTgt spid="26"/>
                                        </p:tgtEl>
                                        <p:attrNameLst>
                                          <p:attrName>fillcolor</p:attrName>
                                        </p:attrNameLst>
                                      </p:cBhvr>
                                      <p:to>
                                        <p:clrVal>
                                          <a:schemeClr val="tx1"/>
                                        </p:clrVal>
                                      </p:to>
                                    </p:set>
                                    <p:set>
                                      <p:cBhvr>
                                        <p:cTn id="8" dur="500" fill="hold"/>
                                        <p:tgtEl>
                                          <p:spTgt spid="26"/>
                                        </p:tgtEl>
                                        <p:attrNameLst>
                                          <p:attrName>fill.type</p:attrName>
                                        </p:attrNameLst>
                                      </p:cBhvr>
                                      <p:to>
                                        <p:strVal val="solid"/>
                                      </p:to>
                                    </p:set>
                                  </p:childTnLst>
                                </p:cTn>
                              </p:par>
                            </p:childTnLst>
                          </p:cTn>
                        </p:par>
                      </p:childTnLst>
                    </p:cTn>
                  </p:par>
                </p:childTnLst>
              </p:cTn>
              <p:nextCondLst>
                <p:cond evt="onClick" delay="0">
                  <p:tgtEl>
                    <p:spTgt spid="26"/>
                  </p:tgtEl>
                </p:cond>
              </p:nextCondLst>
            </p:seq>
            <p:seq concurrent="1" nextAc="seek">
              <p:cTn id="9" restart="whenNotActive" fill="hold" evtFilter="cancelBubble" nodeType="interactiveSeq">
                <p:stCondLst>
                  <p:cond evt="onClick" delay="0">
                    <p:tgtEl>
                      <p:spTgt spid="27"/>
                    </p:tgtEl>
                  </p:cond>
                </p:stCondLst>
                <p:endSync evt="end" delay="0">
                  <p:rtn val="all"/>
                </p:endSync>
                <p:childTnLst>
                  <p:par>
                    <p:cTn id="10" fill="hold">
                      <p:stCondLst>
                        <p:cond delay="0"/>
                      </p:stCondLst>
                      <p:childTnLst>
                        <p:par>
                          <p:cTn id="11" fill="hold">
                            <p:stCondLst>
                              <p:cond delay="0"/>
                            </p:stCondLst>
                            <p:childTnLst>
                              <p:par>
                                <p:cTn id="12" presetID="16" presetClass="emph" presetSubtype="0" fill="hold" grpId="0" nodeType="clickEffect">
                                  <p:stCondLst>
                                    <p:cond delay="0"/>
                                  </p:stCondLst>
                                  <p:iterate type="lt">
                                    <p:tmPct val="4000"/>
                                  </p:iterate>
                                  <p:childTnLst>
                                    <p:set>
                                      <p:cBhvr override="childStyle">
                                        <p:cTn id="13" dur="500" fill="hold"/>
                                        <p:tgtEl>
                                          <p:spTgt spid="27"/>
                                        </p:tgtEl>
                                        <p:attrNameLst>
                                          <p:attrName>style.color</p:attrName>
                                        </p:attrNameLst>
                                      </p:cBhvr>
                                      <p:to>
                                        <p:clrVal>
                                          <a:schemeClr val="tx1"/>
                                        </p:clrVal>
                                      </p:to>
                                    </p:set>
                                    <p:set>
                                      <p:cBhvr>
                                        <p:cTn id="14" dur="500" fill="hold"/>
                                        <p:tgtEl>
                                          <p:spTgt spid="27"/>
                                        </p:tgtEl>
                                        <p:attrNameLst>
                                          <p:attrName>fillcolor</p:attrName>
                                        </p:attrNameLst>
                                      </p:cBhvr>
                                      <p:to>
                                        <p:clrVal>
                                          <a:schemeClr val="tx1"/>
                                        </p:clrVal>
                                      </p:to>
                                    </p:set>
                                    <p:set>
                                      <p:cBhvr>
                                        <p:cTn id="15" dur="500" fill="hold"/>
                                        <p:tgtEl>
                                          <p:spTgt spid="27"/>
                                        </p:tgtEl>
                                        <p:attrNameLst>
                                          <p:attrName>fill.type</p:attrName>
                                        </p:attrNameLst>
                                      </p:cBhvr>
                                      <p:to>
                                        <p:strVal val="solid"/>
                                      </p:to>
                                    </p:set>
                                  </p:childTnLst>
                                </p:cTn>
                              </p:par>
                            </p:childTnLst>
                          </p:cTn>
                        </p:par>
                      </p:childTnLst>
                    </p:cTn>
                  </p:par>
                </p:childTnLst>
              </p:cTn>
              <p:nextCondLst>
                <p:cond evt="onClick" delay="0">
                  <p:tgtEl>
                    <p:spTgt spid="27"/>
                  </p:tgtEl>
                </p:cond>
              </p:nextCondLst>
            </p:seq>
            <p:seq concurrent="1" nextAc="seek">
              <p:cTn id="16" restart="whenNotActive" fill="hold" evtFilter="cancelBubble" nodeType="interactiveSeq">
                <p:stCondLst>
                  <p:cond evt="onClick" delay="0">
                    <p:tgtEl>
                      <p:spTgt spid="28"/>
                    </p:tgtEl>
                  </p:cond>
                </p:stCondLst>
                <p:endSync evt="end" delay="0">
                  <p:rtn val="all"/>
                </p:endSync>
                <p:childTnLst>
                  <p:par>
                    <p:cTn id="17" fill="hold">
                      <p:stCondLst>
                        <p:cond delay="0"/>
                      </p:stCondLst>
                      <p:childTnLst>
                        <p:par>
                          <p:cTn id="18" fill="hold">
                            <p:stCondLst>
                              <p:cond delay="0"/>
                            </p:stCondLst>
                            <p:childTnLst>
                              <p:par>
                                <p:cTn id="19" presetID="16" presetClass="emph" presetSubtype="0" fill="hold" grpId="0" nodeType="clickEffect">
                                  <p:stCondLst>
                                    <p:cond delay="0"/>
                                  </p:stCondLst>
                                  <p:iterate type="lt">
                                    <p:tmPct val="4000"/>
                                  </p:iterate>
                                  <p:childTnLst>
                                    <p:set>
                                      <p:cBhvr override="childStyle">
                                        <p:cTn id="20" dur="500" fill="hold"/>
                                        <p:tgtEl>
                                          <p:spTgt spid="28"/>
                                        </p:tgtEl>
                                        <p:attrNameLst>
                                          <p:attrName>style.color</p:attrName>
                                        </p:attrNameLst>
                                      </p:cBhvr>
                                      <p:to>
                                        <p:clrVal>
                                          <a:schemeClr val="tx1"/>
                                        </p:clrVal>
                                      </p:to>
                                    </p:set>
                                    <p:set>
                                      <p:cBhvr>
                                        <p:cTn id="21" dur="500" fill="hold"/>
                                        <p:tgtEl>
                                          <p:spTgt spid="28"/>
                                        </p:tgtEl>
                                        <p:attrNameLst>
                                          <p:attrName>fillcolor</p:attrName>
                                        </p:attrNameLst>
                                      </p:cBhvr>
                                      <p:to>
                                        <p:clrVal>
                                          <a:schemeClr val="tx1"/>
                                        </p:clrVal>
                                      </p:to>
                                    </p:set>
                                    <p:set>
                                      <p:cBhvr>
                                        <p:cTn id="22" dur="500" fill="hold"/>
                                        <p:tgtEl>
                                          <p:spTgt spid="28"/>
                                        </p:tgtEl>
                                        <p:attrNameLst>
                                          <p:attrName>fill.type</p:attrName>
                                        </p:attrNameLst>
                                      </p:cBhvr>
                                      <p:to>
                                        <p:strVal val="solid"/>
                                      </p:to>
                                    </p:set>
                                  </p:childTnLst>
                                </p:cTn>
                              </p:par>
                            </p:childTnLst>
                          </p:cTn>
                        </p:par>
                      </p:childTnLst>
                    </p:cTn>
                  </p:par>
                </p:childTnLst>
              </p:cTn>
              <p:nextCondLst>
                <p:cond evt="onClick" delay="0">
                  <p:tgtEl>
                    <p:spTgt spid="28"/>
                  </p:tgtEl>
                </p:cond>
              </p:nextCondLst>
            </p:seq>
            <p:seq concurrent="1" nextAc="seek">
              <p:cTn id="23" restart="whenNotActive" fill="hold" evtFilter="cancelBubble" nodeType="interactiveSeq">
                <p:stCondLst>
                  <p:cond evt="onClick" delay="0">
                    <p:tgtEl>
                      <p:spTgt spid="29"/>
                    </p:tgtEl>
                  </p:cond>
                </p:stCondLst>
                <p:endSync evt="end" delay="0">
                  <p:rtn val="all"/>
                </p:endSync>
                <p:childTnLst>
                  <p:par>
                    <p:cTn id="24" fill="hold">
                      <p:stCondLst>
                        <p:cond delay="0"/>
                      </p:stCondLst>
                      <p:childTnLst>
                        <p:par>
                          <p:cTn id="25" fill="hold">
                            <p:stCondLst>
                              <p:cond delay="0"/>
                            </p:stCondLst>
                            <p:childTnLst>
                              <p:par>
                                <p:cTn id="26" presetID="16" presetClass="emph" presetSubtype="0" fill="hold" grpId="0" nodeType="clickEffect">
                                  <p:stCondLst>
                                    <p:cond delay="0"/>
                                  </p:stCondLst>
                                  <p:iterate type="lt">
                                    <p:tmPct val="4000"/>
                                  </p:iterate>
                                  <p:childTnLst>
                                    <p:set>
                                      <p:cBhvr override="childStyle">
                                        <p:cTn id="27" dur="500" fill="hold"/>
                                        <p:tgtEl>
                                          <p:spTgt spid="29"/>
                                        </p:tgtEl>
                                        <p:attrNameLst>
                                          <p:attrName>style.color</p:attrName>
                                        </p:attrNameLst>
                                      </p:cBhvr>
                                      <p:to>
                                        <p:clrVal>
                                          <a:schemeClr val="tx1"/>
                                        </p:clrVal>
                                      </p:to>
                                    </p:set>
                                    <p:set>
                                      <p:cBhvr>
                                        <p:cTn id="28" dur="500" fill="hold"/>
                                        <p:tgtEl>
                                          <p:spTgt spid="29"/>
                                        </p:tgtEl>
                                        <p:attrNameLst>
                                          <p:attrName>fillcolor</p:attrName>
                                        </p:attrNameLst>
                                      </p:cBhvr>
                                      <p:to>
                                        <p:clrVal>
                                          <a:schemeClr val="tx1"/>
                                        </p:clrVal>
                                      </p:to>
                                    </p:set>
                                    <p:set>
                                      <p:cBhvr>
                                        <p:cTn id="29" dur="500" fill="hold"/>
                                        <p:tgtEl>
                                          <p:spTgt spid="29"/>
                                        </p:tgtEl>
                                        <p:attrNameLst>
                                          <p:attrName>fill.type</p:attrName>
                                        </p:attrNameLst>
                                      </p:cBhvr>
                                      <p:to>
                                        <p:strVal val="solid"/>
                                      </p:to>
                                    </p:set>
                                  </p:childTnLst>
                                </p:cTn>
                              </p:par>
                            </p:childTnLst>
                          </p:cTn>
                        </p:par>
                      </p:childTnLst>
                    </p:cTn>
                  </p:par>
                </p:childTnLst>
              </p:cTn>
              <p:nextCondLst>
                <p:cond evt="onClick" delay="0">
                  <p:tgtEl>
                    <p:spTgt spid="29"/>
                  </p:tgtEl>
                </p:cond>
              </p:nextCondLst>
            </p:seq>
            <p:seq concurrent="1" nextAc="seek">
              <p:cTn id="30" restart="whenNotActive" fill="hold" evtFilter="cancelBubble" nodeType="interactiveSeq">
                <p:stCondLst>
                  <p:cond evt="onClick" delay="0">
                    <p:tgtEl>
                      <p:spTgt spid="30"/>
                    </p:tgtEl>
                  </p:cond>
                </p:stCondLst>
                <p:endSync evt="end" delay="0">
                  <p:rtn val="all"/>
                </p:endSync>
                <p:childTnLst>
                  <p:par>
                    <p:cTn id="31" fill="hold">
                      <p:stCondLst>
                        <p:cond delay="0"/>
                      </p:stCondLst>
                      <p:childTnLst>
                        <p:par>
                          <p:cTn id="32" fill="hold">
                            <p:stCondLst>
                              <p:cond delay="0"/>
                            </p:stCondLst>
                            <p:childTnLst>
                              <p:par>
                                <p:cTn id="33" presetID="16" presetClass="emph" presetSubtype="0" fill="hold" grpId="0" nodeType="clickEffect">
                                  <p:stCondLst>
                                    <p:cond delay="0"/>
                                  </p:stCondLst>
                                  <p:iterate type="lt">
                                    <p:tmPct val="4000"/>
                                  </p:iterate>
                                  <p:childTnLst>
                                    <p:set>
                                      <p:cBhvr override="childStyle">
                                        <p:cTn id="34" dur="500" fill="hold"/>
                                        <p:tgtEl>
                                          <p:spTgt spid="30"/>
                                        </p:tgtEl>
                                        <p:attrNameLst>
                                          <p:attrName>style.color</p:attrName>
                                        </p:attrNameLst>
                                      </p:cBhvr>
                                      <p:to>
                                        <p:clrVal>
                                          <a:schemeClr val="tx1"/>
                                        </p:clrVal>
                                      </p:to>
                                    </p:set>
                                    <p:set>
                                      <p:cBhvr>
                                        <p:cTn id="35" dur="500" fill="hold"/>
                                        <p:tgtEl>
                                          <p:spTgt spid="30"/>
                                        </p:tgtEl>
                                        <p:attrNameLst>
                                          <p:attrName>fillcolor</p:attrName>
                                        </p:attrNameLst>
                                      </p:cBhvr>
                                      <p:to>
                                        <p:clrVal>
                                          <a:schemeClr val="tx1"/>
                                        </p:clrVal>
                                      </p:to>
                                    </p:set>
                                    <p:set>
                                      <p:cBhvr>
                                        <p:cTn id="36" dur="500" fill="hold"/>
                                        <p:tgtEl>
                                          <p:spTgt spid="30"/>
                                        </p:tgtEl>
                                        <p:attrNameLst>
                                          <p:attrName>fill.type</p:attrName>
                                        </p:attrNameLst>
                                      </p:cBhvr>
                                      <p:to>
                                        <p:strVal val="solid"/>
                                      </p:to>
                                    </p:set>
                                  </p:childTnLst>
                                </p:cTn>
                              </p:par>
                            </p:childTnLst>
                          </p:cTn>
                        </p:par>
                      </p:childTnLst>
                    </p:cTn>
                  </p:par>
                </p:childTnLst>
              </p:cTn>
              <p:nextCondLst>
                <p:cond evt="onClick" delay="0">
                  <p:tgtEl>
                    <p:spTgt spid="30"/>
                  </p:tgtEl>
                </p:cond>
              </p:nextCondLst>
            </p:seq>
            <p:seq concurrent="1" nextAc="seek">
              <p:cTn id="37" restart="whenNotActive" fill="hold" evtFilter="cancelBubble" nodeType="interactiveSeq">
                <p:stCondLst>
                  <p:cond evt="onClick" delay="0">
                    <p:tgtEl>
                      <p:spTgt spid="31"/>
                    </p:tgtEl>
                  </p:cond>
                </p:stCondLst>
                <p:endSync evt="end" delay="0">
                  <p:rtn val="all"/>
                </p:endSync>
                <p:childTnLst>
                  <p:par>
                    <p:cTn id="38" fill="hold">
                      <p:stCondLst>
                        <p:cond delay="0"/>
                      </p:stCondLst>
                      <p:childTnLst>
                        <p:par>
                          <p:cTn id="39" fill="hold">
                            <p:stCondLst>
                              <p:cond delay="0"/>
                            </p:stCondLst>
                            <p:childTnLst>
                              <p:par>
                                <p:cTn id="40" presetID="16" presetClass="emph" presetSubtype="0" fill="hold" grpId="0" nodeType="clickEffect">
                                  <p:stCondLst>
                                    <p:cond delay="0"/>
                                  </p:stCondLst>
                                  <p:iterate type="lt">
                                    <p:tmPct val="4000"/>
                                  </p:iterate>
                                  <p:childTnLst>
                                    <p:set>
                                      <p:cBhvr override="childStyle">
                                        <p:cTn id="41" dur="500" fill="hold"/>
                                        <p:tgtEl>
                                          <p:spTgt spid="31"/>
                                        </p:tgtEl>
                                        <p:attrNameLst>
                                          <p:attrName>style.color</p:attrName>
                                        </p:attrNameLst>
                                      </p:cBhvr>
                                      <p:to>
                                        <p:clrVal>
                                          <a:schemeClr val="tx1"/>
                                        </p:clrVal>
                                      </p:to>
                                    </p:set>
                                    <p:set>
                                      <p:cBhvr>
                                        <p:cTn id="42" dur="500" fill="hold"/>
                                        <p:tgtEl>
                                          <p:spTgt spid="31"/>
                                        </p:tgtEl>
                                        <p:attrNameLst>
                                          <p:attrName>fillcolor</p:attrName>
                                        </p:attrNameLst>
                                      </p:cBhvr>
                                      <p:to>
                                        <p:clrVal>
                                          <a:schemeClr val="tx1"/>
                                        </p:clrVal>
                                      </p:to>
                                    </p:set>
                                    <p:set>
                                      <p:cBhvr>
                                        <p:cTn id="43" dur="500" fill="hold"/>
                                        <p:tgtEl>
                                          <p:spTgt spid="31"/>
                                        </p:tgtEl>
                                        <p:attrNameLst>
                                          <p:attrName>fill.type</p:attrName>
                                        </p:attrNameLst>
                                      </p:cBhvr>
                                      <p:to>
                                        <p:strVal val="solid"/>
                                      </p:to>
                                    </p:set>
                                  </p:childTnLst>
                                </p:cTn>
                              </p:par>
                            </p:childTnLst>
                          </p:cTn>
                        </p:par>
                      </p:childTnLst>
                    </p:cTn>
                  </p:par>
                </p:childTnLst>
              </p:cTn>
              <p:nextCondLst>
                <p:cond evt="onClick" delay="0">
                  <p:tgtEl>
                    <p:spTgt spid="31"/>
                  </p:tgtEl>
                </p:cond>
              </p:nextCondLst>
            </p:seq>
            <p:seq concurrent="1" nextAc="seek">
              <p:cTn id="44" restart="whenNotActive" fill="hold" evtFilter="cancelBubble" nodeType="interactiveSeq">
                <p:stCondLst>
                  <p:cond evt="onClick" delay="0">
                    <p:tgtEl>
                      <p:spTgt spid="32"/>
                    </p:tgtEl>
                  </p:cond>
                </p:stCondLst>
                <p:endSync evt="end" delay="0">
                  <p:rtn val="all"/>
                </p:endSync>
                <p:childTnLst>
                  <p:par>
                    <p:cTn id="45" fill="hold">
                      <p:stCondLst>
                        <p:cond delay="0"/>
                      </p:stCondLst>
                      <p:childTnLst>
                        <p:par>
                          <p:cTn id="46" fill="hold">
                            <p:stCondLst>
                              <p:cond delay="0"/>
                            </p:stCondLst>
                            <p:childTnLst>
                              <p:par>
                                <p:cTn id="47" presetID="16" presetClass="emph" presetSubtype="0" fill="hold" grpId="0" nodeType="clickEffect">
                                  <p:stCondLst>
                                    <p:cond delay="0"/>
                                  </p:stCondLst>
                                  <p:iterate type="lt">
                                    <p:tmPct val="4000"/>
                                  </p:iterate>
                                  <p:childTnLst>
                                    <p:set>
                                      <p:cBhvr override="childStyle">
                                        <p:cTn id="48" dur="500" fill="hold"/>
                                        <p:tgtEl>
                                          <p:spTgt spid="32"/>
                                        </p:tgtEl>
                                        <p:attrNameLst>
                                          <p:attrName>style.color</p:attrName>
                                        </p:attrNameLst>
                                      </p:cBhvr>
                                      <p:to>
                                        <p:clrVal>
                                          <a:schemeClr val="tx1"/>
                                        </p:clrVal>
                                      </p:to>
                                    </p:set>
                                    <p:set>
                                      <p:cBhvr>
                                        <p:cTn id="49" dur="500" fill="hold"/>
                                        <p:tgtEl>
                                          <p:spTgt spid="32"/>
                                        </p:tgtEl>
                                        <p:attrNameLst>
                                          <p:attrName>fillcolor</p:attrName>
                                        </p:attrNameLst>
                                      </p:cBhvr>
                                      <p:to>
                                        <p:clrVal>
                                          <a:schemeClr val="tx1"/>
                                        </p:clrVal>
                                      </p:to>
                                    </p:set>
                                    <p:set>
                                      <p:cBhvr>
                                        <p:cTn id="50" dur="500" fill="hold"/>
                                        <p:tgtEl>
                                          <p:spTgt spid="32"/>
                                        </p:tgtEl>
                                        <p:attrNameLst>
                                          <p:attrName>fill.type</p:attrName>
                                        </p:attrNameLst>
                                      </p:cBhvr>
                                      <p:to>
                                        <p:strVal val="solid"/>
                                      </p:to>
                                    </p:set>
                                  </p:childTnLst>
                                </p:cTn>
                              </p:par>
                            </p:childTnLst>
                          </p:cTn>
                        </p:par>
                      </p:childTnLst>
                    </p:cTn>
                  </p:par>
                </p:childTnLst>
              </p:cTn>
              <p:nextCondLst>
                <p:cond evt="onClick" delay="0">
                  <p:tgtEl>
                    <p:spTgt spid="32"/>
                  </p:tgtEl>
                </p:cond>
              </p:nextCondLst>
            </p:seq>
            <p:seq concurrent="1" nextAc="seek">
              <p:cTn id="51" restart="whenNotActive" fill="hold" evtFilter="cancelBubble" nodeType="interactiveSeq">
                <p:stCondLst>
                  <p:cond evt="onClick" delay="0">
                    <p:tgtEl>
                      <p:spTgt spid="33"/>
                    </p:tgtEl>
                  </p:cond>
                </p:stCondLst>
                <p:endSync evt="end" delay="0">
                  <p:rtn val="all"/>
                </p:endSync>
                <p:childTnLst>
                  <p:par>
                    <p:cTn id="52" fill="hold">
                      <p:stCondLst>
                        <p:cond delay="0"/>
                      </p:stCondLst>
                      <p:childTnLst>
                        <p:par>
                          <p:cTn id="53" fill="hold">
                            <p:stCondLst>
                              <p:cond delay="0"/>
                            </p:stCondLst>
                            <p:childTnLst>
                              <p:par>
                                <p:cTn id="54" presetID="16" presetClass="emph" presetSubtype="0" fill="hold" grpId="0" nodeType="clickEffect">
                                  <p:stCondLst>
                                    <p:cond delay="0"/>
                                  </p:stCondLst>
                                  <p:iterate type="lt">
                                    <p:tmPct val="4000"/>
                                  </p:iterate>
                                  <p:childTnLst>
                                    <p:set>
                                      <p:cBhvr override="childStyle">
                                        <p:cTn id="55" dur="500" fill="hold"/>
                                        <p:tgtEl>
                                          <p:spTgt spid="33"/>
                                        </p:tgtEl>
                                        <p:attrNameLst>
                                          <p:attrName>style.color</p:attrName>
                                        </p:attrNameLst>
                                      </p:cBhvr>
                                      <p:to>
                                        <p:clrVal>
                                          <a:schemeClr val="tx1"/>
                                        </p:clrVal>
                                      </p:to>
                                    </p:set>
                                    <p:set>
                                      <p:cBhvr>
                                        <p:cTn id="56" dur="500" fill="hold"/>
                                        <p:tgtEl>
                                          <p:spTgt spid="33"/>
                                        </p:tgtEl>
                                        <p:attrNameLst>
                                          <p:attrName>fillcolor</p:attrName>
                                        </p:attrNameLst>
                                      </p:cBhvr>
                                      <p:to>
                                        <p:clrVal>
                                          <a:schemeClr val="tx1"/>
                                        </p:clrVal>
                                      </p:to>
                                    </p:set>
                                    <p:set>
                                      <p:cBhvr>
                                        <p:cTn id="57" dur="500" fill="hold"/>
                                        <p:tgtEl>
                                          <p:spTgt spid="33"/>
                                        </p:tgtEl>
                                        <p:attrNameLst>
                                          <p:attrName>fill.type</p:attrName>
                                        </p:attrNameLst>
                                      </p:cBhvr>
                                      <p:to>
                                        <p:strVal val="solid"/>
                                      </p:to>
                                    </p:set>
                                  </p:childTnLst>
                                </p:cTn>
                              </p:par>
                            </p:childTnLst>
                          </p:cTn>
                        </p:par>
                      </p:childTnLst>
                    </p:cTn>
                  </p:par>
                </p:childTnLst>
              </p:cTn>
              <p:nextCondLst>
                <p:cond evt="onClick" delay="0">
                  <p:tgtEl>
                    <p:spTgt spid="33"/>
                  </p:tgtEl>
                </p:cond>
              </p:nextCondLst>
            </p:seq>
            <p:seq concurrent="1" nextAc="seek">
              <p:cTn id="58" restart="whenNotActive" fill="hold" evtFilter="cancelBubble" nodeType="interactiveSeq">
                <p:stCondLst>
                  <p:cond evt="onClick" delay="0">
                    <p:tgtEl>
                      <p:spTgt spid="34"/>
                    </p:tgtEl>
                  </p:cond>
                </p:stCondLst>
                <p:endSync evt="end" delay="0">
                  <p:rtn val="all"/>
                </p:endSync>
                <p:childTnLst>
                  <p:par>
                    <p:cTn id="59" fill="hold">
                      <p:stCondLst>
                        <p:cond delay="0"/>
                      </p:stCondLst>
                      <p:childTnLst>
                        <p:par>
                          <p:cTn id="60" fill="hold">
                            <p:stCondLst>
                              <p:cond delay="0"/>
                            </p:stCondLst>
                            <p:childTnLst>
                              <p:par>
                                <p:cTn id="61" presetID="16" presetClass="emph" presetSubtype="0" fill="hold" grpId="0" nodeType="clickEffect">
                                  <p:stCondLst>
                                    <p:cond delay="0"/>
                                  </p:stCondLst>
                                  <p:iterate type="lt">
                                    <p:tmPct val="4000"/>
                                  </p:iterate>
                                  <p:childTnLst>
                                    <p:set>
                                      <p:cBhvr override="childStyle">
                                        <p:cTn id="62" dur="500" fill="hold"/>
                                        <p:tgtEl>
                                          <p:spTgt spid="34"/>
                                        </p:tgtEl>
                                        <p:attrNameLst>
                                          <p:attrName>style.color</p:attrName>
                                        </p:attrNameLst>
                                      </p:cBhvr>
                                      <p:to>
                                        <p:clrVal>
                                          <a:schemeClr val="tx1"/>
                                        </p:clrVal>
                                      </p:to>
                                    </p:set>
                                    <p:set>
                                      <p:cBhvr>
                                        <p:cTn id="63" dur="500" fill="hold"/>
                                        <p:tgtEl>
                                          <p:spTgt spid="34"/>
                                        </p:tgtEl>
                                        <p:attrNameLst>
                                          <p:attrName>fillcolor</p:attrName>
                                        </p:attrNameLst>
                                      </p:cBhvr>
                                      <p:to>
                                        <p:clrVal>
                                          <a:schemeClr val="tx1"/>
                                        </p:clrVal>
                                      </p:to>
                                    </p:set>
                                    <p:set>
                                      <p:cBhvr>
                                        <p:cTn id="64" dur="500" fill="hold"/>
                                        <p:tgtEl>
                                          <p:spTgt spid="34"/>
                                        </p:tgtEl>
                                        <p:attrNameLst>
                                          <p:attrName>fill.type</p:attrName>
                                        </p:attrNameLst>
                                      </p:cBhvr>
                                      <p:to>
                                        <p:strVal val="solid"/>
                                      </p:to>
                                    </p:set>
                                  </p:childTnLst>
                                </p:cTn>
                              </p:par>
                            </p:childTnLst>
                          </p:cTn>
                        </p:par>
                      </p:childTnLst>
                    </p:cTn>
                  </p:par>
                </p:childTnLst>
              </p:cTn>
              <p:nextCondLst>
                <p:cond evt="onClick" delay="0">
                  <p:tgtEl>
                    <p:spTgt spid="34"/>
                  </p:tgtEl>
                </p:cond>
              </p:nextCondLst>
            </p:seq>
            <p:seq concurrent="1" nextAc="seek">
              <p:cTn id="65" restart="whenNotActive" fill="hold" evtFilter="cancelBubble" nodeType="interactiveSeq">
                <p:stCondLst>
                  <p:cond evt="onClick" delay="0">
                    <p:tgtEl>
                      <p:spTgt spid="35"/>
                    </p:tgtEl>
                  </p:cond>
                </p:stCondLst>
                <p:endSync evt="end" delay="0">
                  <p:rtn val="all"/>
                </p:endSync>
                <p:childTnLst>
                  <p:par>
                    <p:cTn id="66" fill="hold">
                      <p:stCondLst>
                        <p:cond delay="0"/>
                      </p:stCondLst>
                      <p:childTnLst>
                        <p:par>
                          <p:cTn id="67" fill="hold">
                            <p:stCondLst>
                              <p:cond delay="0"/>
                            </p:stCondLst>
                            <p:childTnLst>
                              <p:par>
                                <p:cTn id="68" presetID="16" presetClass="emph" presetSubtype="0" fill="hold" grpId="0" nodeType="clickEffect">
                                  <p:stCondLst>
                                    <p:cond delay="0"/>
                                  </p:stCondLst>
                                  <p:iterate type="lt">
                                    <p:tmPct val="4000"/>
                                  </p:iterate>
                                  <p:childTnLst>
                                    <p:set>
                                      <p:cBhvr override="childStyle">
                                        <p:cTn id="69" dur="500" fill="hold"/>
                                        <p:tgtEl>
                                          <p:spTgt spid="35"/>
                                        </p:tgtEl>
                                        <p:attrNameLst>
                                          <p:attrName>style.color</p:attrName>
                                        </p:attrNameLst>
                                      </p:cBhvr>
                                      <p:to>
                                        <p:clrVal>
                                          <a:schemeClr val="tx1"/>
                                        </p:clrVal>
                                      </p:to>
                                    </p:set>
                                    <p:set>
                                      <p:cBhvr>
                                        <p:cTn id="70" dur="500" fill="hold"/>
                                        <p:tgtEl>
                                          <p:spTgt spid="35"/>
                                        </p:tgtEl>
                                        <p:attrNameLst>
                                          <p:attrName>fillcolor</p:attrName>
                                        </p:attrNameLst>
                                      </p:cBhvr>
                                      <p:to>
                                        <p:clrVal>
                                          <a:schemeClr val="tx1"/>
                                        </p:clrVal>
                                      </p:to>
                                    </p:set>
                                    <p:set>
                                      <p:cBhvr>
                                        <p:cTn id="71" dur="500" fill="hold"/>
                                        <p:tgtEl>
                                          <p:spTgt spid="35"/>
                                        </p:tgtEl>
                                        <p:attrNameLst>
                                          <p:attrName>fill.type</p:attrName>
                                        </p:attrNameLst>
                                      </p:cBhvr>
                                      <p:to>
                                        <p:strVal val="solid"/>
                                      </p:to>
                                    </p:set>
                                  </p:childTnLst>
                                </p:cTn>
                              </p:par>
                            </p:childTnLst>
                          </p:cTn>
                        </p:par>
                      </p:childTnLst>
                    </p:cTn>
                  </p:par>
                </p:childTnLst>
              </p:cTn>
              <p:nextCondLst>
                <p:cond evt="onClick" delay="0">
                  <p:tgtEl>
                    <p:spTgt spid="35"/>
                  </p:tgtEl>
                </p:cond>
              </p:nextCondLst>
            </p:seq>
            <p:seq concurrent="1" nextAc="seek">
              <p:cTn id="72" restart="whenNotActive" fill="hold" evtFilter="cancelBubble" nodeType="interactiveSeq">
                <p:stCondLst>
                  <p:cond evt="onClick" delay="0">
                    <p:tgtEl>
                      <p:spTgt spid="37"/>
                    </p:tgtEl>
                  </p:cond>
                </p:stCondLst>
                <p:endSync evt="end" delay="0">
                  <p:rtn val="all"/>
                </p:endSync>
                <p:childTnLst>
                  <p:par>
                    <p:cTn id="73" fill="hold">
                      <p:stCondLst>
                        <p:cond delay="0"/>
                      </p:stCondLst>
                      <p:childTnLst>
                        <p:par>
                          <p:cTn id="74" fill="hold">
                            <p:stCondLst>
                              <p:cond delay="0"/>
                            </p:stCondLst>
                            <p:childTnLst>
                              <p:par>
                                <p:cTn id="75" presetID="16" presetClass="emph" presetSubtype="0" fill="hold" grpId="0" nodeType="clickEffect">
                                  <p:stCondLst>
                                    <p:cond delay="0"/>
                                  </p:stCondLst>
                                  <p:iterate type="lt">
                                    <p:tmPct val="4000"/>
                                  </p:iterate>
                                  <p:childTnLst>
                                    <p:set>
                                      <p:cBhvr override="childStyle">
                                        <p:cTn id="76" dur="500" fill="hold"/>
                                        <p:tgtEl>
                                          <p:spTgt spid="37"/>
                                        </p:tgtEl>
                                        <p:attrNameLst>
                                          <p:attrName>style.color</p:attrName>
                                        </p:attrNameLst>
                                      </p:cBhvr>
                                      <p:to>
                                        <p:clrVal>
                                          <a:schemeClr val="tx1"/>
                                        </p:clrVal>
                                      </p:to>
                                    </p:set>
                                    <p:set>
                                      <p:cBhvr>
                                        <p:cTn id="77" dur="500" fill="hold"/>
                                        <p:tgtEl>
                                          <p:spTgt spid="37"/>
                                        </p:tgtEl>
                                        <p:attrNameLst>
                                          <p:attrName>fillcolor</p:attrName>
                                        </p:attrNameLst>
                                      </p:cBhvr>
                                      <p:to>
                                        <p:clrVal>
                                          <a:schemeClr val="tx1"/>
                                        </p:clrVal>
                                      </p:to>
                                    </p:set>
                                    <p:set>
                                      <p:cBhvr>
                                        <p:cTn id="78" dur="500" fill="hold"/>
                                        <p:tgtEl>
                                          <p:spTgt spid="37"/>
                                        </p:tgtEl>
                                        <p:attrNameLst>
                                          <p:attrName>fill.type</p:attrName>
                                        </p:attrNameLst>
                                      </p:cBhvr>
                                      <p:to>
                                        <p:strVal val="solid"/>
                                      </p:to>
                                    </p:set>
                                  </p:childTnLst>
                                </p:cTn>
                              </p:par>
                            </p:childTnLst>
                          </p:cTn>
                        </p:par>
                      </p:childTnLst>
                    </p:cTn>
                  </p:par>
                </p:childTnLst>
              </p:cTn>
              <p:nextCondLst>
                <p:cond evt="onClick" delay="0">
                  <p:tgtEl>
                    <p:spTgt spid="37"/>
                  </p:tgtEl>
                </p:cond>
              </p:nextCondLst>
            </p:seq>
            <p:seq concurrent="1" nextAc="seek">
              <p:cTn id="79" restart="whenNotActive" fill="hold" evtFilter="cancelBubble" nodeType="interactiveSeq">
                <p:stCondLst>
                  <p:cond evt="onClick" delay="0">
                    <p:tgtEl>
                      <p:spTgt spid="39"/>
                    </p:tgtEl>
                  </p:cond>
                </p:stCondLst>
                <p:endSync evt="end" delay="0">
                  <p:rtn val="all"/>
                </p:endSync>
                <p:childTnLst>
                  <p:par>
                    <p:cTn id="80" fill="hold">
                      <p:stCondLst>
                        <p:cond delay="0"/>
                      </p:stCondLst>
                      <p:childTnLst>
                        <p:par>
                          <p:cTn id="81" fill="hold">
                            <p:stCondLst>
                              <p:cond delay="0"/>
                            </p:stCondLst>
                            <p:childTnLst>
                              <p:par>
                                <p:cTn id="82" presetID="16" presetClass="emph" presetSubtype="0" fill="hold" grpId="0" nodeType="clickEffect">
                                  <p:stCondLst>
                                    <p:cond delay="0"/>
                                  </p:stCondLst>
                                  <p:iterate type="lt">
                                    <p:tmPct val="4000"/>
                                  </p:iterate>
                                  <p:childTnLst>
                                    <p:set>
                                      <p:cBhvr override="childStyle">
                                        <p:cTn id="83" dur="500" fill="hold"/>
                                        <p:tgtEl>
                                          <p:spTgt spid="39"/>
                                        </p:tgtEl>
                                        <p:attrNameLst>
                                          <p:attrName>style.color</p:attrName>
                                        </p:attrNameLst>
                                      </p:cBhvr>
                                      <p:to>
                                        <p:clrVal>
                                          <a:schemeClr val="tx1"/>
                                        </p:clrVal>
                                      </p:to>
                                    </p:set>
                                    <p:set>
                                      <p:cBhvr>
                                        <p:cTn id="84" dur="500" fill="hold"/>
                                        <p:tgtEl>
                                          <p:spTgt spid="39"/>
                                        </p:tgtEl>
                                        <p:attrNameLst>
                                          <p:attrName>fillcolor</p:attrName>
                                        </p:attrNameLst>
                                      </p:cBhvr>
                                      <p:to>
                                        <p:clrVal>
                                          <a:schemeClr val="tx1"/>
                                        </p:clrVal>
                                      </p:to>
                                    </p:set>
                                    <p:set>
                                      <p:cBhvr>
                                        <p:cTn id="85" dur="500" fill="hold"/>
                                        <p:tgtEl>
                                          <p:spTgt spid="39"/>
                                        </p:tgtEl>
                                        <p:attrNameLst>
                                          <p:attrName>fill.type</p:attrName>
                                        </p:attrNameLst>
                                      </p:cBhvr>
                                      <p:to>
                                        <p:strVal val="solid"/>
                                      </p:to>
                                    </p:set>
                                  </p:childTnLst>
                                </p:cTn>
                              </p:par>
                            </p:childTnLst>
                          </p:cTn>
                        </p:par>
                      </p:childTnLst>
                    </p:cTn>
                  </p:par>
                </p:childTnLst>
              </p:cTn>
              <p:nextCondLst>
                <p:cond evt="onClick" delay="0">
                  <p:tgtEl>
                    <p:spTgt spid="39"/>
                  </p:tgtEl>
                </p:cond>
              </p:nextCondLst>
            </p:seq>
          </p:childTnLst>
        </p:cTn>
      </p:par>
    </p:tnLst>
    <p:bldLst>
      <p:bldP spid="26" grpId="0"/>
      <p:bldP spid="27" grpId="0"/>
      <p:bldP spid="28" grpId="0"/>
      <p:bldP spid="29" grpId="0"/>
      <p:bldP spid="30" grpId="0"/>
      <p:bldP spid="31" grpId="0"/>
      <p:bldP spid="32" grpId="0"/>
      <p:bldP spid="33" grpId="0"/>
      <p:bldP spid="34" grpId="0"/>
      <p:bldP spid="35" grpId="0"/>
      <p:bldP spid="37" grpId="0"/>
      <p:bldP spid="39"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u5ygzroy">
      <a:majorFont>
        <a:latin typeface="Arial"/>
        <a:ea typeface="思源黑体 CN Regular"/>
        <a:cs typeface=""/>
      </a:majorFont>
      <a:minorFont>
        <a:latin typeface="Arial"/>
        <a:ea typeface="思源黑体 CN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1651</Words>
  <Application>Microsoft Office PowerPoint</Application>
  <PresentationFormat>全屏显示(16:9)</PresentationFormat>
  <Paragraphs>273</Paragraphs>
  <Slides>36</Slides>
  <Notes>2</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36</vt:i4>
      </vt:variant>
    </vt:vector>
  </HeadingPairs>
  <TitlesOfParts>
    <vt:vector size="47" baseType="lpstr">
      <vt:lpstr>FandolFang R</vt:lpstr>
      <vt:lpstr>Meiryo</vt:lpstr>
      <vt:lpstr>汉真广标</vt:lpstr>
      <vt:lpstr>思源黑体 CN Regular</vt:lpstr>
      <vt:lpstr>宋体</vt:lpstr>
      <vt:lpstr>微软雅黑</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4</cp:revision>
  <dcterms:created xsi:type="dcterms:W3CDTF">2020-07-25T20:03:00Z</dcterms:created>
  <dcterms:modified xsi:type="dcterms:W3CDTF">2021-08-17T11:27:33Z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2052-11.1.0.9828</vt:lpwstr>
  </property>
</Properties>
</file>