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2" r:id="rId2"/>
  </p:sldMasterIdLst>
  <p:notesMasterIdLst>
    <p:notesMasterId r:id="rId33"/>
  </p:notesMasterIdLst>
  <p:sldIdLst>
    <p:sldId id="256" r:id="rId3"/>
    <p:sldId id="257" r:id="rId4"/>
    <p:sldId id="260" r:id="rId5"/>
    <p:sldId id="720" r:id="rId6"/>
    <p:sldId id="721" r:id="rId7"/>
    <p:sldId id="722" r:id="rId8"/>
    <p:sldId id="723" r:id="rId9"/>
    <p:sldId id="724" r:id="rId10"/>
    <p:sldId id="725" r:id="rId11"/>
    <p:sldId id="726" r:id="rId12"/>
    <p:sldId id="727" r:id="rId13"/>
    <p:sldId id="728" r:id="rId14"/>
    <p:sldId id="729" r:id="rId15"/>
    <p:sldId id="730" r:id="rId16"/>
    <p:sldId id="731" r:id="rId17"/>
    <p:sldId id="732" r:id="rId18"/>
    <p:sldId id="733" r:id="rId19"/>
    <p:sldId id="734" r:id="rId20"/>
    <p:sldId id="735" r:id="rId21"/>
    <p:sldId id="736" r:id="rId22"/>
    <p:sldId id="737" r:id="rId23"/>
    <p:sldId id="738" r:id="rId24"/>
    <p:sldId id="740" r:id="rId25"/>
    <p:sldId id="742" r:id="rId26"/>
    <p:sldId id="743" r:id="rId27"/>
    <p:sldId id="746" r:id="rId28"/>
    <p:sldId id="747" r:id="rId29"/>
    <p:sldId id="748" r:id="rId30"/>
    <p:sldId id="749" r:id="rId31"/>
    <p:sldId id="750" r:id="rId32"/>
  </p:sldIdLst>
  <p:sldSz cx="9144000" cy="5143500" type="screen16x9"/>
  <p:notesSz cx="6858000" cy="9144000"/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ED7D3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353" autoAdjust="0"/>
    <p:restoredTop sz="96314" autoAdjust="0"/>
  </p:normalViewPr>
  <p:slideViewPr>
    <p:cSldViewPr snapToGrid="0">
      <p:cViewPr varScale="1">
        <p:scale>
          <a:sx n="143" d="100"/>
          <a:sy n="143" d="100"/>
        </p:scale>
        <p:origin x="642" y="12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68" d="100"/>
        <a:sy n="168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21" Type="http://schemas.openxmlformats.org/officeDocument/2006/relationships/slide" Target="slides/slide19.xml"/><Relationship Id="rId34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viewProps" Target="viewProps.xml"/><Relationship Id="rId8" Type="http://schemas.openxmlformats.org/officeDocument/2006/relationships/slide" Target="slides/slide6.xml"/><Relationship Id="rId3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FandolFang R" panose="00000500000000000000" pitchFamily="50" charset="-122"/>
                <a:ea typeface="FandolFang R" panose="00000500000000000000" pitchFamily="50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FandolFang R" panose="00000500000000000000" pitchFamily="50" charset="-122"/>
                <a:ea typeface="FandolFang R" panose="00000500000000000000" pitchFamily="50" charset="-122"/>
              </a:defRPr>
            </a:lvl1pPr>
          </a:lstStyle>
          <a:p>
            <a:fld id="{B0F8E4FA-A48F-4110-9229-A11E7E19968E}" type="datetimeFigureOut">
              <a:rPr lang="zh-CN" altLang="en-US" smtClean="0"/>
              <a:t>2021/8/17</a:t>
            </a:fld>
            <a:endParaRPr lang="zh-CN" altLang="en-US" dirty="0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二级</a:t>
            </a:r>
          </a:p>
          <a:p>
            <a:pPr lvl="2"/>
            <a:r>
              <a:rPr lang="zh-CN" altLang="en-US" dirty="0"/>
              <a:t>三级</a:t>
            </a:r>
          </a:p>
          <a:p>
            <a:pPr lvl="3"/>
            <a:r>
              <a:rPr lang="zh-CN" altLang="en-US" dirty="0"/>
              <a:t>四级</a:t>
            </a:r>
          </a:p>
          <a:p>
            <a:pPr lvl="4"/>
            <a:r>
              <a:rPr lang="zh-CN" altLang="en-US" dirty="0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FandolFang R" panose="00000500000000000000" pitchFamily="50" charset="-122"/>
                <a:ea typeface="FandolFang R" panose="00000500000000000000" pitchFamily="50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FandolFang R" panose="00000500000000000000" pitchFamily="50" charset="-122"/>
                <a:ea typeface="FandolFang R" panose="00000500000000000000" pitchFamily="50" charset="-122"/>
              </a:defRPr>
            </a:lvl1pPr>
          </a:lstStyle>
          <a:p>
            <a:fld id="{A177F138-E6F2-4EEB-8E8C-C10291EA0F41}" type="slidenum">
              <a:rPr lang="zh-CN" altLang="en-US" smtClean="0"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589713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FandolFang R" panose="00000500000000000000" pitchFamily="50" charset="-122"/>
        <a:ea typeface="FandolFang R" panose="00000500000000000000" pitchFamily="50" charset="-122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FandolFang R" panose="00000500000000000000" pitchFamily="50" charset="-122"/>
        <a:ea typeface="FandolFang R" panose="00000500000000000000" pitchFamily="50" charset="-122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FandolFang R" panose="00000500000000000000" pitchFamily="50" charset="-122"/>
        <a:ea typeface="FandolFang R" panose="00000500000000000000" pitchFamily="50" charset="-122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FandolFang R" panose="00000500000000000000" pitchFamily="50" charset="-122"/>
        <a:ea typeface="FandolFang R" panose="00000500000000000000" pitchFamily="50" charset="-122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FandolFang R" panose="00000500000000000000" pitchFamily="50" charset="-122"/>
        <a:ea typeface="FandolFang R" panose="00000500000000000000" pitchFamily="50" charset="-122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77F138-E6F2-4EEB-8E8C-C10291EA0F41}" type="slidenum">
              <a:rPr lang="zh-CN" altLang="en-US" smtClean="0"/>
              <a:t>14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6571323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30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2609568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40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2021/8/17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88187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592692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566484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642639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6765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2021/8/17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直接连接符 8"/>
          <p:cNvCxnSpPr/>
          <p:nvPr userDrawn="1"/>
        </p:nvCxnSpPr>
        <p:spPr>
          <a:xfrm>
            <a:off x="0" y="5029200"/>
            <a:ext cx="9144000" cy="0"/>
          </a:xfrm>
          <a:prstGeom prst="line">
            <a:avLst/>
          </a:prstGeom>
          <a:ln w="111125">
            <a:solidFill>
              <a:srgbClr val="ED7D3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矩形 9"/>
          <p:cNvSpPr/>
          <p:nvPr userDrawn="1"/>
        </p:nvSpPr>
        <p:spPr>
          <a:xfrm>
            <a:off x="0" y="276226"/>
            <a:ext cx="466725" cy="304799"/>
          </a:xfrm>
          <a:prstGeom prst="rect">
            <a:avLst/>
          </a:prstGeom>
          <a:solidFill>
            <a:schemeClr val="accent2"/>
          </a:solidFill>
          <a:ln>
            <a:solidFill>
              <a:srgbClr val="ED7D3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76438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03275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57267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62373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45813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72659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  <a:t>2021/8/17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51299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54" r:id="rId2"/>
    <p:sldLayoutId id="2147483655" r:id="rId3"/>
    <p:sldLayoutId id="2147483656" r:id="rId4"/>
    <p:sldLayoutId id="2147483657" r:id="rId5"/>
    <p:sldLayoutId id="2147483658" r:id="rId6"/>
    <p:sldLayoutId id="2147483659" r:id="rId7"/>
    <p:sldLayoutId id="2147483660" r:id="rId8"/>
    <p:sldLayoutId id="2147483661" r:id="rId9"/>
    <p:sldLayoutId id="2147483662" r:id="rId10"/>
    <p:sldLayoutId id="214748366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GIF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GIF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0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" Target="slide12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" Target="slide14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grpSp>
        <p:nvGrpSpPr>
          <p:cNvPr id="8" name="组合 7"/>
          <p:cNvGrpSpPr/>
          <p:nvPr/>
        </p:nvGrpSpPr>
        <p:grpSpPr>
          <a:xfrm>
            <a:off x="496752" y="1025104"/>
            <a:ext cx="4160973" cy="1599344"/>
            <a:chOff x="655032" y="2334671"/>
            <a:chExt cx="4752082" cy="2132458"/>
          </a:xfrm>
        </p:grpSpPr>
        <p:sp>
          <p:nvSpPr>
            <p:cNvPr id="9" name="文本框 8"/>
            <p:cNvSpPr txBox="1"/>
            <p:nvPr/>
          </p:nvSpPr>
          <p:spPr>
            <a:xfrm>
              <a:off x="655032" y="2334671"/>
              <a:ext cx="4752082" cy="135421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algn="dist">
                <a:defRPr/>
              </a:pPr>
              <a:r>
                <a:rPr lang="en-US" altLang="zh-CN" sz="6000" dirty="0">
                  <a:latin typeface="汉真广标" pitchFamily="49" charset="-122"/>
                  <a:ea typeface="汉真广标" pitchFamily="49" charset="-122"/>
                  <a:cs typeface="+mn-ea"/>
                  <a:sym typeface="+mn-lt"/>
                </a:rPr>
                <a:t>《</a:t>
              </a:r>
              <a:r>
                <a:rPr lang="zh-CN" altLang="en-US" sz="6000" dirty="0">
                  <a:latin typeface="汉真广标" pitchFamily="49" charset="-122"/>
                  <a:ea typeface="汉真广标" pitchFamily="49" charset="-122"/>
                  <a:cs typeface="+mn-ea"/>
                  <a:sym typeface="+mn-lt"/>
                </a:rPr>
                <a:t>花  钟</a:t>
              </a:r>
              <a:r>
                <a:rPr lang="en-US" altLang="zh-CN" sz="6000" dirty="0">
                  <a:latin typeface="汉真广标" pitchFamily="49" charset="-122"/>
                  <a:ea typeface="汉真广标" pitchFamily="49" charset="-122"/>
                  <a:cs typeface="+mn-ea"/>
                  <a:sym typeface="+mn-lt"/>
                </a:rPr>
                <a:t>》</a:t>
              </a:r>
            </a:p>
          </p:txBody>
        </p:sp>
        <p:sp>
          <p:nvSpPr>
            <p:cNvPr id="10" name="文本框 9"/>
            <p:cNvSpPr txBox="1"/>
            <p:nvPr/>
          </p:nvSpPr>
          <p:spPr>
            <a:xfrm>
              <a:off x="752564" y="3829950"/>
              <a:ext cx="4557018" cy="553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>
                <a:defRPr/>
              </a:pPr>
              <a:r>
                <a:rPr lang="zh-CN" altLang="en-US" sz="2100" dirty="0">
                  <a:solidFill>
                    <a:prstClr val="black">
                      <a:lumMod val="75000"/>
                      <a:lumOff val="25000"/>
                    </a:prstClr>
                  </a:solidFill>
                  <a:cs typeface="+mn-ea"/>
                  <a:sym typeface="+mn-lt"/>
                </a:rPr>
                <a:t>部编版语文课件 三年级下册</a:t>
              </a:r>
            </a:p>
          </p:txBody>
        </p:sp>
        <p:sp>
          <p:nvSpPr>
            <p:cNvPr id="12" name="矩形: 圆角 11"/>
            <p:cNvSpPr/>
            <p:nvPr/>
          </p:nvSpPr>
          <p:spPr>
            <a:xfrm rot="10800000" flipH="1" flipV="1">
              <a:off x="828764" y="4420061"/>
              <a:ext cx="4404619" cy="47068"/>
            </a:xfrm>
            <a:prstGeom prst="roundRect">
              <a:avLst>
                <a:gd name="adj" fmla="val 50000"/>
              </a:avLst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dist">
                <a:defRPr/>
              </a:pPr>
              <a:endParaRPr lang="zh-CN" altLang="en-US" dirty="0">
                <a:solidFill>
                  <a:prstClr val="black">
                    <a:lumMod val="85000"/>
                    <a:lumOff val="15000"/>
                  </a:prstClr>
                </a:solidFill>
                <a:cs typeface="+mn-ea"/>
                <a:sym typeface="+mn-lt"/>
              </a:endParaRPr>
            </a:p>
          </p:txBody>
        </p:sp>
      </p:grpSp>
      <p:sp>
        <p:nvSpPr>
          <p:cNvPr id="16" name="矩形 15"/>
          <p:cNvSpPr/>
          <p:nvPr/>
        </p:nvSpPr>
        <p:spPr>
          <a:xfrm>
            <a:off x="2046483" y="3827025"/>
            <a:ext cx="1061509" cy="37580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lvl="0" indent="-342900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8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18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en-US" altLang="zh-CN" sz="1800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550817" y="244520"/>
            <a:ext cx="1691640" cy="392430"/>
          </a:xfrm>
          <a:prstGeom prst="rect">
            <a:avLst/>
          </a:prstGeom>
          <a:noFill/>
        </p:spPr>
        <p:txBody>
          <a:bodyPr wrap="square" lIns="68580" tIns="34290" rIns="68580" bIns="34290" rtlCol="0" anchor="ctr">
            <a:spAutoFit/>
          </a:bodyPr>
          <a:lstStyle/>
          <a:p>
            <a:pPr lvl="0">
              <a:defRPr/>
            </a:pPr>
            <a:r>
              <a:rPr lang="zh-CN" altLang="en-US" sz="2100" dirty="0">
                <a:solidFill>
                  <a:prstClr val="black"/>
                </a:solidFill>
                <a:cs typeface="+mn-ea"/>
                <a:sym typeface="+mn-lt"/>
              </a:rPr>
              <a:t>字词揭秘</a:t>
            </a:r>
          </a:p>
        </p:txBody>
      </p:sp>
      <p:sp>
        <p:nvSpPr>
          <p:cNvPr id="3" name="Rectangle 31"/>
          <p:cNvSpPr>
            <a:spLocks noChangeArrowheads="1"/>
          </p:cNvSpPr>
          <p:nvPr/>
        </p:nvSpPr>
        <p:spPr bwMode="auto">
          <a:xfrm>
            <a:off x="865667" y="2662082"/>
            <a:ext cx="28854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defRPr/>
            </a:pPr>
            <a:r>
              <a:rPr lang="zh-CN" altLang="en-US" sz="80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 </a:t>
            </a:r>
            <a:endParaRPr lang="zh-CN" altLang="en-US">
              <a:solidFill>
                <a:prstClr val="black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" name="矩形 2"/>
          <p:cNvSpPr>
            <a:spLocks noChangeArrowheads="1"/>
          </p:cNvSpPr>
          <p:nvPr/>
        </p:nvSpPr>
        <p:spPr bwMode="auto">
          <a:xfrm>
            <a:off x="3190875" y="3221923"/>
            <a:ext cx="3110534" cy="59247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lIns="68580" tIns="34290" rIns="68580" bIns="34290">
            <a:spAutoFit/>
          </a:bodyPr>
          <a:lstStyle/>
          <a:p>
            <a:pPr>
              <a:defRPr/>
            </a:pPr>
            <a:r>
              <a:rPr lang="zh-CN" altLang="en-US" sz="1700" dirty="0">
                <a:solidFill>
                  <a:srgbClr val="0000FF"/>
                </a:solidFill>
                <a:cs typeface="+mn-ea"/>
                <a:sym typeface="+mn-lt"/>
              </a:rPr>
              <a:t>书写指导：</a:t>
            </a:r>
            <a:r>
              <a:rPr lang="zh-CN" altLang="en-US" sz="1700" dirty="0">
                <a:solidFill>
                  <a:prstClr val="black"/>
                </a:solidFill>
                <a:cs typeface="+mn-ea"/>
                <a:sym typeface="+mn-lt"/>
              </a:rPr>
              <a:t>“艹”横长，</a:t>
            </a:r>
            <a:r>
              <a:rPr lang="en-US" altLang="zh-CN" sz="1700" dirty="0">
                <a:solidFill>
                  <a:prstClr val="black"/>
                </a:solidFill>
                <a:cs typeface="+mn-ea"/>
                <a:sym typeface="+mn-lt"/>
              </a:rPr>
              <a:t>”</a:t>
            </a:r>
            <a:r>
              <a:rPr lang="zh-CN" altLang="en-US" sz="1700" dirty="0">
                <a:solidFill>
                  <a:prstClr val="black"/>
                </a:solidFill>
                <a:cs typeface="+mn-ea"/>
                <a:sym typeface="+mn-lt"/>
              </a:rPr>
              <a:t>分“首撇、捺伸展，宽于上部。</a:t>
            </a:r>
          </a:p>
        </p:txBody>
      </p:sp>
      <p:sp>
        <p:nvSpPr>
          <p:cNvPr id="5" name="TextBox 33"/>
          <p:cNvSpPr txBox="1">
            <a:spLocks noChangeArrowheads="1"/>
          </p:cNvSpPr>
          <p:nvPr/>
        </p:nvSpPr>
        <p:spPr bwMode="auto">
          <a:xfrm>
            <a:off x="3174547" y="1585321"/>
            <a:ext cx="1754981" cy="3308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sz="1700" dirty="0">
                <a:solidFill>
                  <a:srgbClr val="0000FF"/>
                </a:solidFill>
                <a:latin typeface="+mn-lt"/>
                <a:ea typeface="+mn-ea"/>
                <a:cs typeface="+mn-ea"/>
                <a:sym typeface="+mn-lt"/>
              </a:rPr>
              <a:t>结构：</a:t>
            </a:r>
            <a:r>
              <a:rPr lang="zh-CN" altLang="en-US" sz="170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上下</a:t>
            </a:r>
          </a:p>
        </p:txBody>
      </p:sp>
      <p:sp>
        <p:nvSpPr>
          <p:cNvPr id="6" name="TextBox 34"/>
          <p:cNvSpPr txBox="1">
            <a:spLocks noChangeArrowheads="1"/>
          </p:cNvSpPr>
          <p:nvPr/>
        </p:nvSpPr>
        <p:spPr bwMode="auto">
          <a:xfrm>
            <a:off x="3174546" y="2197303"/>
            <a:ext cx="2622947" cy="592470"/>
          </a:xfrm>
          <a:prstGeom prst="rect">
            <a:avLst/>
          </a:prstGeom>
          <a:noFill/>
          <a:ln>
            <a:noFill/>
          </a:ln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sz="1700" dirty="0">
                <a:solidFill>
                  <a:srgbClr val="0000FF"/>
                </a:solidFill>
                <a:latin typeface="+mn-lt"/>
                <a:ea typeface="+mn-ea"/>
                <a:cs typeface="+mn-ea"/>
                <a:sym typeface="+mn-lt"/>
              </a:rPr>
              <a:t>组词：</a:t>
            </a:r>
            <a:r>
              <a:rPr lang="zh-CN" altLang="en-US" sz="170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芬芳     芬兰    清芬</a:t>
            </a:r>
          </a:p>
        </p:txBody>
      </p:sp>
      <p:sp>
        <p:nvSpPr>
          <p:cNvPr id="7" name="TextBox 35"/>
          <p:cNvSpPr txBox="1">
            <a:spLocks noChangeArrowheads="1"/>
          </p:cNvSpPr>
          <p:nvPr/>
        </p:nvSpPr>
        <p:spPr bwMode="auto">
          <a:xfrm>
            <a:off x="3174546" y="2521152"/>
            <a:ext cx="3126863" cy="330860"/>
          </a:xfrm>
          <a:prstGeom prst="rect">
            <a:avLst/>
          </a:prstGeom>
          <a:noFill/>
          <a:ln>
            <a:noFill/>
          </a:ln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sz="1700" dirty="0">
                <a:solidFill>
                  <a:srgbClr val="0000FF"/>
                </a:solidFill>
                <a:latin typeface="+mn-lt"/>
                <a:ea typeface="+mn-ea"/>
                <a:cs typeface="+mn-ea"/>
                <a:sym typeface="+mn-lt"/>
              </a:rPr>
              <a:t>造句：</a:t>
            </a:r>
            <a:r>
              <a:rPr lang="zh-CN" altLang="en-US" sz="170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茶花的芬芳沁人心脾。 </a:t>
            </a:r>
          </a:p>
        </p:txBody>
      </p:sp>
      <p:sp>
        <p:nvSpPr>
          <p:cNvPr id="8" name="TextBox 36"/>
          <p:cNvSpPr txBox="1">
            <a:spLocks noChangeArrowheads="1"/>
          </p:cNvSpPr>
          <p:nvPr/>
        </p:nvSpPr>
        <p:spPr bwMode="auto">
          <a:xfrm>
            <a:off x="3174546" y="1873452"/>
            <a:ext cx="2178844" cy="330860"/>
          </a:xfrm>
          <a:prstGeom prst="rect">
            <a:avLst/>
          </a:prstGeom>
          <a:noFill/>
          <a:ln>
            <a:noFill/>
          </a:ln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sz="1700" dirty="0">
                <a:solidFill>
                  <a:srgbClr val="0000FF"/>
                </a:solidFill>
                <a:latin typeface="+mn-lt"/>
                <a:ea typeface="+mn-ea"/>
                <a:cs typeface="+mn-ea"/>
                <a:sym typeface="+mn-lt"/>
              </a:rPr>
              <a:t>部首：</a:t>
            </a:r>
            <a:r>
              <a:rPr lang="zh-CN" altLang="en-US" sz="170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艹</a:t>
            </a:r>
          </a:p>
        </p:txBody>
      </p:sp>
      <p:graphicFrame>
        <p:nvGraphicFramePr>
          <p:cNvPr id="9" name="Group 47"/>
          <p:cNvGraphicFramePr>
            <a:graphicFrameLocks noGrp="1"/>
          </p:cNvGraphicFramePr>
          <p:nvPr/>
        </p:nvGraphicFramePr>
        <p:xfrm>
          <a:off x="708163" y="2242876"/>
          <a:ext cx="1735091" cy="1709738"/>
        </p:xfrm>
        <a:graphic>
          <a:graphicData uri="http://schemas.openxmlformats.org/drawingml/2006/table">
            <a:tbl>
              <a:tblPr/>
              <a:tblGrid>
                <a:gridCol w="860170"/>
                <a:gridCol w="874921"/>
              </a:tblGrid>
              <a:tr h="850851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1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68587" marR="68587" marT="25724" marB="2572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1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68587" marR="68587" marT="25724" marB="25724" horzOverflow="overflow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58887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68587" marR="68587" marT="25724" marB="2572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68587" marR="68587" marT="25724" marB="25724" horzOverflow="overflow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0" name="文本框 9"/>
          <p:cNvSpPr txBox="1"/>
          <p:nvPr/>
        </p:nvSpPr>
        <p:spPr>
          <a:xfrm>
            <a:off x="742372" y="2053400"/>
            <a:ext cx="1735091" cy="198515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defRPr/>
            </a:pPr>
            <a:r>
              <a:rPr lang="zh-CN" altLang="en-US" sz="12500" dirty="0">
                <a:solidFill>
                  <a:srgbClr val="C00000"/>
                </a:solidFill>
                <a:cs typeface="+mn-ea"/>
                <a:sym typeface="+mn-lt"/>
              </a:rPr>
              <a:t>芬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1113095" y="1579851"/>
            <a:ext cx="1144283" cy="5770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defRPr/>
            </a:pPr>
            <a:r>
              <a:rPr lang="en-US" altLang="zh-CN" sz="3300" dirty="0" err="1">
                <a:solidFill>
                  <a:prstClr val="black"/>
                </a:solidFill>
                <a:cs typeface="+mn-ea"/>
                <a:sym typeface="+mn-lt"/>
              </a:rPr>
              <a:t>fēn</a:t>
            </a:r>
            <a:endParaRPr lang="en-US" altLang="zh-CN" sz="3300" dirty="0">
              <a:solidFill>
                <a:prstClr val="black"/>
              </a:solidFill>
              <a:cs typeface="+mn-ea"/>
              <a:sym typeface="+mn-lt"/>
            </a:endParaRPr>
          </a:p>
        </p:txBody>
      </p:sp>
      <p:pic>
        <p:nvPicPr>
          <p:cNvPr id="12" name="Picture 2" descr="https://p.ssl.qhimg.com/t01ccb7459932a7bcb4.gif?t=6.102213541666667?random=1578705263382"/>
          <p:cNvPicPr>
            <a:picLocks noChangeAspect="1" noChangeArrowheads="1" noCrop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62097" y="951537"/>
            <a:ext cx="1911741" cy="19117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ldLvl="0"/>
      <p:bldP spid="5" grpId="0" bldLvl="0" animBg="1"/>
      <p:bldP spid="6" grpId="0"/>
      <p:bldP spid="7" grpId="0"/>
      <p:bldP spid="8" grpId="0"/>
      <p:bldP spid="1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550817" y="244520"/>
            <a:ext cx="1691640" cy="392430"/>
          </a:xfrm>
          <a:prstGeom prst="rect">
            <a:avLst/>
          </a:prstGeom>
          <a:noFill/>
        </p:spPr>
        <p:txBody>
          <a:bodyPr wrap="square" lIns="68580" tIns="34290" rIns="68580" bIns="34290" rtlCol="0" anchor="ctr">
            <a:spAutoFit/>
          </a:bodyPr>
          <a:lstStyle/>
          <a:p>
            <a:pPr lvl="0">
              <a:defRPr/>
            </a:pPr>
            <a:r>
              <a:rPr lang="zh-CN" altLang="en-US" sz="2100" dirty="0">
                <a:solidFill>
                  <a:prstClr val="black"/>
                </a:solidFill>
                <a:cs typeface="+mn-ea"/>
                <a:sym typeface="+mn-lt"/>
              </a:rPr>
              <a:t>字词揭秘</a:t>
            </a:r>
          </a:p>
        </p:txBody>
      </p:sp>
      <p:sp>
        <p:nvSpPr>
          <p:cNvPr id="13" name="Rectangle 31"/>
          <p:cNvSpPr>
            <a:spLocks noChangeArrowheads="1"/>
          </p:cNvSpPr>
          <p:nvPr/>
        </p:nvSpPr>
        <p:spPr bwMode="auto">
          <a:xfrm>
            <a:off x="865667" y="2662082"/>
            <a:ext cx="28854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defRPr/>
            </a:pPr>
            <a:r>
              <a:rPr lang="zh-CN" altLang="en-US" sz="80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 </a:t>
            </a:r>
            <a:endParaRPr lang="zh-CN" altLang="en-US">
              <a:solidFill>
                <a:prstClr val="black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4" name="矩形 2"/>
          <p:cNvSpPr>
            <a:spLocks noChangeArrowheads="1"/>
          </p:cNvSpPr>
          <p:nvPr/>
        </p:nvSpPr>
        <p:spPr bwMode="auto">
          <a:xfrm>
            <a:off x="3003369" y="3222394"/>
            <a:ext cx="3299378" cy="59247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lIns="68580" tIns="34290" rIns="68580" bIns="34290">
            <a:spAutoFit/>
          </a:bodyPr>
          <a:lstStyle/>
          <a:p>
            <a:pPr>
              <a:defRPr/>
            </a:pPr>
            <a:r>
              <a:rPr lang="zh-CN" altLang="en-US" sz="1700" dirty="0">
                <a:solidFill>
                  <a:srgbClr val="0000FF"/>
                </a:solidFill>
                <a:cs typeface="+mn-ea"/>
                <a:sym typeface="+mn-lt"/>
              </a:rPr>
              <a:t>书写指导：</a:t>
            </a:r>
            <a:r>
              <a:rPr lang="zh-CN" altLang="en-US" sz="1700" dirty="0">
                <a:solidFill>
                  <a:prstClr val="black"/>
                </a:solidFill>
                <a:cs typeface="+mn-ea"/>
                <a:sym typeface="+mn-lt"/>
              </a:rPr>
              <a:t>“方</a:t>
            </a:r>
            <a:r>
              <a:rPr lang="en-US" altLang="zh-CN" sz="1700" dirty="0">
                <a:solidFill>
                  <a:prstClr val="black"/>
                </a:solidFill>
                <a:cs typeface="+mn-ea"/>
                <a:sym typeface="+mn-lt"/>
              </a:rPr>
              <a:t>”</a:t>
            </a:r>
            <a:r>
              <a:rPr lang="zh-CN" altLang="en-US" sz="1700" dirty="0">
                <a:solidFill>
                  <a:prstClr val="black"/>
                </a:solidFill>
                <a:cs typeface="+mn-ea"/>
                <a:sym typeface="+mn-lt"/>
              </a:rPr>
              <a:t>横画拉长突出，横折钩横断折长，横下斜。</a:t>
            </a:r>
          </a:p>
        </p:txBody>
      </p:sp>
      <p:sp>
        <p:nvSpPr>
          <p:cNvPr id="15" name="TextBox 33"/>
          <p:cNvSpPr txBox="1">
            <a:spLocks noChangeArrowheads="1"/>
          </p:cNvSpPr>
          <p:nvPr/>
        </p:nvSpPr>
        <p:spPr bwMode="auto">
          <a:xfrm>
            <a:off x="2987041" y="1585792"/>
            <a:ext cx="1754981" cy="3308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sz="1700" dirty="0">
                <a:solidFill>
                  <a:srgbClr val="0000FF"/>
                </a:solidFill>
                <a:latin typeface="+mn-lt"/>
                <a:ea typeface="+mn-ea"/>
                <a:cs typeface="+mn-ea"/>
                <a:sym typeface="+mn-lt"/>
              </a:rPr>
              <a:t>结构：</a:t>
            </a:r>
            <a:r>
              <a:rPr lang="zh-CN" altLang="en-US" sz="170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上下</a:t>
            </a:r>
          </a:p>
        </p:txBody>
      </p:sp>
      <p:sp>
        <p:nvSpPr>
          <p:cNvPr id="16" name="TextBox 34"/>
          <p:cNvSpPr txBox="1">
            <a:spLocks noChangeArrowheads="1"/>
          </p:cNvSpPr>
          <p:nvPr/>
        </p:nvSpPr>
        <p:spPr bwMode="auto">
          <a:xfrm>
            <a:off x="2987040" y="2197774"/>
            <a:ext cx="3027873" cy="330860"/>
          </a:xfrm>
          <a:prstGeom prst="rect">
            <a:avLst/>
          </a:prstGeom>
          <a:noFill/>
          <a:ln>
            <a:noFill/>
          </a:ln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sz="1700" dirty="0">
                <a:solidFill>
                  <a:srgbClr val="0000FF"/>
                </a:solidFill>
                <a:latin typeface="+mn-lt"/>
                <a:ea typeface="+mn-ea"/>
                <a:cs typeface="+mn-ea"/>
                <a:sym typeface="+mn-lt"/>
              </a:rPr>
              <a:t>组词：</a:t>
            </a:r>
            <a:r>
              <a:rPr lang="zh-CN" altLang="en-US" sz="170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芳香     芳草     芳邻</a:t>
            </a:r>
          </a:p>
        </p:txBody>
      </p:sp>
      <p:sp>
        <p:nvSpPr>
          <p:cNvPr id="17" name="TextBox 35"/>
          <p:cNvSpPr txBox="1">
            <a:spLocks noChangeArrowheads="1"/>
          </p:cNvSpPr>
          <p:nvPr/>
        </p:nvSpPr>
        <p:spPr bwMode="auto">
          <a:xfrm>
            <a:off x="2987041" y="2521623"/>
            <a:ext cx="3125390" cy="592470"/>
          </a:xfrm>
          <a:prstGeom prst="rect">
            <a:avLst/>
          </a:prstGeom>
          <a:noFill/>
          <a:ln>
            <a:noFill/>
          </a:ln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sz="1700" dirty="0">
                <a:solidFill>
                  <a:srgbClr val="0000FF"/>
                </a:solidFill>
                <a:latin typeface="+mn-lt"/>
                <a:ea typeface="+mn-ea"/>
                <a:cs typeface="+mn-ea"/>
                <a:sym typeface="+mn-lt"/>
              </a:rPr>
              <a:t>造句：</a:t>
            </a:r>
            <a:r>
              <a:rPr lang="zh-CN" altLang="en-US" sz="170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紫丁香开花了，发出阵阵芳香。 </a:t>
            </a:r>
          </a:p>
        </p:txBody>
      </p:sp>
      <p:sp>
        <p:nvSpPr>
          <p:cNvPr id="18" name="TextBox 36"/>
          <p:cNvSpPr txBox="1">
            <a:spLocks noChangeArrowheads="1"/>
          </p:cNvSpPr>
          <p:nvPr/>
        </p:nvSpPr>
        <p:spPr bwMode="auto">
          <a:xfrm>
            <a:off x="2987040" y="1873924"/>
            <a:ext cx="2178844" cy="330860"/>
          </a:xfrm>
          <a:prstGeom prst="rect">
            <a:avLst/>
          </a:prstGeom>
          <a:noFill/>
          <a:ln>
            <a:noFill/>
          </a:ln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sz="1700" dirty="0">
                <a:solidFill>
                  <a:srgbClr val="0000FF"/>
                </a:solidFill>
                <a:latin typeface="+mn-lt"/>
                <a:ea typeface="+mn-ea"/>
                <a:cs typeface="+mn-ea"/>
                <a:sym typeface="+mn-lt"/>
              </a:rPr>
              <a:t>部首：</a:t>
            </a:r>
            <a:r>
              <a:rPr lang="zh-CN" altLang="en-US" sz="170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艹</a:t>
            </a:r>
          </a:p>
        </p:txBody>
      </p:sp>
      <p:graphicFrame>
        <p:nvGraphicFramePr>
          <p:cNvPr id="19" name="Group 47"/>
          <p:cNvGraphicFramePr>
            <a:graphicFrameLocks noGrp="1"/>
          </p:cNvGraphicFramePr>
          <p:nvPr/>
        </p:nvGraphicFramePr>
        <p:xfrm>
          <a:off x="708163" y="2242876"/>
          <a:ext cx="1735091" cy="1709738"/>
        </p:xfrm>
        <a:graphic>
          <a:graphicData uri="http://schemas.openxmlformats.org/drawingml/2006/table">
            <a:tbl>
              <a:tblPr/>
              <a:tblGrid>
                <a:gridCol w="860170"/>
                <a:gridCol w="874921"/>
              </a:tblGrid>
              <a:tr h="850851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1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68587" marR="68587" marT="25724" marB="2572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1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68587" marR="68587" marT="25724" marB="25724" horzOverflow="overflow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58887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68587" marR="68587" marT="25724" marB="2572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68587" marR="68587" marT="25724" marB="25724" horzOverflow="overflow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0" name="文本框 19"/>
          <p:cNvSpPr txBox="1"/>
          <p:nvPr/>
        </p:nvSpPr>
        <p:spPr>
          <a:xfrm>
            <a:off x="742372" y="2053401"/>
            <a:ext cx="1735091" cy="1984534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defRPr/>
            </a:pPr>
            <a:r>
              <a:rPr lang="zh-CN" altLang="en-US" sz="12500" dirty="0">
                <a:solidFill>
                  <a:srgbClr val="C00000"/>
                </a:solidFill>
                <a:cs typeface="+mn-ea"/>
                <a:sym typeface="+mn-lt"/>
              </a:rPr>
              <a:t>芳</a:t>
            </a:r>
          </a:p>
        </p:txBody>
      </p:sp>
      <p:sp>
        <p:nvSpPr>
          <p:cNvPr id="21" name="文本框 20"/>
          <p:cNvSpPr txBox="1"/>
          <p:nvPr/>
        </p:nvSpPr>
        <p:spPr>
          <a:xfrm>
            <a:off x="1163461" y="1586781"/>
            <a:ext cx="963245" cy="577081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>
              <a:defRPr/>
            </a:pPr>
            <a:r>
              <a:rPr lang="en-US" altLang="zh-CN" sz="3300" dirty="0" err="1">
                <a:solidFill>
                  <a:prstClr val="black"/>
                </a:solidFill>
                <a:cs typeface="+mn-ea"/>
                <a:sym typeface="+mn-lt"/>
              </a:rPr>
              <a:t>fāng</a:t>
            </a:r>
            <a:endParaRPr lang="zh-CN" altLang="en-US" sz="3300" dirty="0">
              <a:solidFill>
                <a:prstClr val="black"/>
              </a:solidFill>
              <a:cs typeface="+mn-ea"/>
              <a:sym typeface="+mn-lt"/>
            </a:endParaRPr>
          </a:p>
        </p:txBody>
      </p:sp>
      <p:pic>
        <p:nvPicPr>
          <p:cNvPr id="22" name="Picture 2" descr="https://p.ssl.qhimg.com/t0118eb7c9f69f984df.gif?t=5.880045572916667?random=1578705291961"/>
          <p:cNvPicPr>
            <a:picLocks noChangeAspect="1" noChangeArrowheads="1" noCrop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38357" y="1000749"/>
            <a:ext cx="1949868" cy="19498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bldLvl="0"/>
      <p:bldP spid="15" grpId="0" bldLvl="0" animBg="1"/>
      <p:bldP spid="16" grpId="0"/>
      <p:bldP spid="17" grpId="0"/>
      <p:bldP spid="18" grpId="0"/>
      <p:bldP spid="2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550817" y="244520"/>
            <a:ext cx="1691640" cy="392430"/>
          </a:xfrm>
          <a:prstGeom prst="rect">
            <a:avLst/>
          </a:prstGeom>
          <a:noFill/>
        </p:spPr>
        <p:txBody>
          <a:bodyPr wrap="square" lIns="68580" tIns="34290" rIns="68580" bIns="34290" rtlCol="0" anchor="ctr">
            <a:spAutoFit/>
          </a:bodyPr>
          <a:lstStyle/>
          <a:p>
            <a:pPr lvl="0">
              <a:defRPr/>
            </a:pPr>
            <a:r>
              <a:rPr lang="zh-CN" altLang="en-US" sz="2100" dirty="0">
                <a:solidFill>
                  <a:prstClr val="black"/>
                </a:solidFill>
                <a:cs typeface="+mn-ea"/>
                <a:sym typeface="+mn-lt"/>
              </a:rPr>
              <a:t>字词揭秘</a:t>
            </a:r>
          </a:p>
        </p:txBody>
      </p:sp>
      <p:sp>
        <p:nvSpPr>
          <p:cNvPr id="3" name="Rectangle 31"/>
          <p:cNvSpPr>
            <a:spLocks noChangeArrowheads="1"/>
          </p:cNvSpPr>
          <p:nvPr/>
        </p:nvSpPr>
        <p:spPr bwMode="auto">
          <a:xfrm>
            <a:off x="865667" y="2662082"/>
            <a:ext cx="28854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defRPr/>
            </a:pPr>
            <a:r>
              <a:rPr lang="zh-CN" altLang="en-US" sz="80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 </a:t>
            </a:r>
            <a:endParaRPr lang="zh-CN" altLang="en-US">
              <a:solidFill>
                <a:prstClr val="black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" name="矩形 2"/>
          <p:cNvSpPr>
            <a:spLocks noChangeArrowheads="1"/>
          </p:cNvSpPr>
          <p:nvPr/>
        </p:nvSpPr>
        <p:spPr bwMode="auto">
          <a:xfrm>
            <a:off x="3025634" y="3403243"/>
            <a:ext cx="3484637" cy="33086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lIns="68580" tIns="34290" rIns="68580" bIns="34290">
            <a:spAutoFit/>
          </a:bodyPr>
          <a:lstStyle/>
          <a:p>
            <a:pPr>
              <a:defRPr/>
            </a:pPr>
            <a:r>
              <a:rPr lang="zh-CN" altLang="en-US" sz="1700" dirty="0">
                <a:solidFill>
                  <a:srgbClr val="0000FF"/>
                </a:solidFill>
                <a:cs typeface="+mn-ea"/>
                <a:sym typeface="+mn-lt"/>
              </a:rPr>
              <a:t>书写指导：</a:t>
            </a:r>
            <a:r>
              <a:rPr lang="zh-CN" altLang="en-US" sz="1700" dirty="0">
                <a:solidFill>
                  <a:prstClr val="black"/>
                </a:solidFill>
                <a:cs typeface="+mn-ea"/>
                <a:sym typeface="+mn-lt"/>
              </a:rPr>
              <a:t>“人”的末笔捺改点。</a:t>
            </a:r>
          </a:p>
        </p:txBody>
      </p:sp>
      <p:sp>
        <p:nvSpPr>
          <p:cNvPr id="5" name="TextBox 33"/>
          <p:cNvSpPr txBox="1">
            <a:spLocks noChangeArrowheads="1"/>
          </p:cNvSpPr>
          <p:nvPr/>
        </p:nvSpPr>
        <p:spPr bwMode="auto">
          <a:xfrm>
            <a:off x="3009306" y="1766641"/>
            <a:ext cx="1754981" cy="3308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sz="1700" dirty="0">
                <a:solidFill>
                  <a:srgbClr val="0000FF"/>
                </a:solidFill>
                <a:latin typeface="+mn-lt"/>
                <a:ea typeface="+mn-ea"/>
                <a:cs typeface="+mn-ea"/>
                <a:sym typeface="+mn-lt"/>
              </a:rPr>
              <a:t>结构：独体字</a:t>
            </a:r>
            <a:endParaRPr lang="zh-CN" altLang="en-US" sz="1700" dirty="0">
              <a:solidFill>
                <a:prstClr val="black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6" name="TextBox 34"/>
          <p:cNvSpPr txBox="1">
            <a:spLocks noChangeArrowheads="1"/>
          </p:cNvSpPr>
          <p:nvPr/>
        </p:nvSpPr>
        <p:spPr bwMode="auto">
          <a:xfrm>
            <a:off x="3009305" y="2378623"/>
            <a:ext cx="3053023" cy="330860"/>
          </a:xfrm>
          <a:prstGeom prst="rect">
            <a:avLst/>
          </a:prstGeom>
          <a:noFill/>
          <a:ln>
            <a:noFill/>
          </a:ln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sz="1700" dirty="0">
                <a:solidFill>
                  <a:srgbClr val="0000FF"/>
                </a:solidFill>
                <a:latin typeface="+mn-lt"/>
                <a:ea typeface="+mn-ea"/>
                <a:cs typeface="+mn-ea"/>
                <a:sym typeface="+mn-lt"/>
              </a:rPr>
              <a:t>组词：</a:t>
            </a:r>
            <a:r>
              <a:rPr lang="zh-CN" altLang="en-US" sz="170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内外   内行    内容</a:t>
            </a:r>
          </a:p>
        </p:txBody>
      </p:sp>
      <p:sp>
        <p:nvSpPr>
          <p:cNvPr id="7" name="TextBox 35"/>
          <p:cNvSpPr txBox="1">
            <a:spLocks noChangeArrowheads="1"/>
          </p:cNvSpPr>
          <p:nvPr/>
        </p:nvSpPr>
        <p:spPr bwMode="auto">
          <a:xfrm>
            <a:off x="3009305" y="2702473"/>
            <a:ext cx="3343227" cy="592470"/>
          </a:xfrm>
          <a:prstGeom prst="rect">
            <a:avLst/>
          </a:prstGeom>
          <a:noFill/>
          <a:ln>
            <a:noFill/>
          </a:ln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sz="1700" dirty="0">
                <a:solidFill>
                  <a:srgbClr val="0000FF"/>
                </a:solidFill>
                <a:latin typeface="+mn-lt"/>
                <a:ea typeface="+mn-ea"/>
                <a:cs typeface="+mn-ea"/>
                <a:sym typeface="+mn-lt"/>
              </a:rPr>
              <a:t>造句：</a:t>
            </a:r>
            <a:r>
              <a:rPr lang="zh-CN" altLang="en-US" sz="170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内行人都知道怎样挑选鲜花。</a:t>
            </a:r>
          </a:p>
        </p:txBody>
      </p:sp>
      <p:sp>
        <p:nvSpPr>
          <p:cNvPr id="8" name="TextBox 36"/>
          <p:cNvSpPr txBox="1">
            <a:spLocks noChangeArrowheads="1"/>
          </p:cNvSpPr>
          <p:nvPr/>
        </p:nvSpPr>
        <p:spPr bwMode="auto">
          <a:xfrm>
            <a:off x="3009306" y="2054773"/>
            <a:ext cx="2178844" cy="330860"/>
          </a:xfrm>
          <a:prstGeom prst="rect">
            <a:avLst/>
          </a:prstGeom>
          <a:noFill/>
          <a:ln>
            <a:noFill/>
          </a:ln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sz="1700" dirty="0">
                <a:solidFill>
                  <a:srgbClr val="0000FF"/>
                </a:solidFill>
                <a:latin typeface="+mn-lt"/>
                <a:ea typeface="+mn-ea"/>
                <a:cs typeface="+mn-ea"/>
                <a:sym typeface="+mn-lt"/>
              </a:rPr>
              <a:t>部首：</a:t>
            </a:r>
            <a:r>
              <a:rPr lang="zh-CN" altLang="en-US" sz="170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冂</a:t>
            </a:r>
          </a:p>
        </p:txBody>
      </p:sp>
      <p:graphicFrame>
        <p:nvGraphicFramePr>
          <p:cNvPr id="9" name="Group 47"/>
          <p:cNvGraphicFramePr>
            <a:graphicFrameLocks noGrp="1"/>
          </p:cNvGraphicFramePr>
          <p:nvPr/>
        </p:nvGraphicFramePr>
        <p:xfrm>
          <a:off x="708163" y="2242876"/>
          <a:ext cx="1871042" cy="1709738"/>
        </p:xfrm>
        <a:graphic>
          <a:graphicData uri="http://schemas.openxmlformats.org/drawingml/2006/table">
            <a:tbl>
              <a:tblPr/>
              <a:tblGrid>
                <a:gridCol w="927568"/>
                <a:gridCol w="943474"/>
              </a:tblGrid>
              <a:tr h="850851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1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68587" marR="68587" marT="25724" marB="2572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1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68587" marR="68587" marT="25724" marB="25724" horzOverflow="overflow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58887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68587" marR="68587" marT="25724" marB="2572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68587" marR="68587" marT="25724" marB="25724" horzOverflow="overflow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0" name="文本框 9"/>
          <p:cNvSpPr txBox="1"/>
          <p:nvPr/>
        </p:nvSpPr>
        <p:spPr>
          <a:xfrm>
            <a:off x="742372" y="2053400"/>
            <a:ext cx="1735091" cy="198515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defRPr/>
            </a:pPr>
            <a:r>
              <a:rPr lang="zh-CN" altLang="en-US" sz="12500" dirty="0">
                <a:solidFill>
                  <a:srgbClr val="C00000"/>
                </a:solidFill>
                <a:cs typeface="+mn-ea"/>
                <a:sym typeface="+mn-lt"/>
              </a:rPr>
              <a:t>内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1201712" y="1552682"/>
            <a:ext cx="703558" cy="577081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>
              <a:defRPr/>
            </a:pPr>
            <a:r>
              <a:rPr lang="en-US" altLang="zh-CN" sz="3300" dirty="0" err="1">
                <a:solidFill>
                  <a:prstClr val="black"/>
                </a:solidFill>
                <a:cs typeface="+mn-ea"/>
                <a:sym typeface="+mn-lt"/>
              </a:rPr>
              <a:t>nèi</a:t>
            </a:r>
            <a:endParaRPr lang="zh-CN" altLang="en-US" sz="3300" dirty="0">
              <a:solidFill>
                <a:prstClr val="black"/>
              </a:solidFill>
              <a:cs typeface="+mn-ea"/>
              <a:sym typeface="+mn-lt"/>
            </a:endParaRPr>
          </a:p>
        </p:txBody>
      </p:sp>
      <p:pic>
        <p:nvPicPr>
          <p:cNvPr id="12" name="Picture 2" descr="https://p.ssl.qhimg.com/t010ad1115cb4cbe05d.gif?t=4.28125?random=1578705321216"/>
          <p:cNvPicPr>
            <a:picLocks noChangeAspect="1" noChangeArrowheads="1" noCrop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97598" y="1193009"/>
            <a:ext cx="1892423" cy="18924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ldLvl="0"/>
      <p:bldP spid="5" grpId="0" bldLvl="0" animBg="1"/>
      <p:bldP spid="6" grpId="0"/>
      <p:bldP spid="7" grpId="0"/>
      <p:bldP spid="8" grpId="0"/>
      <p:bldP spid="11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550817" y="244520"/>
            <a:ext cx="1691640" cy="392430"/>
          </a:xfrm>
          <a:prstGeom prst="rect">
            <a:avLst/>
          </a:prstGeom>
          <a:noFill/>
        </p:spPr>
        <p:txBody>
          <a:bodyPr wrap="square" lIns="68580" tIns="34290" rIns="68580" bIns="34290" rtlCol="0" anchor="ctr">
            <a:spAutoFit/>
          </a:bodyPr>
          <a:lstStyle/>
          <a:p>
            <a:pPr lvl="0">
              <a:defRPr/>
            </a:pPr>
            <a:r>
              <a:rPr lang="zh-CN" altLang="en-US" sz="2100" dirty="0">
                <a:solidFill>
                  <a:prstClr val="black"/>
                </a:solidFill>
                <a:cs typeface="+mn-ea"/>
                <a:sym typeface="+mn-lt"/>
              </a:rPr>
              <a:t>字词揭秘</a:t>
            </a:r>
          </a:p>
        </p:txBody>
      </p:sp>
      <p:sp>
        <p:nvSpPr>
          <p:cNvPr id="3" name="矩形 2"/>
          <p:cNvSpPr>
            <a:spLocks noChangeArrowheads="1"/>
          </p:cNvSpPr>
          <p:nvPr/>
        </p:nvSpPr>
        <p:spPr bwMode="auto">
          <a:xfrm>
            <a:off x="2975598" y="3461246"/>
            <a:ext cx="4091125" cy="59247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lIns="68580" tIns="34290" rIns="68580" bIns="34290">
            <a:spAutoFit/>
          </a:bodyPr>
          <a:lstStyle/>
          <a:p>
            <a:pPr>
              <a:defRPr/>
            </a:pPr>
            <a:r>
              <a:rPr lang="zh-CN" altLang="en-US" sz="1700" dirty="0">
                <a:solidFill>
                  <a:srgbClr val="0000FF"/>
                </a:solidFill>
                <a:cs typeface="+mn-ea"/>
                <a:sym typeface="+mn-lt"/>
              </a:rPr>
              <a:t>书写指导：</a:t>
            </a:r>
            <a:r>
              <a:rPr lang="zh-CN" altLang="en-US" sz="1700" dirty="0">
                <a:solidFill>
                  <a:prstClr val="black"/>
                </a:solidFill>
                <a:cs typeface="+mn-ea"/>
                <a:sym typeface="+mn-lt"/>
              </a:rPr>
              <a:t>左右宽窄相当，顶部和底部左右大体齐平。</a:t>
            </a:r>
          </a:p>
        </p:txBody>
      </p:sp>
      <p:sp>
        <p:nvSpPr>
          <p:cNvPr id="4" name="TextBox 33"/>
          <p:cNvSpPr txBox="1">
            <a:spLocks noChangeArrowheads="1"/>
          </p:cNvSpPr>
          <p:nvPr/>
        </p:nvSpPr>
        <p:spPr bwMode="auto">
          <a:xfrm>
            <a:off x="2987454" y="1883677"/>
            <a:ext cx="1754981" cy="3308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sz="1700" dirty="0">
                <a:solidFill>
                  <a:srgbClr val="0000FF"/>
                </a:solidFill>
                <a:latin typeface="+mn-lt"/>
                <a:ea typeface="+mn-ea"/>
                <a:cs typeface="+mn-ea"/>
                <a:sym typeface="+mn-lt"/>
              </a:rPr>
              <a:t>结构：</a:t>
            </a:r>
            <a:r>
              <a:rPr lang="zh-CN" altLang="en-US" sz="170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左右</a:t>
            </a:r>
          </a:p>
        </p:txBody>
      </p:sp>
      <p:sp>
        <p:nvSpPr>
          <p:cNvPr id="5" name="TextBox 34"/>
          <p:cNvSpPr txBox="1">
            <a:spLocks noChangeArrowheads="1"/>
          </p:cNvSpPr>
          <p:nvPr/>
        </p:nvSpPr>
        <p:spPr bwMode="auto">
          <a:xfrm>
            <a:off x="2987453" y="2495658"/>
            <a:ext cx="2622947" cy="592470"/>
          </a:xfrm>
          <a:prstGeom prst="rect">
            <a:avLst/>
          </a:prstGeom>
          <a:noFill/>
          <a:ln>
            <a:noFill/>
          </a:ln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sz="1700" dirty="0">
                <a:solidFill>
                  <a:srgbClr val="0000FF"/>
                </a:solidFill>
                <a:latin typeface="+mn-lt"/>
                <a:ea typeface="+mn-ea"/>
                <a:cs typeface="+mn-ea"/>
                <a:sym typeface="+mn-lt"/>
              </a:rPr>
              <a:t>组词：</a:t>
            </a:r>
            <a:r>
              <a:rPr lang="zh-CN" altLang="en-US" sz="170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清醒     苏醒    醒目</a:t>
            </a:r>
          </a:p>
        </p:txBody>
      </p:sp>
      <p:sp>
        <p:nvSpPr>
          <p:cNvPr id="6" name="TextBox 35"/>
          <p:cNvSpPr txBox="1">
            <a:spLocks noChangeArrowheads="1"/>
          </p:cNvSpPr>
          <p:nvPr/>
        </p:nvSpPr>
        <p:spPr bwMode="auto">
          <a:xfrm>
            <a:off x="2975598" y="2809205"/>
            <a:ext cx="3125390" cy="592470"/>
          </a:xfrm>
          <a:prstGeom prst="rect">
            <a:avLst/>
          </a:prstGeom>
          <a:noFill/>
          <a:ln>
            <a:noFill/>
          </a:ln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sz="1700" dirty="0">
                <a:solidFill>
                  <a:srgbClr val="0000FF"/>
                </a:solidFill>
                <a:latin typeface="+mn-lt"/>
                <a:ea typeface="+mn-ea"/>
                <a:cs typeface="+mn-ea"/>
                <a:sym typeface="+mn-lt"/>
              </a:rPr>
              <a:t>造句：</a:t>
            </a:r>
            <a:r>
              <a:rPr lang="zh-CN" altLang="en-US" sz="170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黑板上醒目的大字你没有看到吗？</a:t>
            </a:r>
          </a:p>
        </p:txBody>
      </p:sp>
      <p:sp>
        <p:nvSpPr>
          <p:cNvPr id="7" name="TextBox 36"/>
          <p:cNvSpPr txBox="1">
            <a:spLocks noChangeArrowheads="1"/>
          </p:cNvSpPr>
          <p:nvPr/>
        </p:nvSpPr>
        <p:spPr bwMode="auto">
          <a:xfrm>
            <a:off x="2987454" y="2171808"/>
            <a:ext cx="2178844" cy="330860"/>
          </a:xfrm>
          <a:prstGeom prst="rect">
            <a:avLst/>
          </a:prstGeom>
          <a:noFill/>
          <a:ln>
            <a:noFill/>
          </a:ln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sz="1700" dirty="0">
                <a:solidFill>
                  <a:srgbClr val="0000FF"/>
                </a:solidFill>
                <a:latin typeface="+mn-lt"/>
                <a:ea typeface="+mn-ea"/>
                <a:cs typeface="+mn-ea"/>
                <a:sym typeface="+mn-lt"/>
              </a:rPr>
              <a:t>部首：</a:t>
            </a:r>
            <a:r>
              <a:rPr lang="zh-CN" altLang="en-US" sz="170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酉</a:t>
            </a:r>
          </a:p>
        </p:txBody>
      </p:sp>
      <p:sp>
        <p:nvSpPr>
          <p:cNvPr id="8" name="Rectangle 31"/>
          <p:cNvSpPr>
            <a:spLocks noChangeArrowheads="1"/>
          </p:cNvSpPr>
          <p:nvPr/>
        </p:nvSpPr>
        <p:spPr bwMode="auto">
          <a:xfrm>
            <a:off x="865667" y="2662082"/>
            <a:ext cx="28854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defRPr/>
            </a:pPr>
            <a:r>
              <a:rPr lang="zh-CN" altLang="en-US" sz="80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 </a:t>
            </a:r>
            <a:endParaRPr lang="zh-CN" altLang="en-US">
              <a:solidFill>
                <a:prstClr val="black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graphicFrame>
        <p:nvGraphicFramePr>
          <p:cNvPr id="9" name="Group 47"/>
          <p:cNvGraphicFramePr>
            <a:graphicFrameLocks noGrp="1"/>
          </p:cNvGraphicFramePr>
          <p:nvPr/>
        </p:nvGraphicFramePr>
        <p:xfrm>
          <a:off x="708163" y="2242876"/>
          <a:ext cx="1871042" cy="1709738"/>
        </p:xfrm>
        <a:graphic>
          <a:graphicData uri="http://schemas.openxmlformats.org/drawingml/2006/table">
            <a:tbl>
              <a:tblPr/>
              <a:tblGrid>
                <a:gridCol w="927568"/>
                <a:gridCol w="943474"/>
              </a:tblGrid>
              <a:tr h="850851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1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68587" marR="68587" marT="25724" marB="2572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1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68587" marR="68587" marT="25724" marB="25724" horzOverflow="overflow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58887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68587" marR="68587" marT="25724" marB="2572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68587" marR="68587" marT="25724" marB="25724" horzOverflow="overflow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0" name="文本框 9"/>
          <p:cNvSpPr txBox="1"/>
          <p:nvPr/>
        </p:nvSpPr>
        <p:spPr>
          <a:xfrm>
            <a:off x="742372" y="2053400"/>
            <a:ext cx="1735091" cy="198515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defRPr/>
            </a:pPr>
            <a:r>
              <a:rPr lang="zh-CN" altLang="en-US" sz="12500" dirty="0">
                <a:solidFill>
                  <a:srgbClr val="C00000"/>
                </a:solidFill>
                <a:cs typeface="+mn-ea"/>
                <a:sym typeface="+mn-lt"/>
              </a:rPr>
              <a:t>醒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1269399" y="1545261"/>
            <a:ext cx="915155" cy="577081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>
              <a:defRPr/>
            </a:pPr>
            <a:r>
              <a:rPr lang="en-US" altLang="zh-CN" sz="3300" dirty="0" err="1">
                <a:solidFill>
                  <a:prstClr val="black"/>
                </a:solidFill>
                <a:cs typeface="+mn-ea"/>
                <a:sym typeface="+mn-lt"/>
              </a:rPr>
              <a:t>xǐng</a:t>
            </a:r>
            <a:endParaRPr lang="zh-CN" altLang="en-US" sz="3300" dirty="0">
              <a:solidFill>
                <a:prstClr val="black"/>
              </a:solidFill>
              <a:cs typeface="+mn-ea"/>
              <a:sym typeface="+mn-lt"/>
            </a:endParaRPr>
          </a:p>
        </p:txBody>
      </p:sp>
      <p:pic>
        <p:nvPicPr>
          <p:cNvPr id="12" name="Picture 2" descr="https://p.ssl.qhimg.com/t01079e150429872897.gif?t=11.602539062499998?random=1578705355380"/>
          <p:cNvPicPr>
            <a:picLocks noChangeAspect="1" noChangeArrowheads="1" noCrop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40782" y="946067"/>
            <a:ext cx="1958285" cy="19582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ldLvl="0"/>
      <p:bldP spid="4" grpId="0" bldLvl="0" animBg="1"/>
      <p:bldP spid="5" grpId="0"/>
      <p:bldP spid="6" grpId="0"/>
      <p:bldP spid="7" grpId="0"/>
      <p:bldP spid="11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550817" y="244520"/>
            <a:ext cx="1691640" cy="392430"/>
          </a:xfrm>
          <a:prstGeom prst="rect">
            <a:avLst/>
          </a:prstGeom>
          <a:noFill/>
        </p:spPr>
        <p:txBody>
          <a:bodyPr wrap="square" lIns="68580" tIns="34290" rIns="68580" bIns="34290" rtlCol="0" anchor="ctr">
            <a:spAutoFit/>
          </a:bodyPr>
          <a:lstStyle/>
          <a:p>
            <a:pPr lvl="0">
              <a:defRPr/>
            </a:pPr>
            <a:r>
              <a:rPr lang="zh-CN" altLang="en-US" sz="2100" dirty="0">
                <a:solidFill>
                  <a:prstClr val="black"/>
                </a:solidFill>
                <a:cs typeface="+mn-ea"/>
                <a:sym typeface="+mn-lt"/>
              </a:rPr>
              <a:t>字词揭秘</a:t>
            </a:r>
          </a:p>
        </p:txBody>
      </p:sp>
      <p:sp>
        <p:nvSpPr>
          <p:cNvPr id="3" name="Rectangle 31"/>
          <p:cNvSpPr>
            <a:spLocks noChangeArrowheads="1"/>
          </p:cNvSpPr>
          <p:nvPr/>
        </p:nvSpPr>
        <p:spPr bwMode="auto">
          <a:xfrm>
            <a:off x="865667" y="2662082"/>
            <a:ext cx="28854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defRPr/>
            </a:pPr>
            <a:r>
              <a:rPr lang="zh-CN" altLang="en-US" sz="80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 </a:t>
            </a:r>
            <a:endParaRPr lang="zh-CN" altLang="en-US">
              <a:solidFill>
                <a:prstClr val="black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" name="矩形 2"/>
          <p:cNvSpPr>
            <a:spLocks noChangeArrowheads="1"/>
          </p:cNvSpPr>
          <p:nvPr/>
        </p:nvSpPr>
        <p:spPr bwMode="auto">
          <a:xfrm>
            <a:off x="3190875" y="3221923"/>
            <a:ext cx="3521567" cy="59247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lIns="68580" tIns="34290" rIns="68580" bIns="34290">
            <a:spAutoFit/>
          </a:bodyPr>
          <a:lstStyle/>
          <a:p>
            <a:pPr>
              <a:defRPr/>
            </a:pPr>
            <a:r>
              <a:rPr lang="zh-CN" altLang="en-US" sz="1700" dirty="0">
                <a:solidFill>
                  <a:srgbClr val="0000FF"/>
                </a:solidFill>
                <a:cs typeface="+mn-ea"/>
                <a:sym typeface="+mn-lt"/>
              </a:rPr>
              <a:t>书写指导：</a:t>
            </a:r>
            <a:r>
              <a:rPr lang="zh-CN" altLang="en-US" sz="1700" dirty="0">
                <a:solidFill>
                  <a:prstClr val="black"/>
                </a:solidFill>
                <a:cs typeface="+mn-ea"/>
                <a:sym typeface="+mn-lt"/>
              </a:rPr>
              <a:t>上部三横长短不一，撇长伸；“寸”竖钩直而有力。</a:t>
            </a:r>
          </a:p>
        </p:txBody>
      </p:sp>
      <p:sp>
        <p:nvSpPr>
          <p:cNvPr id="5" name="TextBox 33"/>
          <p:cNvSpPr txBox="1">
            <a:spLocks noChangeArrowheads="1"/>
          </p:cNvSpPr>
          <p:nvPr/>
        </p:nvSpPr>
        <p:spPr bwMode="auto">
          <a:xfrm>
            <a:off x="3174547" y="1585321"/>
            <a:ext cx="1754981" cy="3308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sz="1700" dirty="0">
                <a:solidFill>
                  <a:srgbClr val="0000FF"/>
                </a:solidFill>
                <a:latin typeface="+mn-lt"/>
                <a:ea typeface="+mn-ea"/>
                <a:cs typeface="+mn-ea"/>
                <a:sym typeface="+mn-lt"/>
              </a:rPr>
              <a:t>结构：</a:t>
            </a:r>
            <a:r>
              <a:rPr lang="zh-CN" altLang="en-US" sz="170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半包围</a:t>
            </a:r>
          </a:p>
        </p:txBody>
      </p:sp>
      <p:sp>
        <p:nvSpPr>
          <p:cNvPr id="6" name="TextBox 34"/>
          <p:cNvSpPr txBox="1">
            <a:spLocks noChangeArrowheads="1"/>
          </p:cNvSpPr>
          <p:nvPr/>
        </p:nvSpPr>
        <p:spPr bwMode="auto">
          <a:xfrm>
            <a:off x="3174546" y="2197303"/>
            <a:ext cx="3053023" cy="330860"/>
          </a:xfrm>
          <a:prstGeom prst="rect">
            <a:avLst/>
          </a:prstGeom>
          <a:noFill/>
          <a:ln>
            <a:noFill/>
          </a:ln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sz="1700" dirty="0">
                <a:solidFill>
                  <a:srgbClr val="0000FF"/>
                </a:solidFill>
                <a:latin typeface="+mn-lt"/>
                <a:ea typeface="+mn-ea"/>
                <a:cs typeface="+mn-ea"/>
                <a:sym typeface="+mn-lt"/>
              </a:rPr>
              <a:t>组词：</a:t>
            </a:r>
            <a:r>
              <a:rPr lang="zh-CN" altLang="en-US" sz="170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长寿     寿辰      寿星</a:t>
            </a:r>
          </a:p>
        </p:txBody>
      </p:sp>
      <p:sp>
        <p:nvSpPr>
          <p:cNvPr id="7" name="TextBox 35"/>
          <p:cNvSpPr txBox="1">
            <a:spLocks noChangeArrowheads="1"/>
          </p:cNvSpPr>
          <p:nvPr/>
        </p:nvSpPr>
        <p:spPr bwMode="auto">
          <a:xfrm>
            <a:off x="3174546" y="2521152"/>
            <a:ext cx="3514642" cy="330860"/>
          </a:xfrm>
          <a:prstGeom prst="rect">
            <a:avLst/>
          </a:prstGeom>
          <a:noFill/>
          <a:ln>
            <a:noFill/>
          </a:ln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sz="1700" dirty="0">
                <a:solidFill>
                  <a:srgbClr val="0000FF"/>
                </a:solidFill>
                <a:latin typeface="+mn-lt"/>
                <a:ea typeface="+mn-ea"/>
                <a:cs typeface="+mn-ea"/>
                <a:sym typeface="+mn-lt"/>
              </a:rPr>
              <a:t>造句：</a:t>
            </a:r>
            <a:r>
              <a:rPr lang="zh-CN" altLang="en-US" sz="170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今天的寿星是爷爷。 </a:t>
            </a:r>
            <a:endParaRPr lang="zh-CN" altLang="en-US" sz="1700" dirty="0">
              <a:solidFill>
                <a:srgbClr val="00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8" name="TextBox 36"/>
          <p:cNvSpPr txBox="1">
            <a:spLocks noChangeArrowheads="1"/>
          </p:cNvSpPr>
          <p:nvPr/>
        </p:nvSpPr>
        <p:spPr bwMode="auto">
          <a:xfrm>
            <a:off x="3174546" y="1873452"/>
            <a:ext cx="2178844" cy="330860"/>
          </a:xfrm>
          <a:prstGeom prst="rect">
            <a:avLst/>
          </a:prstGeom>
          <a:noFill/>
          <a:ln>
            <a:noFill/>
          </a:ln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sz="1700" dirty="0">
                <a:solidFill>
                  <a:srgbClr val="0000FF"/>
                </a:solidFill>
                <a:latin typeface="+mn-lt"/>
                <a:ea typeface="+mn-ea"/>
                <a:cs typeface="+mn-ea"/>
                <a:sym typeface="+mn-lt"/>
              </a:rPr>
              <a:t>部首：</a:t>
            </a:r>
            <a:r>
              <a:rPr lang="zh-CN" altLang="en-US" sz="170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寸</a:t>
            </a:r>
          </a:p>
        </p:txBody>
      </p:sp>
      <p:graphicFrame>
        <p:nvGraphicFramePr>
          <p:cNvPr id="9" name="Group 47"/>
          <p:cNvGraphicFramePr>
            <a:graphicFrameLocks noGrp="1"/>
          </p:cNvGraphicFramePr>
          <p:nvPr/>
        </p:nvGraphicFramePr>
        <p:xfrm>
          <a:off x="708163" y="2242876"/>
          <a:ext cx="1871042" cy="1709738"/>
        </p:xfrm>
        <a:graphic>
          <a:graphicData uri="http://schemas.openxmlformats.org/drawingml/2006/table">
            <a:tbl>
              <a:tblPr/>
              <a:tblGrid>
                <a:gridCol w="927568"/>
                <a:gridCol w="943474"/>
              </a:tblGrid>
              <a:tr h="850851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1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68587" marR="68587" marT="25724" marB="2572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1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68587" marR="68587" marT="25724" marB="25724" horzOverflow="overflow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58887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68587" marR="68587" marT="25724" marB="2572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68587" marR="68587" marT="25724" marB="25724" horzOverflow="overflow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0" name="文本框 9"/>
          <p:cNvSpPr txBox="1"/>
          <p:nvPr/>
        </p:nvSpPr>
        <p:spPr>
          <a:xfrm>
            <a:off x="742372" y="2053401"/>
            <a:ext cx="1735091" cy="1984534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defRPr/>
            </a:pPr>
            <a:r>
              <a:rPr lang="zh-CN" altLang="en-US" sz="12500" dirty="0">
                <a:solidFill>
                  <a:srgbClr val="C00000"/>
                </a:solidFill>
                <a:cs typeface="+mn-ea"/>
                <a:sym typeface="+mn-lt"/>
              </a:rPr>
              <a:t>寿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1198688" y="1528503"/>
            <a:ext cx="1057020" cy="577081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>
              <a:defRPr/>
            </a:pPr>
            <a:r>
              <a:rPr lang="en-US" altLang="zh-CN" sz="3300" dirty="0" err="1">
                <a:solidFill>
                  <a:prstClr val="black"/>
                </a:solidFill>
                <a:cs typeface="+mn-ea"/>
                <a:sym typeface="+mn-lt"/>
              </a:rPr>
              <a:t>shòu</a:t>
            </a:r>
            <a:endParaRPr lang="zh-CN" altLang="en-US" sz="3300" dirty="0">
              <a:solidFill>
                <a:prstClr val="black"/>
              </a:solidFill>
              <a:cs typeface="+mn-ea"/>
              <a:sym typeface="+mn-lt"/>
            </a:endParaRPr>
          </a:p>
        </p:txBody>
      </p:sp>
      <p:pic>
        <p:nvPicPr>
          <p:cNvPr id="12" name="Picture 2" descr="https://p.ssl.qhimg.com/t017239ff2f29c42621.gif?t=6.377278645833333?random=1578705387336"/>
          <p:cNvPicPr>
            <a:picLocks noChangeAspect="1" noChangeArrowheads="1" noCrop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63475" y="948737"/>
            <a:ext cx="1810821" cy="18108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ldLvl="0"/>
      <p:bldP spid="5" grpId="0" bldLvl="0" animBg="1"/>
      <p:bldP spid="6" grpId="0"/>
      <p:bldP spid="7" grpId="0"/>
      <p:bldP spid="8" grpId="0"/>
      <p:bldP spid="11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550817" y="244520"/>
            <a:ext cx="1691640" cy="392430"/>
          </a:xfrm>
          <a:prstGeom prst="rect">
            <a:avLst/>
          </a:prstGeom>
          <a:noFill/>
        </p:spPr>
        <p:txBody>
          <a:bodyPr wrap="square" lIns="68580" tIns="34290" rIns="68580" bIns="34290" rtlCol="0" anchor="ctr">
            <a:spAutoFit/>
          </a:bodyPr>
          <a:lstStyle/>
          <a:p>
            <a:pPr lvl="0">
              <a:defRPr/>
            </a:pPr>
            <a:r>
              <a:rPr lang="zh-CN" altLang="en-US" sz="2100" dirty="0">
                <a:solidFill>
                  <a:prstClr val="black"/>
                </a:solidFill>
                <a:cs typeface="+mn-ea"/>
                <a:sym typeface="+mn-lt"/>
              </a:rPr>
              <a:t>字词揭秘</a:t>
            </a:r>
          </a:p>
        </p:txBody>
      </p:sp>
      <p:sp>
        <p:nvSpPr>
          <p:cNvPr id="3" name="Rectangle 31"/>
          <p:cNvSpPr>
            <a:spLocks noChangeArrowheads="1"/>
          </p:cNvSpPr>
          <p:nvPr/>
        </p:nvSpPr>
        <p:spPr bwMode="auto">
          <a:xfrm>
            <a:off x="865667" y="2662082"/>
            <a:ext cx="28854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defRPr/>
            </a:pPr>
            <a:r>
              <a:rPr lang="zh-CN" altLang="en-US" sz="80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 </a:t>
            </a:r>
            <a:endParaRPr lang="zh-CN" altLang="en-US">
              <a:solidFill>
                <a:prstClr val="black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" name="矩形 2"/>
          <p:cNvSpPr>
            <a:spLocks noChangeArrowheads="1"/>
          </p:cNvSpPr>
          <p:nvPr/>
        </p:nvSpPr>
        <p:spPr bwMode="auto">
          <a:xfrm>
            <a:off x="3190875" y="3221923"/>
            <a:ext cx="3222805" cy="59247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lIns="68580" tIns="34290" rIns="68580" bIns="34290">
            <a:spAutoFit/>
          </a:bodyPr>
          <a:lstStyle/>
          <a:p>
            <a:pPr>
              <a:defRPr/>
            </a:pPr>
            <a:r>
              <a:rPr lang="zh-CN" altLang="en-US" sz="1700" dirty="0">
                <a:solidFill>
                  <a:srgbClr val="0000FF"/>
                </a:solidFill>
                <a:cs typeface="+mn-ea"/>
                <a:sym typeface="+mn-lt"/>
              </a:rPr>
              <a:t>书写指导：</a:t>
            </a:r>
            <a:r>
              <a:rPr lang="zh-CN" altLang="en-US" sz="1700" dirty="0">
                <a:solidFill>
                  <a:prstClr val="black"/>
                </a:solidFill>
                <a:cs typeface="+mn-ea"/>
                <a:sym typeface="+mn-lt"/>
              </a:rPr>
              <a:t>“艹”两竖宜短，略向内收，“办”两点相呼应。</a:t>
            </a:r>
          </a:p>
        </p:txBody>
      </p:sp>
      <p:sp>
        <p:nvSpPr>
          <p:cNvPr id="5" name="TextBox 33"/>
          <p:cNvSpPr txBox="1">
            <a:spLocks noChangeArrowheads="1"/>
          </p:cNvSpPr>
          <p:nvPr/>
        </p:nvSpPr>
        <p:spPr bwMode="auto">
          <a:xfrm>
            <a:off x="3174547" y="1585321"/>
            <a:ext cx="1754981" cy="3308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sz="1700" dirty="0">
                <a:solidFill>
                  <a:srgbClr val="0000FF"/>
                </a:solidFill>
                <a:latin typeface="+mn-lt"/>
                <a:ea typeface="+mn-ea"/>
                <a:cs typeface="+mn-ea"/>
                <a:sym typeface="+mn-lt"/>
              </a:rPr>
              <a:t>结构：</a:t>
            </a:r>
            <a:r>
              <a:rPr lang="zh-CN" altLang="en-US" sz="170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上下结构</a:t>
            </a:r>
          </a:p>
        </p:txBody>
      </p:sp>
      <p:sp>
        <p:nvSpPr>
          <p:cNvPr id="6" name="TextBox 34"/>
          <p:cNvSpPr txBox="1">
            <a:spLocks noChangeArrowheads="1"/>
          </p:cNvSpPr>
          <p:nvPr/>
        </p:nvSpPr>
        <p:spPr bwMode="auto">
          <a:xfrm>
            <a:off x="3174546" y="2197303"/>
            <a:ext cx="2622947" cy="592470"/>
          </a:xfrm>
          <a:prstGeom prst="rect">
            <a:avLst/>
          </a:prstGeom>
          <a:noFill/>
          <a:ln>
            <a:noFill/>
          </a:ln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sz="1700" dirty="0">
                <a:solidFill>
                  <a:srgbClr val="0000FF"/>
                </a:solidFill>
                <a:latin typeface="+mn-lt"/>
                <a:ea typeface="+mn-ea"/>
                <a:cs typeface="+mn-ea"/>
                <a:sym typeface="+mn-lt"/>
              </a:rPr>
              <a:t>组词：</a:t>
            </a:r>
            <a:r>
              <a:rPr lang="zh-CN" altLang="en-US" sz="170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苏醒    流苏     复苏</a:t>
            </a:r>
          </a:p>
        </p:txBody>
      </p:sp>
      <p:sp>
        <p:nvSpPr>
          <p:cNvPr id="7" name="TextBox 35"/>
          <p:cNvSpPr txBox="1">
            <a:spLocks noChangeArrowheads="1"/>
          </p:cNvSpPr>
          <p:nvPr/>
        </p:nvSpPr>
        <p:spPr bwMode="auto">
          <a:xfrm>
            <a:off x="3174547" y="2521152"/>
            <a:ext cx="3125390" cy="330860"/>
          </a:xfrm>
          <a:prstGeom prst="rect">
            <a:avLst/>
          </a:prstGeom>
          <a:noFill/>
          <a:ln>
            <a:noFill/>
          </a:ln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sz="1700" dirty="0">
                <a:solidFill>
                  <a:srgbClr val="0000FF"/>
                </a:solidFill>
                <a:latin typeface="+mn-lt"/>
                <a:ea typeface="+mn-ea"/>
                <a:cs typeface="+mn-ea"/>
                <a:sym typeface="+mn-lt"/>
              </a:rPr>
              <a:t>造句：</a:t>
            </a:r>
            <a:r>
              <a:rPr lang="zh-CN" altLang="en-US" sz="170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春天是万物复苏的季节。 </a:t>
            </a:r>
          </a:p>
        </p:txBody>
      </p:sp>
      <p:sp>
        <p:nvSpPr>
          <p:cNvPr id="8" name="TextBox 36"/>
          <p:cNvSpPr txBox="1">
            <a:spLocks noChangeArrowheads="1"/>
          </p:cNvSpPr>
          <p:nvPr/>
        </p:nvSpPr>
        <p:spPr bwMode="auto">
          <a:xfrm>
            <a:off x="3174546" y="1873452"/>
            <a:ext cx="2178844" cy="330860"/>
          </a:xfrm>
          <a:prstGeom prst="rect">
            <a:avLst/>
          </a:prstGeom>
          <a:noFill/>
          <a:ln>
            <a:noFill/>
          </a:ln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sz="1700" dirty="0">
                <a:solidFill>
                  <a:srgbClr val="0000FF"/>
                </a:solidFill>
                <a:latin typeface="+mn-lt"/>
                <a:ea typeface="+mn-ea"/>
                <a:cs typeface="+mn-ea"/>
                <a:sym typeface="+mn-lt"/>
              </a:rPr>
              <a:t>部首：</a:t>
            </a:r>
            <a:r>
              <a:rPr lang="zh-CN" altLang="en-US" sz="170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艹</a:t>
            </a:r>
          </a:p>
        </p:txBody>
      </p:sp>
      <p:graphicFrame>
        <p:nvGraphicFramePr>
          <p:cNvPr id="9" name="Group 47"/>
          <p:cNvGraphicFramePr>
            <a:graphicFrameLocks noGrp="1"/>
          </p:cNvGraphicFramePr>
          <p:nvPr/>
        </p:nvGraphicFramePr>
        <p:xfrm>
          <a:off x="708163" y="2242876"/>
          <a:ext cx="1871042" cy="1709738"/>
        </p:xfrm>
        <a:graphic>
          <a:graphicData uri="http://schemas.openxmlformats.org/drawingml/2006/table">
            <a:tbl>
              <a:tblPr/>
              <a:tblGrid>
                <a:gridCol w="927568"/>
                <a:gridCol w="943474"/>
              </a:tblGrid>
              <a:tr h="850851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1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68587" marR="68587" marT="25724" marB="2572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1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68587" marR="68587" marT="25724" marB="25724" horzOverflow="overflow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58887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68587" marR="68587" marT="25724" marB="2572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68587" marR="68587" marT="25724" marB="25724" horzOverflow="overflow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0" name="文本框 9"/>
          <p:cNvSpPr txBox="1"/>
          <p:nvPr/>
        </p:nvSpPr>
        <p:spPr>
          <a:xfrm>
            <a:off x="742372" y="2053400"/>
            <a:ext cx="1735091" cy="198515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defRPr/>
            </a:pPr>
            <a:r>
              <a:rPr lang="zh-CN" altLang="en-US" sz="12500" dirty="0">
                <a:solidFill>
                  <a:srgbClr val="C00000"/>
                </a:solidFill>
                <a:cs typeface="+mn-ea"/>
                <a:sym typeface="+mn-lt"/>
              </a:rPr>
              <a:t>苏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1298972" y="1493576"/>
            <a:ext cx="594154" cy="577081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>
              <a:defRPr/>
            </a:pPr>
            <a:r>
              <a:rPr lang="en-US" altLang="zh-CN" sz="3300" dirty="0" err="1">
                <a:solidFill>
                  <a:prstClr val="black"/>
                </a:solidFill>
                <a:cs typeface="+mn-ea"/>
                <a:sym typeface="+mn-lt"/>
              </a:rPr>
              <a:t>sū</a:t>
            </a:r>
            <a:endParaRPr lang="zh-CN" altLang="en-US" sz="3300" dirty="0">
              <a:solidFill>
                <a:prstClr val="black"/>
              </a:solidFill>
              <a:cs typeface="+mn-ea"/>
              <a:sym typeface="+mn-lt"/>
            </a:endParaRPr>
          </a:p>
        </p:txBody>
      </p:sp>
      <p:pic>
        <p:nvPicPr>
          <p:cNvPr id="12" name="Picture 2" descr="https://p.ssl.qhimg.com/t01ea79088f3c061d5c.gif?t=6.178710937500001?random=1578705416756"/>
          <p:cNvPicPr>
            <a:picLocks noChangeAspect="1" noChangeArrowheads="1" noCrop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40287" y="979817"/>
            <a:ext cx="1864548" cy="18645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ldLvl="0"/>
      <p:bldP spid="5" grpId="0" bldLvl="0" animBg="1"/>
      <p:bldP spid="6" grpId="0"/>
      <p:bldP spid="7" grpId="0"/>
      <p:bldP spid="8" grpId="0"/>
      <p:bldP spid="11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550817" y="244520"/>
            <a:ext cx="1691640" cy="392430"/>
          </a:xfrm>
          <a:prstGeom prst="rect">
            <a:avLst/>
          </a:prstGeom>
          <a:noFill/>
        </p:spPr>
        <p:txBody>
          <a:bodyPr wrap="square" lIns="68580" tIns="34290" rIns="68580" bIns="34290" rtlCol="0" anchor="ctr">
            <a:spAutoFit/>
          </a:bodyPr>
          <a:lstStyle/>
          <a:p>
            <a:pPr lvl="0">
              <a:defRPr/>
            </a:pPr>
            <a:r>
              <a:rPr lang="zh-CN" altLang="en-US" sz="2100" dirty="0">
                <a:solidFill>
                  <a:prstClr val="black"/>
                </a:solidFill>
                <a:cs typeface="+mn-ea"/>
                <a:sym typeface="+mn-lt"/>
              </a:rPr>
              <a:t>字词揭秘</a:t>
            </a:r>
          </a:p>
        </p:txBody>
      </p:sp>
      <p:sp>
        <p:nvSpPr>
          <p:cNvPr id="3" name="Rectangle 31"/>
          <p:cNvSpPr>
            <a:spLocks noChangeArrowheads="1"/>
          </p:cNvSpPr>
          <p:nvPr/>
        </p:nvSpPr>
        <p:spPr bwMode="auto">
          <a:xfrm>
            <a:off x="865667" y="2662082"/>
            <a:ext cx="28854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defRPr/>
            </a:pPr>
            <a:r>
              <a:rPr lang="zh-CN" altLang="en-US" sz="80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 </a:t>
            </a:r>
            <a:endParaRPr lang="zh-CN" altLang="en-US">
              <a:solidFill>
                <a:prstClr val="black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" name="矩形 2"/>
          <p:cNvSpPr>
            <a:spLocks noChangeArrowheads="1"/>
          </p:cNvSpPr>
          <p:nvPr/>
        </p:nvSpPr>
        <p:spPr bwMode="auto">
          <a:xfrm>
            <a:off x="2754085" y="3160790"/>
            <a:ext cx="3203129" cy="59247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lIns="68580" tIns="34290" rIns="68580" bIns="34290">
            <a:spAutoFit/>
          </a:bodyPr>
          <a:lstStyle/>
          <a:p>
            <a:pPr>
              <a:defRPr/>
            </a:pPr>
            <a:r>
              <a:rPr lang="zh-CN" altLang="en-US" sz="1700" dirty="0">
                <a:solidFill>
                  <a:srgbClr val="0000FF"/>
                </a:solidFill>
                <a:cs typeface="+mn-ea"/>
                <a:sym typeface="+mn-lt"/>
              </a:rPr>
              <a:t>书写指导：</a:t>
            </a:r>
            <a:r>
              <a:rPr lang="zh-CN" altLang="en-US" sz="1700" dirty="0">
                <a:solidFill>
                  <a:prstClr val="black"/>
                </a:solidFill>
                <a:cs typeface="+mn-ea"/>
                <a:sym typeface="+mn-lt"/>
              </a:rPr>
              <a:t>左窄右宽，右边两个“口”上窄下宽。</a:t>
            </a:r>
          </a:p>
        </p:txBody>
      </p:sp>
      <p:sp>
        <p:nvSpPr>
          <p:cNvPr id="5" name="TextBox 33"/>
          <p:cNvSpPr txBox="1">
            <a:spLocks noChangeArrowheads="1"/>
          </p:cNvSpPr>
          <p:nvPr/>
        </p:nvSpPr>
        <p:spPr bwMode="auto">
          <a:xfrm>
            <a:off x="2769643" y="1634761"/>
            <a:ext cx="1754981" cy="3308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sz="1700" dirty="0">
                <a:solidFill>
                  <a:srgbClr val="0000FF"/>
                </a:solidFill>
                <a:latin typeface="+mn-lt"/>
                <a:ea typeface="+mn-ea"/>
                <a:cs typeface="+mn-ea"/>
                <a:sym typeface="+mn-lt"/>
              </a:rPr>
              <a:t>结构：</a:t>
            </a:r>
            <a:r>
              <a:rPr lang="zh-CN" altLang="en-US" sz="170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左右</a:t>
            </a:r>
          </a:p>
        </p:txBody>
      </p:sp>
      <p:sp>
        <p:nvSpPr>
          <p:cNvPr id="6" name="TextBox 34"/>
          <p:cNvSpPr txBox="1">
            <a:spLocks noChangeArrowheads="1"/>
          </p:cNvSpPr>
          <p:nvPr/>
        </p:nvSpPr>
        <p:spPr bwMode="auto">
          <a:xfrm>
            <a:off x="2769642" y="2246743"/>
            <a:ext cx="2938919" cy="330860"/>
          </a:xfrm>
          <a:prstGeom prst="rect">
            <a:avLst/>
          </a:prstGeom>
          <a:noFill/>
          <a:ln>
            <a:noFill/>
          </a:ln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sz="1700" dirty="0">
                <a:solidFill>
                  <a:srgbClr val="0000FF"/>
                </a:solidFill>
                <a:latin typeface="+mn-lt"/>
                <a:ea typeface="+mn-ea"/>
                <a:cs typeface="+mn-ea"/>
                <a:sym typeface="+mn-lt"/>
              </a:rPr>
              <a:t>组词：</a:t>
            </a:r>
            <a:r>
              <a:rPr lang="zh-CN" altLang="en-US" sz="170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强大     坚强      强劲</a:t>
            </a:r>
          </a:p>
        </p:txBody>
      </p:sp>
      <p:sp>
        <p:nvSpPr>
          <p:cNvPr id="7" name="TextBox 35"/>
          <p:cNvSpPr txBox="1">
            <a:spLocks noChangeArrowheads="1"/>
          </p:cNvSpPr>
          <p:nvPr/>
        </p:nvSpPr>
        <p:spPr bwMode="auto">
          <a:xfrm>
            <a:off x="2769643" y="2570593"/>
            <a:ext cx="3611280" cy="330860"/>
          </a:xfrm>
          <a:prstGeom prst="rect">
            <a:avLst/>
          </a:prstGeom>
          <a:noFill/>
          <a:ln>
            <a:noFill/>
          </a:ln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sz="1700" dirty="0">
                <a:solidFill>
                  <a:srgbClr val="0000FF"/>
                </a:solidFill>
                <a:latin typeface="+mn-lt"/>
                <a:ea typeface="+mn-ea"/>
                <a:cs typeface="+mn-ea"/>
                <a:sym typeface="+mn-lt"/>
              </a:rPr>
              <a:t>造句：</a:t>
            </a:r>
            <a:r>
              <a:rPr lang="zh-CN" altLang="en-US" sz="170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 中国越来越强大。 </a:t>
            </a:r>
          </a:p>
        </p:txBody>
      </p:sp>
      <p:sp>
        <p:nvSpPr>
          <p:cNvPr id="8" name="TextBox 36"/>
          <p:cNvSpPr txBox="1">
            <a:spLocks noChangeArrowheads="1"/>
          </p:cNvSpPr>
          <p:nvPr/>
        </p:nvSpPr>
        <p:spPr bwMode="auto">
          <a:xfrm>
            <a:off x="2769642" y="1922893"/>
            <a:ext cx="2178844" cy="330860"/>
          </a:xfrm>
          <a:prstGeom prst="rect">
            <a:avLst/>
          </a:prstGeom>
          <a:noFill/>
          <a:ln>
            <a:noFill/>
          </a:ln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sz="1700" dirty="0">
                <a:solidFill>
                  <a:srgbClr val="0000FF"/>
                </a:solidFill>
                <a:latin typeface="+mn-lt"/>
                <a:ea typeface="+mn-ea"/>
                <a:cs typeface="+mn-ea"/>
                <a:sym typeface="+mn-lt"/>
              </a:rPr>
              <a:t>部首：</a:t>
            </a:r>
            <a:r>
              <a:rPr lang="zh-CN" altLang="en-US" sz="170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弓</a:t>
            </a:r>
          </a:p>
        </p:txBody>
      </p:sp>
      <p:graphicFrame>
        <p:nvGraphicFramePr>
          <p:cNvPr id="9" name="Group 47"/>
          <p:cNvGraphicFramePr>
            <a:graphicFrameLocks noGrp="1"/>
          </p:cNvGraphicFramePr>
          <p:nvPr/>
        </p:nvGraphicFramePr>
        <p:xfrm>
          <a:off x="708163" y="2242876"/>
          <a:ext cx="1735091" cy="1709738"/>
        </p:xfrm>
        <a:graphic>
          <a:graphicData uri="http://schemas.openxmlformats.org/drawingml/2006/table">
            <a:tbl>
              <a:tblPr/>
              <a:tblGrid>
                <a:gridCol w="860170"/>
                <a:gridCol w="874921"/>
              </a:tblGrid>
              <a:tr h="850851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1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68587" marR="68587" marT="25724" marB="2572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1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68587" marR="68587" marT="25724" marB="25724" horzOverflow="overflow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58887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68587" marR="68587" marT="25724" marB="2572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68587" marR="68587" marT="25724" marB="25724" horzOverflow="overflow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0" name="文本框 9"/>
          <p:cNvSpPr txBox="1"/>
          <p:nvPr/>
        </p:nvSpPr>
        <p:spPr>
          <a:xfrm>
            <a:off x="742372" y="2053400"/>
            <a:ext cx="1735091" cy="198515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defRPr/>
            </a:pPr>
            <a:r>
              <a:rPr lang="zh-CN" altLang="en-US" sz="12500" dirty="0">
                <a:solidFill>
                  <a:srgbClr val="C00000"/>
                </a:solidFill>
                <a:cs typeface="+mn-ea"/>
                <a:sym typeface="+mn-lt"/>
              </a:rPr>
              <a:t>强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998152" y="1567949"/>
            <a:ext cx="1174841" cy="577081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>
              <a:defRPr/>
            </a:pPr>
            <a:r>
              <a:rPr lang="en-US" altLang="zh-CN" sz="3300" dirty="0" err="1">
                <a:solidFill>
                  <a:prstClr val="black"/>
                </a:solidFill>
                <a:cs typeface="+mn-ea"/>
                <a:sym typeface="+mn-lt"/>
              </a:rPr>
              <a:t>qiáng</a:t>
            </a:r>
            <a:endParaRPr lang="zh-CN" altLang="en-US" sz="3300" dirty="0">
              <a:solidFill>
                <a:prstClr val="black"/>
              </a:solidFill>
              <a:cs typeface="+mn-ea"/>
              <a:sym typeface="+mn-lt"/>
            </a:endParaRPr>
          </a:p>
        </p:txBody>
      </p:sp>
      <p:pic>
        <p:nvPicPr>
          <p:cNvPr id="12" name="Picture 2" descr="https://p.ssl.qhimg.com/t01dc09c9df0c576105.gif?t=8.926106770833332?random=1578705453204"/>
          <p:cNvPicPr>
            <a:picLocks noChangeAspect="1" noChangeArrowheads="1" noCrop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89868" y="923610"/>
            <a:ext cx="1809200" cy="1809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ldLvl="0"/>
      <p:bldP spid="5" grpId="0" bldLvl="0" animBg="1"/>
      <p:bldP spid="6" grpId="0"/>
      <p:bldP spid="7" grpId="0"/>
      <p:bldP spid="8" grpId="0"/>
      <p:bldP spid="11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550817" y="244520"/>
            <a:ext cx="1691640" cy="392430"/>
          </a:xfrm>
          <a:prstGeom prst="rect">
            <a:avLst/>
          </a:prstGeom>
          <a:noFill/>
        </p:spPr>
        <p:txBody>
          <a:bodyPr wrap="square" lIns="68580" tIns="34290" rIns="68580" bIns="34290" rtlCol="0" anchor="ctr">
            <a:spAutoFit/>
          </a:bodyPr>
          <a:lstStyle/>
          <a:p>
            <a:pPr lvl="0">
              <a:defRPr/>
            </a:pPr>
            <a:r>
              <a:rPr lang="zh-CN" altLang="en-US" sz="2100" dirty="0">
                <a:solidFill>
                  <a:prstClr val="black"/>
                </a:solidFill>
                <a:cs typeface="+mn-ea"/>
                <a:sym typeface="+mn-lt"/>
              </a:rPr>
              <a:t>字词揭秘</a:t>
            </a:r>
          </a:p>
        </p:txBody>
      </p:sp>
      <p:sp>
        <p:nvSpPr>
          <p:cNvPr id="13" name="Rectangle 31"/>
          <p:cNvSpPr>
            <a:spLocks noChangeArrowheads="1"/>
          </p:cNvSpPr>
          <p:nvPr/>
        </p:nvSpPr>
        <p:spPr bwMode="auto">
          <a:xfrm>
            <a:off x="865667" y="2662082"/>
            <a:ext cx="28854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defRPr/>
            </a:pPr>
            <a:r>
              <a:rPr lang="zh-CN" altLang="en-US" sz="80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 </a:t>
            </a:r>
            <a:endParaRPr lang="zh-CN" altLang="en-US">
              <a:solidFill>
                <a:prstClr val="black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4" name="矩形 2"/>
          <p:cNvSpPr>
            <a:spLocks noChangeArrowheads="1"/>
          </p:cNvSpPr>
          <p:nvPr/>
        </p:nvSpPr>
        <p:spPr bwMode="auto">
          <a:xfrm>
            <a:off x="3190874" y="3221923"/>
            <a:ext cx="3109062" cy="854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lIns="68580" tIns="34290" rIns="68580" bIns="34290">
            <a:spAutoFit/>
          </a:bodyPr>
          <a:lstStyle/>
          <a:p>
            <a:pPr>
              <a:defRPr/>
            </a:pPr>
            <a:r>
              <a:rPr lang="zh-CN" altLang="en-US" sz="1700" dirty="0">
                <a:solidFill>
                  <a:srgbClr val="0000FF"/>
                </a:solidFill>
                <a:cs typeface="+mn-ea"/>
                <a:sym typeface="+mn-lt"/>
              </a:rPr>
              <a:t>书写指导：</a:t>
            </a:r>
            <a:r>
              <a:rPr lang="zh-CN" altLang="en-US" sz="1700" dirty="0">
                <a:solidFill>
                  <a:prstClr val="black"/>
                </a:solidFill>
                <a:cs typeface="+mn-ea"/>
                <a:sym typeface="+mn-lt"/>
              </a:rPr>
              <a:t>“日”窄“比”宽。“日”居上偏左，“比”左小右大。</a:t>
            </a:r>
          </a:p>
        </p:txBody>
      </p:sp>
      <p:sp>
        <p:nvSpPr>
          <p:cNvPr id="15" name="TextBox 33"/>
          <p:cNvSpPr txBox="1">
            <a:spLocks noChangeArrowheads="1"/>
          </p:cNvSpPr>
          <p:nvPr/>
        </p:nvSpPr>
        <p:spPr bwMode="auto">
          <a:xfrm>
            <a:off x="3174547" y="1585321"/>
            <a:ext cx="1754981" cy="3308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sz="1700" dirty="0">
                <a:solidFill>
                  <a:srgbClr val="0000FF"/>
                </a:solidFill>
                <a:latin typeface="+mn-lt"/>
                <a:ea typeface="+mn-ea"/>
                <a:cs typeface="+mn-ea"/>
                <a:sym typeface="+mn-lt"/>
              </a:rPr>
              <a:t>结构：</a:t>
            </a:r>
            <a:r>
              <a:rPr lang="zh-CN" altLang="en-US" sz="170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上下</a:t>
            </a:r>
          </a:p>
        </p:txBody>
      </p:sp>
      <p:sp>
        <p:nvSpPr>
          <p:cNvPr id="16" name="TextBox 34"/>
          <p:cNvSpPr txBox="1">
            <a:spLocks noChangeArrowheads="1"/>
          </p:cNvSpPr>
          <p:nvPr/>
        </p:nvSpPr>
        <p:spPr bwMode="auto">
          <a:xfrm>
            <a:off x="3174546" y="2197303"/>
            <a:ext cx="2872085" cy="330860"/>
          </a:xfrm>
          <a:prstGeom prst="rect">
            <a:avLst/>
          </a:prstGeom>
          <a:noFill/>
          <a:ln>
            <a:noFill/>
          </a:ln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sz="1700" dirty="0">
                <a:solidFill>
                  <a:srgbClr val="0000FF"/>
                </a:solidFill>
                <a:latin typeface="+mn-lt"/>
                <a:ea typeface="+mn-ea"/>
                <a:cs typeface="+mn-ea"/>
                <a:sym typeface="+mn-lt"/>
              </a:rPr>
              <a:t>组词：</a:t>
            </a:r>
            <a:r>
              <a:rPr lang="zh-CN" altLang="en-US" sz="170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昆明    昆虫     昆仲    </a:t>
            </a:r>
          </a:p>
        </p:txBody>
      </p:sp>
      <p:sp>
        <p:nvSpPr>
          <p:cNvPr id="17" name="TextBox 35"/>
          <p:cNvSpPr txBox="1">
            <a:spLocks noChangeArrowheads="1"/>
          </p:cNvSpPr>
          <p:nvPr/>
        </p:nvSpPr>
        <p:spPr bwMode="auto">
          <a:xfrm>
            <a:off x="3174547" y="2521152"/>
            <a:ext cx="3125390" cy="592470"/>
          </a:xfrm>
          <a:prstGeom prst="rect">
            <a:avLst/>
          </a:prstGeom>
          <a:noFill/>
          <a:ln>
            <a:noFill/>
          </a:ln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sz="1700" dirty="0">
                <a:solidFill>
                  <a:srgbClr val="0000FF"/>
                </a:solidFill>
                <a:latin typeface="+mn-lt"/>
                <a:ea typeface="+mn-ea"/>
                <a:cs typeface="+mn-ea"/>
                <a:sym typeface="+mn-lt"/>
              </a:rPr>
              <a:t>造句：</a:t>
            </a:r>
            <a:r>
              <a:rPr lang="zh-CN" altLang="en-US" sz="170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夏夜，昆虫在草丛中鸣叫。</a:t>
            </a:r>
          </a:p>
        </p:txBody>
      </p:sp>
      <p:sp>
        <p:nvSpPr>
          <p:cNvPr id="18" name="TextBox 36"/>
          <p:cNvSpPr txBox="1">
            <a:spLocks noChangeArrowheads="1"/>
          </p:cNvSpPr>
          <p:nvPr/>
        </p:nvSpPr>
        <p:spPr bwMode="auto">
          <a:xfrm>
            <a:off x="3174546" y="1873452"/>
            <a:ext cx="2178844" cy="330860"/>
          </a:xfrm>
          <a:prstGeom prst="rect">
            <a:avLst/>
          </a:prstGeom>
          <a:noFill/>
          <a:ln>
            <a:noFill/>
          </a:ln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sz="1700" dirty="0">
                <a:solidFill>
                  <a:srgbClr val="0000FF"/>
                </a:solidFill>
                <a:latin typeface="+mn-lt"/>
                <a:ea typeface="+mn-ea"/>
                <a:cs typeface="+mn-ea"/>
                <a:sym typeface="+mn-lt"/>
              </a:rPr>
              <a:t>部首：</a:t>
            </a:r>
            <a:r>
              <a:rPr lang="zh-CN" altLang="en-US" sz="170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日</a:t>
            </a:r>
          </a:p>
        </p:txBody>
      </p:sp>
      <p:graphicFrame>
        <p:nvGraphicFramePr>
          <p:cNvPr id="19" name="Group 47"/>
          <p:cNvGraphicFramePr>
            <a:graphicFrameLocks noGrp="1"/>
          </p:cNvGraphicFramePr>
          <p:nvPr/>
        </p:nvGraphicFramePr>
        <p:xfrm>
          <a:off x="708163" y="2242876"/>
          <a:ext cx="1871042" cy="1709738"/>
        </p:xfrm>
        <a:graphic>
          <a:graphicData uri="http://schemas.openxmlformats.org/drawingml/2006/table">
            <a:tbl>
              <a:tblPr/>
              <a:tblGrid>
                <a:gridCol w="927568"/>
                <a:gridCol w="943474"/>
              </a:tblGrid>
              <a:tr h="850851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1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68587" marR="68587" marT="25724" marB="2572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1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68587" marR="68587" marT="25724" marB="25724" horzOverflow="overflow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58887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68587" marR="68587" marT="25724" marB="2572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68587" marR="68587" marT="25724" marB="25724" horzOverflow="overflow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0" name="文本框 19"/>
          <p:cNvSpPr txBox="1"/>
          <p:nvPr/>
        </p:nvSpPr>
        <p:spPr>
          <a:xfrm>
            <a:off x="742372" y="2053400"/>
            <a:ext cx="1735091" cy="198515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defRPr/>
            </a:pPr>
            <a:r>
              <a:rPr lang="zh-CN" altLang="en-US" sz="12500" dirty="0">
                <a:solidFill>
                  <a:srgbClr val="C00000"/>
                </a:solidFill>
                <a:cs typeface="+mn-ea"/>
                <a:sym typeface="+mn-lt"/>
              </a:rPr>
              <a:t>昆</a:t>
            </a:r>
          </a:p>
        </p:txBody>
      </p:sp>
      <p:sp>
        <p:nvSpPr>
          <p:cNvPr id="21" name="文本框 20"/>
          <p:cNvSpPr txBox="1"/>
          <p:nvPr/>
        </p:nvSpPr>
        <p:spPr>
          <a:xfrm>
            <a:off x="1375958" y="1545801"/>
            <a:ext cx="821379" cy="577081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>
              <a:defRPr/>
            </a:pPr>
            <a:r>
              <a:rPr lang="en-US" altLang="zh-CN" sz="3300" dirty="0" err="1">
                <a:solidFill>
                  <a:prstClr val="black"/>
                </a:solidFill>
                <a:cs typeface="+mn-ea"/>
                <a:sym typeface="+mn-lt"/>
              </a:rPr>
              <a:t>kū</a:t>
            </a:r>
            <a:r>
              <a:rPr lang="en-US" altLang="zh-CN" sz="3300" dirty="0">
                <a:solidFill>
                  <a:prstClr val="black"/>
                </a:solidFill>
                <a:cs typeface="+mn-ea"/>
                <a:sym typeface="+mn-lt"/>
              </a:rPr>
              <a:t>n</a:t>
            </a:r>
            <a:endParaRPr lang="zh-CN" altLang="en-US" sz="3300" dirty="0">
              <a:solidFill>
                <a:prstClr val="black"/>
              </a:solidFill>
              <a:cs typeface="+mn-ea"/>
              <a:sym typeface="+mn-lt"/>
            </a:endParaRPr>
          </a:p>
        </p:txBody>
      </p:sp>
      <p:pic>
        <p:nvPicPr>
          <p:cNvPr id="22" name="Picture 2" descr="https://p.ssl.qhimg.com/t01967442376733f8e3.gif?t=5.837890625?random=1578705482037"/>
          <p:cNvPicPr>
            <a:picLocks noChangeAspect="1" noChangeArrowheads="1" noCrop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42803" y="788423"/>
            <a:ext cx="1795132" cy="17951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bldLvl="0"/>
      <p:bldP spid="15" grpId="0" bldLvl="0" animBg="1"/>
      <p:bldP spid="16" grpId="0"/>
      <p:bldP spid="17" grpId="0"/>
      <p:bldP spid="18" grpId="0"/>
      <p:bldP spid="21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550817" y="244520"/>
            <a:ext cx="1691640" cy="392430"/>
          </a:xfrm>
          <a:prstGeom prst="rect">
            <a:avLst/>
          </a:prstGeom>
          <a:noFill/>
        </p:spPr>
        <p:txBody>
          <a:bodyPr wrap="square" lIns="68580" tIns="34290" rIns="68580" bIns="34290" rtlCol="0" anchor="ctr">
            <a:spAutoFit/>
          </a:bodyPr>
          <a:lstStyle/>
          <a:p>
            <a:pPr lvl="0">
              <a:defRPr/>
            </a:pPr>
            <a:r>
              <a:rPr lang="zh-CN" altLang="en-US" sz="2100" dirty="0">
                <a:solidFill>
                  <a:prstClr val="black"/>
                </a:solidFill>
                <a:cs typeface="+mn-ea"/>
                <a:sym typeface="+mn-lt"/>
              </a:rPr>
              <a:t>字词揭秘</a:t>
            </a:r>
          </a:p>
        </p:txBody>
      </p:sp>
      <p:sp>
        <p:nvSpPr>
          <p:cNvPr id="3" name="Rectangle 31"/>
          <p:cNvSpPr>
            <a:spLocks noChangeArrowheads="1"/>
          </p:cNvSpPr>
          <p:nvPr/>
        </p:nvSpPr>
        <p:spPr bwMode="auto">
          <a:xfrm>
            <a:off x="865667" y="2662082"/>
            <a:ext cx="28854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defRPr/>
            </a:pPr>
            <a:r>
              <a:rPr lang="zh-CN" altLang="en-US" sz="80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 </a:t>
            </a:r>
            <a:endParaRPr lang="zh-CN" altLang="en-US">
              <a:solidFill>
                <a:prstClr val="black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" name="矩形 2"/>
          <p:cNvSpPr>
            <a:spLocks noChangeArrowheads="1"/>
          </p:cNvSpPr>
          <p:nvPr/>
        </p:nvSpPr>
        <p:spPr bwMode="auto">
          <a:xfrm>
            <a:off x="3190875" y="3221923"/>
            <a:ext cx="3125390" cy="59247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lIns="68580" tIns="34290" rIns="68580" bIns="34290">
            <a:spAutoFit/>
          </a:bodyPr>
          <a:lstStyle/>
          <a:p>
            <a:pPr>
              <a:defRPr/>
            </a:pPr>
            <a:r>
              <a:rPr lang="zh-CN" altLang="en-US" sz="1700" dirty="0">
                <a:solidFill>
                  <a:srgbClr val="0000FF"/>
                </a:solidFill>
                <a:cs typeface="+mn-ea"/>
                <a:sym typeface="+mn-lt"/>
              </a:rPr>
              <a:t>书写指导：</a:t>
            </a:r>
            <a:r>
              <a:rPr lang="zh-CN" altLang="en-US" sz="1700" dirty="0">
                <a:solidFill>
                  <a:prstClr val="black"/>
                </a:solidFill>
                <a:cs typeface="+mn-ea"/>
                <a:sym typeface="+mn-lt"/>
              </a:rPr>
              <a:t>中间竖宜短；右部末三撇撇势平行，末笔最长。</a:t>
            </a:r>
          </a:p>
        </p:txBody>
      </p:sp>
      <p:sp>
        <p:nvSpPr>
          <p:cNvPr id="5" name="TextBox 33"/>
          <p:cNvSpPr txBox="1">
            <a:spLocks noChangeArrowheads="1"/>
          </p:cNvSpPr>
          <p:nvPr/>
        </p:nvSpPr>
        <p:spPr bwMode="auto">
          <a:xfrm>
            <a:off x="3174547" y="1585321"/>
            <a:ext cx="1754981" cy="3308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sz="1700" dirty="0">
                <a:solidFill>
                  <a:srgbClr val="0000FF"/>
                </a:solidFill>
                <a:latin typeface="+mn-lt"/>
                <a:ea typeface="+mn-ea"/>
                <a:cs typeface="+mn-ea"/>
                <a:sym typeface="+mn-lt"/>
              </a:rPr>
              <a:t>结构：</a:t>
            </a:r>
            <a:r>
              <a:rPr lang="zh-CN" altLang="en-US" sz="170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左右</a:t>
            </a:r>
          </a:p>
        </p:txBody>
      </p:sp>
      <p:sp>
        <p:nvSpPr>
          <p:cNvPr id="6" name="TextBox 34"/>
          <p:cNvSpPr txBox="1">
            <a:spLocks noChangeArrowheads="1"/>
          </p:cNvSpPr>
          <p:nvPr/>
        </p:nvSpPr>
        <p:spPr bwMode="auto">
          <a:xfrm>
            <a:off x="3174546" y="2197303"/>
            <a:ext cx="3390251" cy="330860"/>
          </a:xfrm>
          <a:prstGeom prst="rect">
            <a:avLst/>
          </a:prstGeom>
          <a:noFill/>
          <a:ln>
            <a:noFill/>
          </a:ln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sz="1700" dirty="0">
                <a:solidFill>
                  <a:srgbClr val="0000FF"/>
                </a:solidFill>
                <a:latin typeface="+mn-lt"/>
                <a:ea typeface="+mn-ea"/>
                <a:cs typeface="+mn-ea"/>
                <a:sym typeface="+mn-lt"/>
              </a:rPr>
              <a:t>组词：</a:t>
            </a:r>
            <a:r>
              <a:rPr lang="zh-CN" altLang="en-US" sz="170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修理     修改    修建</a:t>
            </a:r>
          </a:p>
        </p:txBody>
      </p:sp>
      <p:sp>
        <p:nvSpPr>
          <p:cNvPr id="7" name="TextBox 35"/>
          <p:cNvSpPr txBox="1">
            <a:spLocks noChangeArrowheads="1"/>
          </p:cNvSpPr>
          <p:nvPr/>
        </p:nvSpPr>
        <p:spPr bwMode="auto">
          <a:xfrm>
            <a:off x="3174547" y="2521152"/>
            <a:ext cx="3125390" cy="330860"/>
          </a:xfrm>
          <a:prstGeom prst="rect">
            <a:avLst/>
          </a:prstGeom>
          <a:noFill/>
          <a:ln>
            <a:noFill/>
          </a:ln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sz="1700" dirty="0">
                <a:solidFill>
                  <a:srgbClr val="0000FF"/>
                </a:solidFill>
                <a:latin typeface="+mn-lt"/>
                <a:ea typeface="+mn-ea"/>
                <a:cs typeface="+mn-ea"/>
                <a:sym typeface="+mn-lt"/>
              </a:rPr>
              <a:t>造句：</a:t>
            </a:r>
            <a:r>
              <a:rPr lang="zh-CN" altLang="en-US" sz="170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哥哥去学汽车修理。 </a:t>
            </a:r>
          </a:p>
        </p:txBody>
      </p:sp>
      <p:sp>
        <p:nvSpPr>
          <p:cNvPr id="8" name="TextBox 36"/>
          <p:cNvSpPr txBox="1">
            <a:spLocks noChangeArrowheads="1"/>
          </p:cNvSpPr>
          <p:nvPr/>
        </p:nvSpPr>
        <p:spPr bwMode="auto">
          <a:xfrm>
            <a:off x="3174546" y="1873452"/>
            <a:ext cx="2178844" cy="330860"/>
          </a:xfrm>
          <a:prstGeom prst="rect">
            <a:avLst/>
          </a:prstGeom>
          <a:noFill/>
          <a:ln>
            <a:noFill/>
          </a:ln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sz="1700" dirty="0">
                <a:solidFill>
                  <a:srgbClr val="0000FF"/>
                </a:solidFill>
                <a:latin typeface="+mn-lt"/>
                <a:ea typeface="+mn-ea"/>
                <a:cs typeface="+mn-ea"/>
                <a:sym typeface="+mn-lt"/>
              </a:rPr>
              <a:t>部首：</a:t>
            </a:r>
            <a:r>
              <a:rPr lang="zh-CN" altLang="en-US" sz="170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亻</a:t>
            </a:r>
          </a:p>
        </p:txBody>
      </p:sp>
      <p:graphicFrame>
        <p:nvGraphicFramePr>
          <p:cNvPr id="9" name="Group 47"/>
          <p:cNvGraphicFramePr>
            <a:graphicFrameLocks noGrp="1"/>
          </p:cNvGraphicFramePr>
          <p:nvPr/>
        </p:nvGraphicFramePr>
        <p:xfrm>
          <a:off x="708163" y="2242876"/>
          <a:ext cx="1871042" cy="1709738"/>
        </p:xfrm>
        <a:graphic>
          <a:graphicData uri="http://schemas.openxmlformats.org/drawingml/2006/table">
            <a:tbl>
              <a:tblPr/>
              <a:tblGrid>
                <a:gridCol w="927568"/>
                <a:gridCol w="943474"/>
              </a:tblGrid>
              <a:tr h="850851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1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68587" marR="68587" marT="25724" marB="2572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1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68587" marR="68587" marT="25724" marB="25724" horzOverflow="overflow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58887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68587" marR="68587" marT="25724" marB="2572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68587" marR="68587" marT="25724" marB="25724" horzOverflow="overflow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0" name="文本框 9"/>
          <p:cNvSpPr txBox="1"/>
          <p:nvPr/>
        </p:nvSpPr>
        <p:spPr>
          <a:xfrm>
            <a:off x="742372" y="2053400"/>
            <a:ext cx="1735091" cy="198515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defRPr/>
            </a:pPr>
            <a:r>
              <a:rPr lang="zh-CN" altLang="en-US" sz="12500" dirty="0">
                <a:solidFill>
                  <a:srgbClr val="C00000"/>
                </a:solidFill>
                <a:cs typeface="+mn-ea"/>
                <a:sym typeface="+mn-lt"/>
              </a:rPr>
              <a:t>修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1375058" y="1504513"/>
            <a:ext cx="679513" cy="577081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>
              <a:defRPr/>
            </a:pPr>
            <a:r>
              <a:rPr lang="en-US" altLang="zh-CN" sz="3300" dirty="0" err="1">
                <a:solidFill>
                  <a:prstClr val="black"/>
                </a:solidFill>
                <a:cs typeface="+mn-ea"/>
                <a:sym typeface="+mn-lt"/>
              </a:rPr>
              <a:t>xiū</a:t>
            </a:r>
            <a:endParaRPr lang="zh-CN" altLang="en-US" sz="3300" dirty="0">
              <a:solidFill>
                <a:prstClr val="black"/>
              </a:solidFill>
              <a:cs typeface="+mn-ea"/>
              <a:sym typeface="+mn-lt"/>
            </a:endParaRPr>
          </a:p>
        </p:txBody>
      </p:sp>
      <p:pic>
        <p:nvPicPr>
          <p:cNvPr id="12" name="Picture 2" descr="https://p.ssl.qhimg.com/t010b5c023f7c45b1ec.gif?t=7.302083333333334?random=1578705508789"/>
          <p:cNvPicPr>
            <a:picLocks noChangeAspect="1" noChangeArrowheads="1" noCrop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14667" y="921082"/>
            <a:ext cx="1794630" cy="17946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ldLvl="0"/>
      <p:bldP spid="5" grpId="0" bldLvl="0" animBg="1"/>
      <p:bldP spid="6" grpId="0"/>
      <p:bldP spid="7" grpId="0"/>
      <p:bldP spid="8" grpId="0"/>
      <p:bldP spid="11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550817" y="244520"/>
            <a:ext cx="1691640" cy="392430"/>
          </a:xfrm>
          <a:prstGeom prst="rect">
            <a:avLst/>
          </a:prstGeom>
          <a:noFill/>
        </p:spPr>
        <p:txBody>
          <a:bodyPr wrap="square" lIns="68580" tIns="34290" rIns="68580" bIns="34290" rtlCol="0" anchor="ctr">
            <a:spAutoFit/>
          </a:bodyPr>
          <a:lstStyle/>
          <a:p>
            <a:pPr lvl="0">
              <a:defRPr/>
            </a:pPr>
            <a:r>
              <a:rPr lang="zh-CN" altLang="en-US" sz="2100" dirty="0">
                <a:solidFill>
                  <a:prstClr val="black"/>
                </a:solidFill>
                <a:cs typeface="+mn-ea"/>
                <a:sym typeface="+mn-lt"/>
              </a:rPr>
              <a:t>字词揭秘</a:t>
            </a:r>
          </a:p>
        </p:txBody>
      </p:sp>
      <p:sp>
        <p:nvSpPr>
          <p:cNvPr id="3" name="Rectangle 31"/>
          <p:cNvSpPr>
            <a:spLocks noChangeArrowheads="1"/>
          </p:cNvSpPr>
          <p:nvPr/>
        </p:nvSpPr>
        <p:spPr bwMode="auto">
          <a:xfrm>
            <a:off x="865667" y="2662082"/>
            <a:ext cx="28854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defRPr/>
            </a:pPr>
            <a:r>
              <a:rPr lang="zh-CN" altLang="en-US" sz="80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 </a:t>
            </a:r>
            <a:endParaRPr lang="zh-CN" altLang="en-US">
              <a:solidFill>
                <a:prstClr val="black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" name="矩形 2"/>
          <p:cNvSpPr>
            <a:spLocks noChangeArrowheads="1"/>
          </p:cNvSpPr>
          <p:nvPr/>
        </p:nvSpPr>
        <p:spPr bwMode="auto">
          <a:xfrm>
            <a:off x="3190875" y="3221923"/>
            <a:ext cx="3125390" cy="59247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lIns="68580" tIns="34290" rIns="68580" bIns="34290">
            <a:spAutoFit/>
          </a:bodyPr>
          <a:lstStyle/>
          <a:p>
            <a:pPr>
              <a:defRPr/>
            </a:pPr>
            <a:r>
              <a:rPr lang="zh-CN" altLang="en-US" sz="1700" dirty="0">
                <a:solidFill>
                  <a:srgbClr val="0000FF"/>
                </a:solidFill>
                <a:cs typeface="+mn-ea"/>
                <a:sym typeface="+mn-lt"/>
              </a:rPr>
              <a:t>书写指导：</a:t>
            </a:r>
            <a:r>
              <a:rPr lang="zh-CN" altLang="en-US" sz="1700" dirty="0">
                <a:solidFill>
                  <a:prstClr val="black"/>
                </a:solidFill>
                <a:cs typeface="+mn-ea"/>
                <a:sym typeface="+mn-lt"/>
              </a:rPr>
              <a:t>上宽下窄，“日”居下居中。</a:t>
            </a:r>
          </a:p>
        </p:txBody>
      </p:sp>
      <p:sp>
        <p:nvSpPr>
          <p:cNvPr id="5" name="TextBox 33"/>
          <p:cNvSpPr txBox="1">
            <a:spLocks noChangeArrowheads="1"/>
          </p:cNvSpPr>
          <p:nvPr/>
        </p:nvSpPr>
        <p:spPr bwMode="auto">
          <a:xfrm>
            <a:off x="3174547" y="1585321"/>
            <a:ext cx="1754981" cy="3308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sz="1700" dirty="0">
                <a:solidFill>
                  <a:srgbClr val="0000FF"/>
                </a:solidFill>
                <a:latin typeface="+mn-lt"/>
                <a:ea typeface="+mn-ea"/>
                <a:cs typeface="+mn-ea"/>
                <a:sym typeface="+mn-lt"/>
              </a:rPr>
              <a:t>结构：</a:t>
            </a:r>
            <a:r>
              <a:rPr lang="zh-CN" altLang="en-US" sz="170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半包围</a:t>
            </a:r>
          </a:p>
        </p:txBody>
      </p:sp>
      <p:sp>
        <p:nvSpPr>
          <p:cNvPr id="6" name="TextBox 34"/>
          <p:cNvSpPr txBox="1">
            <a:spLocks noChangeArrowheads="1"/>
          </p:cNvSpPr>
          <p:nvPr/>
        </p:nvSpPr>
        <p:spPr bwMode="auto">
          <a:xfrm>
            <a:off x="3174546" y="2197303"/>
            <a:ext cx="3390251" cy="330860"/>
          </a:xfrm>
          <a:prstGeom prst="rect">
            <a:avLst/>
          </a:prstGeom>
          <a:noFill/>
          <a:ln>
            <a:noFill/>
          </a:ln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sz="1700" dirty="0">
                <a:solidFill>
                  <a:srgbClr val="0000FF"/>
                </a:solidFill>
                <a:latin typeface="+mn-lt"/>
                <a:ea typeface="+mn-ea"/>
                <a:cs typeface="+mn-ea"/>
                <a:sym typeface="+mn-lt"/>
              </a:rPr>
              <a:t>组词：</a:t>
            </a:r>
            <a:r>
              <a:rPr lang="zh-CN" altLang="en-US" sz="170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智慧    理智    机智</a:t>
            </a:r>
          </a:p>
        </p:txBody>
      </p:sp>
      <p:sp>
        <p:nvSpPr>
          <p:cNvPr id="7" name="TextBox 35"/>
          <p:cNvSpPr txBox="1">
            <a:spLocks noChangeArrowheads="1"/>
          </p:cNvSpPr>
          <p:nvPr/>
        </p:nvSpPr>
        <p:spPr bwMode="auto">
          <a:xfrm>
            <a:off x="3174547" y="2521152"/>
            <a:ext cx="3125390" cy="592470"/>
          </a:xfrm>
          <a:prstGeom prst="rect">
            <a:avLst/>
          </a:prstGeom>
          <a:noFill/>
          <a:ln>
            <a:noFill/>
          </a:ln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sz="1700" dirty="0">
                <a:solidFill>
                  <a:srgbClr val="0000FF"/>
                </a:solidFill>
                <a:latin typeface="+mn-lt"/>
                <a:ea typeface="+mn-ea"/>
                <a:cs typeface="+mn-ea"/>
                <a:sym typeface="+mn-lt"/>
              </a:rPr>
              <a:t>造句：</a:t>
            </a:r>
            <a:r>
              <a:rPr lang="zh-CN" altLang="en-US" sz="170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警察叔叔机智勇敢，勇斗歹徒。 </a:t>
            </a:r>
          </a:p>
        </p:txBody>
      </p:sp>
      <p:sp>
        <p:nvSpPr>
          <p:cNvPr id="8" name="TextBox 36"/>
          <p:cNvSpPr txBox="1">
            <a:spLocks noChangeArrowheads="1"/>
          </p:cNvSpPr>
          <p:nvPr/>
        </p:nvSpPr>
        <p:spPr bwMode="auto">
          <a:xfrm>
            <a:off x="3174546" y="1873452"/>
            <a:ext cx="2178844" cy="330860"/>
          </a:xfrm>
          <a:prstGeom prst="rect">
            <a:avLst/>
          </a:prstGeom>
          <a:noFill/>
          <a:ln>
            <a:noFill/>
          </a:ln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sz="1700" dirty="0">
                <a:solidFill>
                  <a:srgbClr val="0000FF"/>
                </a:solidFill>
                <a:latin typeface="+mn-lt"/>
                <a:ea typeface="+mn-ea"/>
                <a:cs typeface="+mn-ea"/>
                <a:sym typeface="+mn-lt"/>
              </a:rPr>
              <a:t>部首：</a:t>
            </a:r>
            <a:r>
              <a:rPr lang="zh-CN" altLang="en-US" sz="170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廴</a:t>
            </a:r>
          </a:p>
        </p:txBody>
      </p:sp>
      <p:graphicFrame>
        <p:nvGraphicFramePr>
          <p:cNvPr id="9" name="Group 47"/>
          <p:cNvGraphicFramePr>
            <a:graphicFrameLocks noGrp="1"/>
          </p:cNvGraphicFramePr>
          <p:nvPr/>
        </p:nvGraphicFramePr>
        <p:xfrm>
          <a:off x="708163" y="2242876"/>
          <a:ext cx="1871042" cy="1709738"/>
        </p:xfrm>
        <a:graphic>
          <a:graphicData uri="http://schemas.openxmlformats.org/drawingml/2006/table">
            <a:tbl>
              <a:tblPr/>
              <a:tblGrid>
                <a:gridCol w="927568"/>
                <a:gridCol w="943474"/>
              </a:tblGrid>
              <a:tr h="850851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1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68587" marR="68587" marT="25724" marB="2572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1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68587" marR="68587" marT="25724" marB="25724" horzOverflow="overflow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58887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68587" marR="68587" marT="25724" marB="2572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68587" marR="68587" marT="25724" marB="25724" horzOverflow="overflow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0" name="文本框 9"/>
          <p:cNvSpPr txBox="1"/>
          <p:nvPr/>
        </p:nvSpPr>
        <p:spPr>
          <a:xfrm>
            <a:off x="742372" y="2053400"/>
            <a:ext cx="1735091" cy="198515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defRPr/>
            </a:pPr>
            <a:r>
              <a:rPr lang="zh-CN" altLang="en-US" sz="12500" dirty="0">
                <a:solidFill>
                  <a:srgbClr val="C00000"/>
                </a:solidFill>
                <a:cs typeface="+mn-ea"/>
                <a:sym typeface="+mn-lt"/>
              </a:rPr>
              <a:t>建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1280681" y="1563176"/>
            <a:ext cx="797334" cy="577081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>
              <a:defRPr/>
            </a:pPr>
            <a:r>
              <a:rPr lang="en-US" altLang="zh-CN" sz="3300" dirty="0" err="1">
                <a:solidFill>
                  <a:prstClr val="black"/>
                </a:solidFill>
                <a:cs typeface="+mn-ea"/>
                <a:sym typeface="+mn-lt"/>
              </a:rPr>
              <a:t>jiàn</a:t>
            </a:r>
            <a:endParaRPr lang="zh-CN" altLang="en-US" sz="3300" dirty="0">
              <a:solidFill>
                <a:prstClr val="black"/>
              </a:solidFill>
              <a:cs typeface="+mn-ea"/>
              <a:sym typeface="+mn-lt"/>
            </a:endParaRPr>
          </a:p>
        </p:txBody>
      </p:sp>
      <p:pic>
        <p:nvPicPr>
          <p:cNvPr id="12" name="Picture 2" descr="https://p.ssl.qhimg.com/t011688db104ff19bb4.gif?t=7.283203125?random=1578705539380"/>
          <p:cNvPicPr>
            <a:picLocks noChangeAspect="1" noChangeArrowheads="1" noCrop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15403" y="1009276"/>
            <a:ext cx="1789432" cy="17894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ldLvl="0"/>
      <p:bldP spid="5" grpId="0" bldLvl="0" animBg="1"/>
      <p:bldP spid="6" grpId="0"/>
      <p:bldP spid="7" grpId="0"/>
      <p:bldP spid="8" grpId="0"/>
      <p:bldP spid="1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grpSp>
        <p:nvGrpSpPr>
          <p:cNvPr id="16" name="组合 15"/>
          <p:cNvGrpSpPr/>
          <p:nvPr/>
        </p:nvGrpSpPr>
        <p:grpSpPr>
          <a:xfrm>
            <a:off x="1123951" y="799180"/>
            <a:ext cx="2376011" cy="684371"/>
            <a:chOff x="360" y="260"/>
            <a:chExt cx="4989" cy="1437"/>
          </a:xfrm>
        </p:grpSpPr>
        <p:pic>
          <p:nvPicPr>
            <p:cNvPr id="17" name="图片 16"/>
            <p:cNvPicPr>
              <a:picLocks noChangeAspect="1"/>
            </p:cNvPicPr>
            <p:nvPr/>
          </p:nvPicPr>
          <p:blipFill>
            <a:blip r:embed="rId3" cstate="email">
              <a:grayscl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360" y="260"/>
              <a:ext cx="1437" cy="1437"/>
            </a:xfrm>
            <a:prstGeom prst="ellipse">
              <a:avLst/>
            </a:prstGeom>
          </p:spPr>
        </p:pic>
        <p:sp>
          <p:nvSpPr>
            <p:cNvPr id="18" name="文本框 17"/>
            <p:cNvSpPr txBox="1"/>
            <p:nvPr/>
          </p:nvSpPr>
          <p:spPr>
            <a:xfrm>
              <a:off x="983" y="639"/>
              <a:ext cx="191" cy="67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>
                <a:defRPr/>
              </a:pPr>
              <a:r>
                <a:rPr lang="zh-CN" altLang="en-US" sz="1500" b="1" dirty="0">
                  <a:solidFill>
                    <a:prstClr val="black"/>
                  </a:solidFill>
                  <a:cs typeface="+mn-ea"/>
                  <a:sym typeface="+mn-lt"/>
                </a:rPr>
                <a:t>壹</a:t>
              </a:r>
            </a:p>
          </p:txBody>
        </p:sp>
        <p:sp>
          <p:nvSpPr>
            <p:cNvPr id="19" name="文本框 18"/>
            <p:cNvSpPr txBox="1"/>
            <p:nvPr/>
          </p:nvSpPr>
          <p:spPr>
            <a:xfrm>
              <a:off x="1797" y="580"/>
              <a:ext cx="3552" cy="872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dist">
                <a:defRPr/>
              </a:pPr>
              <a:r>
                <a:rPr lang="zh-CN" altLang="en-US" sz="2100" b="1" dirty="0">
                  <a:solidFill>
                    <a:prstClr val="black"/>
                  </a:solidFill>
                  <a:cs typeface="+mn-ea"/>
                  <a:sym typeface="+mn-lt"/>
                </a:rPr>
                <a:t>课前导读</a:t>
              </a: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1123951" y="1514372"/>
            <a:ext cx="2376011" cy="684371"/>
            <a:chOff x="360" y="260"/>
            <a:chExt cx="4989" cy="1437"/>
          </a:xfrm>
        </p:grpSpPr>
        <p:pic>
          <p:nvPicPr>
            <p:cNvPr id="21" name="图片 20"/>
            <p:cNvPicPr>
              <a:picLocks noChangeAspect="1"/>
            </p:cNvPicPr>
            <p:nvPr/>
          </p:nvPicPr>
          <p:blipFill>
            <a:blip r:embed="rId3" cstate="email">
              <a:grayscl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360" y="260"/>
              <a:ext cx="1437" cy="1437"/>
            </a:xfrm>
            <a:prstGeom prst="ellipse">
              <a:avLst/>
            </a:prstGeom>
          </p:spPr>
        </p:pic>
        <p:sp>
          <p:nvSpPr>
            <p:cNvPr id="22" name="文本框 21"/>
            <p:cNvSpPr txBox="1"/>
            <p:nvPr/>
          </p:nvSpPr>
          <p:spPr>
            <a:xfrm>
              <a:off x="983" y="639"/>
              <a:ext cx="191" cy="67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>
                <a:defRPr/>
              </a:pPr>
              <a:r>
                <a:rPr lang="zh-CN" altLang="en-US" sz="1500" b="1" dirty="0">
                  <a:solidFill>
                    <a:prstClr val="black"/>
                  </a:solidFill>
                  <a:cs typeface="+mn-ea"/>
                  <a:sym typeface="+mn-lt"/>
                </a:rPr>
                <a:t>贰</a:t>
              </a:r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1797" y="561"/>
              <a:ext cx="3552" cy="872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dist">
                <a:defRPr/>
              </a:pPr>
              <a:r>
                <a:rPr lang="zh-CN" altLang="en-US" sz="2100" b="1" dirty="0">
                  <a:solidFill>
                    <a:prstClr val="black"/>
                  </a:solidFill>
                  <a:cs typeface="+mn-ea"/>
                  <a:sym typeface="+mn-lt"/>
                </a:rPr>
                <a:t>字词揭秘</a:t>
              </a:r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1123951" y="2229565"/>
            <a:ext cx="2376011" cy="684371"/>
            <a:chOff x="360" y="260"/>
            <a:chExt cx="4989" cy="1437"/>
          </a:xfrm>
        </p:grpSpPr>
        <p:pic>
          <p:nvPicPr>
            <p:cNvPr id="25" name="图片 24"/>
            <p:cNvPicPr>
              <a:picLocks noChangeAspect="1"/>
            </p:cNvPicPr>
            <p:nvPr/>
          </p:nvPicPr>
          <p:blipFill>
            <a:blip r:embed="rId3" cstate="email">
              <a:grayscl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360" y="260"/>
              <a:ext cx="1437" cy="1437"/>
            </a:xfrm>
            <a:prstGeom prst="ellipse">
              <a:avLst/>
            </a:prstGeom>
          </p:spPr>
        </p:pic>
        <p:sp>
          <p:nvSpPr>
            <p:cNvPr id="26" name="文本框 25"/>
            <p:cNvSpPr txBox="1"/>
            <p:nvPr/>
          </p:nvSpPr>
          <p:spPr>
            <a:xfrm>
              <a:off x="983" y="639"/>
              <a:ext cx="191" cy="67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>
                <a:defRPr/>
              </a:pPr>
              <a:r>
                <a:rPr lang="zh-CN" altLang="en-US" sz="1500" b="1" dirty="0">
                  <a:solidFill>
                    <a:prstClr val="black"/>
                  </a:solidFill>
                  <a:cs typeface="+mn-ea"/>
                  <a:sym typeface="+mn-lt"/>
                </a:rPr>
                <a:t>叁</a:t>
              </a:r>
            </a:p>
          </p:txBody>
        </p:sp>
        <p:sp>
          <p:nvSpPr>
            <p:cNvPr id="27" name="文本框 26"/>
            <p:cNvSpPr txBox="1"/>
            <p:nvPr/>
          </p:nvSpPr>
          <p:spPr>
            <a:xfrm>
              <a:off x="1797" y="561"/>
              <a:ext cx="3552" cy="872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dist">
                <a:defRPr/>
              </a:pPr>
              <a:r>
                <a:rPr lang="zh-CN" altLang="en-US" sz="2100" b="1" dirty="0">
                  <a:solidFill>
                    <a:prstClr val="black"/>
                  </a:solidFill>
                  <a:cs typeface="+mn-ea"/>
                  <a:sym typeface="+mn-lt"/>
                </a:rPr>
                <a:t>课文讲解</a:t>
              </a: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1123951" y="2944757"/>
            <a:ext cx="2376011" cy="684371"/>
            <a:chOff x="360" y="260"/>
            <a:chExt cx="4989" cy="1437"/>
          </a:xfrm>
        </p:grpSpPr>
        <p:pic>
          <p:nvPicPr>
            <p:cNvPr id="29" name="图片 28"/>
            <p:cNvPicPr>
              <a:picLocks noChangeAspect="1"/>
            </p:cNvPicPr>
            <p:nvPr/>
          </p:nvPicPr>
          <p:blipFill>
            <a:blip r:embed="rId3" cstate="email">
              <a:grayscl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360" y="260"/>
              <a:ext cx="1437" cy="1437"/>
            </a:xfrm>
            <a:prstGeom prst="ellipse">
              <a:avLst/>
            </a:prstGeom>
          </p:spPr>
        </p:pic>
        <p:sp>
          <p:nvSpPr>
            <p:cNvPr id="30" name="文本框 29"/>
            <p:cNvSpPr txBox="1"/>
            <p:nvPr/>
          </p:nvSpPr>
          <p:spPr>
            <a:xfrm>
              <a:off x="983" y="639"/>
              <a:ext cx="191" cy="67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>
                <a:defRPr/>
              </a:pPr>
              <a:r>
                <a:rPr lang="zh-CN" altLang="en-US" sz="1500" b="1" dirty="0">
                  <a:solidFill>
                    <a:prstClr val="black"/>
                  </a:solidFill>
                  <a:cs typeface="+mn-ea"/>
                  <a:sym typeface="+mn-lt"/>
                </a:rPr>
                <a:t>肆</a:t>
              </a:r>
            </a:p>
          </p:txBody>
        </p:sp>
        <p:sp>
          <p:nvSpPr>
            <p:cNvPr id="31" name="文本框 30"/>
            <p:cNvSpPr txBox="1"/>
            <p:nvPr/>
          </p:nvSpPr>
          <p:spPr>
            <a:xfrm>
              <a:off x="1797" y="561"/>
              <a:ext cx="3552" cy="872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dist">
                <a:defRPr/>
              </a:pPr>
              <a:r>
                <a:rPr lang="zh-CN" altLang="en-US" sz="2100" b="1" dirty="0">
                  <a:solidFill>
                    <a:prstClr val="black"/>
                  </a:solidFill>
                  <a:cs typeface="+mn-ea"/>
                  <a:sym typeface="+mn-lt"/>
                </a:rPr>
                <a:t>课堂小结</a:t>
              </a: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1123951" y="3659950"/>
            <a:ext cx="2376011" cy="684371"/>
            <a:chOff x="360" y="260"/>
            <a:chExt cx="4989" cy="1437"/>
          </a:xfrm>
        </p:grpSpPr>
        <p:pic>
          <p:nvPicPr>
            <p:cNvPr id="33" name="图片 32"/>
            <p:cNvPicPr>
              <a:picLocks noChangeAspect="1"/>
            </p:cNvPicPr>
            <p:nvPr/>
          </p:nvPicPr>
          <p:blipFill>
            <a:blip r:embed="rId3" cstate="email">
              <a:grayscl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360" y="260"/>
              <a:ext cx="1437" cy="1437"/>
            </a:xfrm>
            <a:prstGeom prst="ellipse">
              <a:avLst/>
            </a:prstGeom>
          </p:spPr>
        </p:pic>
        <p:sp>
          <p:nvSpPr>
            <p:cNvPr id="34" name="文本框 33"/>
            <p:cNvSpPr txBox="1"/>
            <p:nvPr/>
          </p:nvSpPr>
          <p:spPr>
            <a:xfrm>
              <a:off x="983" y="639"/>
              <a:ext cx="191" cy="67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>
                <a:defRPr/>
              </a:pPr>
              <a:r>
                <a:rPr lang="zh-CN" altLang="en-US" sz="1500" b="1" dirty="0">
                  <a:solidFill>
                    <a:prstClr val="black"/>
                  </a:solidFill>
                  <a:cs typeface="+mn-ea"/>
                  <a:sym typeface="+mn-lt"/>
                </a:rPr>
                <a:t>伍</a:t>
              </a:r>
            </a:p>
          </p:txBody>
        </p:sp>
        <p:sp>
          <p:nvSpPr>
            <p:cNvPr id="35" name="文本框 34"/>
            <p:cNvSpPr txBox="1"/>
            <p:nvPr/>
          </p:nvSpPr>
          <p:spPr>
            <a:xfrm>
              <a:off x="1797" y="561"/>
              <a:ext cx="3552" cy="872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dist">
                <a:defRPr/>
              </a:pPr>
              <a:r>
                <a:rPr lang="zh-CN" altLang="en-US" sz="2100" b="1" dirty="0">
                  <a:solidFill>
                    <a:prstClr val="black"/>
                  </a:solidFill>
                  <a:cs typeface="+mn-ea"/>
                  <a:sym typeface="+mn-lt"/>
                </a:rPr>
                <a:t>课堂练习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550817" y="244520"/>
            <a:ext cx="1691640" cy="392430"/>
          </a:xfrm>
          <a:prstGeom prst="rect">
            <a:avLst/>
          </a:prstGeom>
          <a:noFill/>
        </p:spPr>
        <p:txBody>
          <a:bodyPr wrap="square" lIns="68580" tIns="34290" rIns="68580" bIns="34290" rtlCol="0" anchor="ctr">
            <a:spAutoFit/>
          </a:bodyPr>
          <a:lstStyle/>
          <a:p>
            <a:pPr lvl="0">
              <a:defRPr/>
            </a:pPr>
            <a:r>
              <a:rPr lang="zh-CN" altLang="en-US" sz="2100" dirty="0">
                <a:solidFill>
                  <a:prstClr val="black"/>
                </a:solidFill>
                <a:cs typeface="+mn-ea"/>
                <a:sym typeface="+mn-lt"/>
              </a:rPr>
              <a:t>字词揭秘</a:t>
            </a:r>
          </a:p>
        </p:txBody>
      </p:sp>
      <p:sp>
        <p:nvSpPr>
          <p:cNvPr id="3" name="Rectangle 31"/>
          <p:cNvSpPr>
            <a:spLocks noChangeArrowheads="1"/>
          </p:cNvSpPr>
          <p:nvPr/>
        </p:nvSpPr>
        <p:spPr bwMode="auto">
          <a:xfrm>
            <a:off x="865667" y="2662082"/>
            <a:ext cx="28854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defRPr/>
            </a:pPr>
            <a:r>
              <a:rPr lang="zh-CN" altLang="en-US" sz="80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 </a:t>
            </a:r>
            <a:endParaRPr lang="zh-CN" altLang="en-US">
              <a:solidFill>
                <a:prstClr val="black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" name="矩形 2"/>
          <p:cNvSpPr>
            <a:spLocks noChangeArrowheads="1"/>
          </p:cNvSpPr>
          <p:nvPr/>
        </p:nvSpPr>
        <p:spPr bwMode="auto">
          <a:xfrm>
            <a:off x="3190875" y="3221923"/>
            <a:ext cx="3125390" cy="59247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lIns="68580" tIns="34290" rIns="68580" bIns="34290">
            <a:spAutoFit/>
          </a:bodyPr>
          <a:lstStyle/>
          <a:p>
            <a:pPr>
              <a:defRPr/>
            </a:pPr>
            <a:r>
              <a:rPr lang="zh-CN" altLang="en-US" sz="1700" dirty="0">
                <a:solidFill>
                  <a:srgbClr val="0000FF"/>
                </a:solidFill>
                <a:cs typeface="+mn-ea"/>
                <a:sym typeface="+mn-lt"/>
              </a:rPr>
              <a:t>书写指导：</a:t>
            </a:r>
            <a:r>
              <a:rPr lang="zh-CN" altLang="en-US" sz="1700" dirty="0">
                <a:solidFill>
                  <a:prstClr val="black"/>
                </a:solidFill>
                <a:cs typeface="+mn-ea"/>
                <a:sym typeface="+mn-lt"/>
              </a:rPr>
              <a:t>左窄右宽。“纟”顶部高，底部左右平齐。</a:t>
            </a:r>
          </a:p>
        </p:txBody>
      </p:sp>
      <p:sp>
        <p:nvSpPr>
          <p:cNvPr id="5" name="TextBox 33"/>
          <p:cNvSpPr txBox="1">
            <a:spLocks noChangeArrowheads="1"/>
          </p:cNvSpPr>
          <p:nvPr/>
        </p:nvSpPr>
        <p:spPr bwMode="auto">
          <a:xfrm>
            <a:off x="3174547" y="1585321"/>
            <a:ext cx="1754981" cy="3308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sz="1700" dirty="0">
                <a:solidFill>
                  <a:srgbClr val="0000FF"/>
                </a:solidFill>
                <a:latin typeface="+mn-lt"/>
                <a:ea typeface="+mn-ea"/>
                <a:cs typeface="+mn-ea"/>
                <a:sym typeface="+mn-lt"/>
              </a:rPr>
              <a:t>结构：</a:t>
            </a:r>
            <a:r>
              <a:rPr lang="zh-CN" altLang="en-US" sz="170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左右</a:t>
            </a:r>
          </a:p>
        </p:txBody>
      </p:sp>
      <p:sp>
        <p:nvSpPr>
          <p:cNvPr id="6" name="TextBox 34"/>
          <p:cNvSpPr txBox="1">
            <a:spLocks noChangeArrowheads="1"/>
          </p:cNvSpPr>
          <p:nvPr/>
        </p:nvSpPr>
        <p:spPr bwMode="auto">
          <a:xfrm>
            <a:off x="3174546" y="2197303"/>
            <a:ext cx="3390251" cy="330860"/>
          </a:xfrm>
          <a:prstGeom prst="rect">
            <a:avLst/>
          </a:prstGeom>
          <a:noFill/>
          <a:ln>
            <a:noFill/>
          </a:ln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sz="1700" dirty="0">
                <a:solidFill>
                  <a:srgbClr val="0000FF"/>
                </a:solidFill>
                <a:latin typeface="+mn-lt"/>
                <a:ea typeface="+mn-ea"/>
                <a:cs typeface="+mn-ea"/>
                <a:sym typeface="+mn-lt"/>
              </a:rPr>
              <a:t>组词：</a:t>
            </a:r>
            <a:r>
              <a:rPr lang="zh-CN" altLang="en-US" sz="170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组织     组长     组成</a:t>
            </a:r>
          </a:p>
        </p:txBody>
      </p:sp>
      <p:sp>
        <p:nvSpPr>
          <p:cNvPr id="7" name="TextBox 35"/>
          <p:cNvSpPr txBox="1">
            <a:spLocks noChangeArrowheads="1"/>
          </p:cNvSpPr>
          <p:nvPr/>
        </p:nvSpPr>
        <p:spPr bwMode="auto">
          <a:xfrm>
            <a:off x="3174547" y="2521152"/>
            <a:ext cx="3125390" cy="592470"/>
          </a:xfrm>
          <a:prstGeom prst="rect">
            <a:avLst/>
          </a:prstGeom>
          <a:noFill/>
          <a:ln>
            <a:noFill/>
          </a:ln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sz="1700" dirty="0">
                <a:solidFill>
                  <a:srgbClr val="0000FF"/>
                </a:solidFill>
                <a:latin typeface="+mn-lt"/>
                <a:ea typeface="+mn-ea"/>
                <a:cs typeface="+mn-ea"/>
                <a:sym typeface="+mn-lt"/>
              </a:rPr>
              <a:t>造句：</a:t>
            </a:r>
            <a:r>
              <a:rPr lang="zh-CN" altLang="en-US" sz="170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妈妈参加了社区组织的排球赛。 </a:t>
            </a:r>
          </a:p>
        </p:txBody>
      </p:sp>
      <p:sp>
        <p:nvSpPr>
          <p:cNvPr id="8" name="TextBox 36"/>
          <p:cNvSpPr txBox="1">
            <a:spLocks noChangeArrowheads="1"/>
          </p:cNvSpPr>
          <p:nvPr/>
        </p:nvSpPr>
        <p:spPr bwMode="auto">
          <a:xfrm>
            <a:off x="3174546" y="1873452"/>
            <a:ext cx="2178844" cy="330860"/>
          </a:xfrm>
          <a:prstGeom prst="rect">
            <a:avLst/>
          </a:prstGeom>
          <a:noFill/>
          <a:ln>
            <a:noFill/>
          </a:ln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sz="1700" dirty="0">
                <a:solidFill>
                  <a:srgbClr val="0000FF"/>
                </a:solidFill>
                <a:latin typeface="+mn-lt"/>
                <a:ea typeface="+mn-ea"/>
                <a:cs typeface="+mn-ea"/>
                <a:sym typeface="+mn-lt"/>
              </a:rPr>
              <a:t>部首：</a:t>
            </a:r>
            <a:r>
              <a:rPr lang="zh-CN" altLang="en-US" sz="170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纟</a:t>
            </a:r>
          </a:p>
        </p:txBody>
      </p:sp>
      <p:graphicFrame>
        <p:nvGraphicFramePr>
          <p:cNvPr id="9" name="Group 47"/>
          <p:cNvGraphicFramePr>
            <a:graphicFrameLocks noGrp="1"/>
          </p:cNvGraphicFramePr>
          <p:nvPr/>
        </p:nvGraphicFramePr>
        <p:xfrm>
          <a:off x="708163" y="2242876"/>
          <a:ext cx="1871042" cy="1709738"/>
        </p:xfrm>
        <a:graphic>
          <a:graphicData uri="http://schemas.openxmlformats.org/drawingml/2006/table">
            <a:tbl>
              <a:tblPr/>
              <a:tblGrid>
                <a:gridCol w="927568"/>
                <a:gridCol w="943474"/>
              </a:tblGrid>
              <a:tr h="850851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1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68587" marR="68587" marT="25724" marB="2572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1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68587" marR="68587" marT="25724" marB="25724" horzOverflow="overflow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58887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68587" marR="68587" marT="25724" marB="2572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68587" marR="68587" marT="25724" marB="25724" horzOverflow="overflow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0" name="文本框 9"/>
          <p:cNvSpPr txBox="1"/>
          <p:nvPr/>
        </p:nvSpPr>
        <p:spPr>
          <a:xfrm>
            <a:off x="742372" y="2053400"/>
            <a:ext cx="1735091" cy="198515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defRPr/>
            </a:pPr>
            <a:r>
              <a:rPr lang="zh-CN" altLang="en-US" sz="12500" dirty="0">
                <a:solidFill>
                  <a:srgbClr val="C00000"/>
                </a:solidFill>
                <a:cs typeface="+mn-ea"/>
                <a:sym typeface="+mn-lt"/>
              </a:rPr>
              <a:t>组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1375058" y="1504513"/>
            <a:ext cx="596558" cy="577081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>
              <a:defRPr/>
            </a:pPr>
            <a:r>
              <a:rPr lang="en-US" altLang="zh-CN" sz="3300" dirty="0" err="1">
                <a:solidFill>
                  <a:prstClr val="black"/>
                </a:solidFill>
                <a:cs typeface="+mn-ea"/>
                <a:sym typeface="+mn-lt"/>
              </a:rPr>
              <a:t>zǔ</a:t>
            </a:r>
            <a:endParaRPr lang="zh-CN" altLang="en-US" sz="3300" dirty="0">
              <a:solidFill>
                <a:prstClr val="black"/>
              </a:solidFill>
              <a:cs typeface="+mn-ea"/>
              <a:sym typeface="+mn-lt"/>
            </a:endParaRPr>
          </a:p>
        </p:txBody>
      </p:sp>
      <p:pic>
        <p:nvPicPr>
          <p:cNvPr id="12" name="Picture 2" descr="https://p.ssl.qhimg.com/t01660e354356d21531.gif?t=6.460449218750001?random=1578705566403"/>
          <p:cNvPicPr>
            <a:picLocks noChangeAspect="1" noChangeArrowheads="1" noCrop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14637" y="912833"/>
            <a:ext cx="1863549" cy="18635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ldLvl="0"/>
      <p:bldP spid="5" grpId="0" bldLvl="0" animBg="1"/>
      <p:bldP spid="6" grpId="0"/>
      <p:bldP spid="7" grpId="0"/>
      <p:bldP spid="8" grpId="0"/>
      <p:bldP spid="11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550817" y="244520"/>
            <a:ext cx="1691640" cy="392430"/>
          </a:xfrm>
          <a:prstGeom prst="rect">
            <a:avLst/>
          </a:prstGeom>
          <a:noFill/>
        </p:spPr>
        <p:txBody>
          <a:bodyPr wrap="square" lIns="68580" tIns="34290" rIns="68580" bIns="34290" rtlCol="0" anchor="ctr">
            <a:spAutoFit/>
          </a:bodyPr>
          <a:lstStyle/>
          <a:p>
            <a:pPr lvl="0">
              <a:defRPr/>
            </a:pPr>
            <a:r>
              <a:rPr lang="zh-CN" altLang="en-US" sz="2100" dirty="0">
                <a:solidFill>
                  <a:prstClr val="black"/>
                </a:solidFill>
                <a:cs typeface="+mn-ea"/>
                <a:sym typeface="+mn-lt"/>
              </a:rPr>
              <a:t>自读感悟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573012" y="1236160"/>
            <a:ext cx="1485022" cy="392415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>
              <a:defRPr/>
            </a:pPr>
            <a:r>
              <a:rPr lang="zh-CN" altLang="en-US" sz="2100" dirty="0">
                <a:cs typeface="+mn-ea"/>
                <a:sym typeface="+mn-lt"/>
              </a:rPr>
              <a:t>自读检查：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558719" y="1462655"/>
            <a:ext cx="4319131" cy="900246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>
              <a:lnSpc>
                <a:spcPct val="300000"/>
              </a:lnSpc>
              <a:defRPr/>
            </a:pPr>
            <a:r>
              <a:rPr lang="en-US" altLang="zh-CN" sz="1800" dirty="0">
                <a:cs typeface="+mn-ea"/>
                <a:sym typeface="+mn-lt"/>
              </a:rPr>
              <a:t>1. </a:t>
            </a:r>
            <a:r>
              <a:rPr lang="zh-CN" altLang="en-US" sz="1800" dirty="0">
                <a:cs typeface="+mn-ea"/>
                <a:sym typeface="+mn-lt"/>
              </a:rPr>
              <a:t>指名读课文，同学检查字音是否正确。</a:t>
            </a:r>
            <a:endParaRPr lang="en-US" altLang="zh-CN" sz="1800" dirty="0">
              <a:cs typeface="+mn-ea"/>
              <a:sym typeface="+mn-lt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550816" y="2435976"/>
            <a:ext cx="5345053" cy="1177245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>
              <a:lnSpc>
                <a:spcPct val="200000"/>
              </a:lnSpc>
              <a:defRPr/>
            </a:pPr>
            <a:r>
              <a:rPr lang="en-US" altLang="zh-CN" sz="1800" dirty="0">
                <a:cs typeface="+mn-ea"/>
                <a:sym typeface="+mn-lt"/>
              </a:rPr>
              <a:t>2. </a:t>
            </a:r>
            <a:r>
              <a:rPr lang="zh-CN" altLang="en-US" sz="1800" dirty="0">
                <a:cs typeface="+mn-ea"/>
                <a:sym typeface="+mn-lt"/>
              </a:rPr>
              <a:t>自由朗读课文：</a:t>
            </a:r>
            <a:endParaRPr lang="en-US" altLang="zh-CN" sz="1800" dirty="0">
              <a:cs typeface="+mn-ea"/>
              <a:sym typeface="+mn-lt"/>
            </a:endParaRPr>
          </a:p>
          <a:p>
            <a:pPr>
              <a:lnSpc>
                <a:spcPct val="200000"/>
              </a:lnSpc>
              <a:defRPr/>
            </a:pPr>
            <a:r>
              <a:rPr lang="zh-CN" altLang="en-US" sz="1800" dirty="0">
                <a:cs typeface="+mn-ea"/>
                <a:sym typeface="+mn-lt"/>
              </a:rPr>
              <a:t>思考：什么是花钟</a:t>
            </a:r>
            <a:r>
              <a:rPr lang="en-US" altLang="zh-CN" sz="1800" dirty="0">
                <a:cs typeface="+mn-ea"/>
                <a:sym typeface="+mn-lt"/>
              </a:rPr>
              <a:t>?</a:t>
            </a:r>
            <a:r>
              <a:rPr lang="zh-CN" altLang="en-US" sz="1800" dirty="0">
                <a:cs typeface="+mn-ea"/>
                <a:sym typeface="+mn-lt"/>
              </a:rPr>
              <a:t>不同的花为什么开花时间不同？</a:t>
            </a:r>
            <a:endParaRPr lang="en-US" altLang="zh-CN" sz="1800" dirty="0">
              <a:cs typeface="+mn-ea"/>
              <a:sym typeface="+mn-lt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75360" y="1990185"/>
            <a:ext cx="2272030" cy="300793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550817" y="244520"/>
            <a:ext cx="1691640" cy="392430"/>
          </a:xfrm>
          <a:prstGeom prst="rect">
            <a:avLst/>
          </a:prstGeom>
          <a:noFill/>
        </p:spPr>
        <p:txBody>
          <a:bodyPr wrap="square" lIns="68580" tIns="34290" rIns="68580" bIns="34290" rtlCol="0" anchor="ctr">
            <a:spAutoFit/>
          </a:bodyPr>
          <a:lstStyle/>
          <a:p>
            <a:pPr lvl="0">
              <a:defRPr/>
            </a:pPr>
            <a:r>
              <a:rPr lang="zh-CN" altLang="en-US" sz="2100" dirty="0">
                <a:solidFill>
                  <a:prstClr val="black"/>
                </a:solidFill>
                <a:cs typeface="+mn-ea"/>
                <a:sym typeface="+mn-lt"/>
              </a:rPr>
              <a:t>课文讲解</a:t>
            </a:r>
          </a:p>
        </p:txBody>
      </p:sp>
      <p:sp>
        <p:nvSpPr>
          <p:cNvPr id="6" name="矩形 5"/>
          <p:cNvSpPr/>
          <p:nvPr/>
        </p:nvSpPr>
        <p:spPr>
          <a:xfrm>
            <a:off x="794254" y="1481393"/>
            <a:ext cx="2831545" cy="392415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>
              <a:defRPr/>
            </a:pPr>
            <a:r>
              <a:rPr lang="zh-CN" altLang="en-US" sz="2100" kern="0" dirty="0">
                <a:cs typeface="+mn-ea"/>
                <a:sym typeface="+mn-lt"/>
              </a:rPr>
              <a:t>自由朗读第一自然段。</a:t>
            </a:r>
          </a:p>
        </p:txBody>
      </p:sp>
      <p:sp>
        <p:nvSpPr>
          <p:cNvPr id="10" name="矩形 9"/>
          <p:cNvSpPr/>
          <p:nvPr/>
        </p:nvSpPr>
        <p:spPr>
          <a:xfrm>
            <a:off x="794254" y="2152332"/>
            <a:ext cx="7195862" cy="2008242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200000"/>
              </a:lnSpc>
              <a:defRPr/>
            </a:pPr>
            <a:r>
              <a:rPr lang="zh-CN" altLang="en-US" sz="2100" kern="0" dirty="0">
                <a:cs typeface="+mn-ea"/>
                <a:sym typeface="+mn-lt"/>
              </a:rPr>
              <a:t>要求：</a:t>
            </a:r>
            <a:r>
              <a:rPr lang="en-US" altLang="zh-CN" sz="2100" kern="0" dirty="0">
                <a:cs typeface="+mn-ea"/>
                <a:sym typeface="+mn-lt"/>
              </a:rPr>
              <a:t>1</a:t>
            </a:r>
            <a:r>
              <a:rPr lang="zh-CN" altLang="en-US" sz="2100" kern="0" dirty="0">
                <a:cs typeface="+mn-ea"/>
                <a:sym typeface="+mn-lt"/>
              </a:rPr>
              <a:t>、用</a:t>
            </a:r>
            <a:r>
              <a:rPr lang="zh-CN" altLang="en-US" sz="2100" u="sng" kern="0" dirty="0">
                <a:cs typeface="+mn-ea"/>
                <a:sym typeface="+mn-lt"/>
              </a:rPr>
              <a:t>          </a:t>
            </a:r>
            <a:r>
              <a:rPr lang="zh-CN" altLang="en-US" sz="2100" kern="0" dirty="0">
                <a:cs typeface="+mn-ea"/>
                <a:sym typeface="+mn-lt"/>
              </a:rPr>
              <a:t>画出表示时间的词语。</a:t>
            </a:r>
            <a:endParaRPr lang="en-US" altLang="zh-CN" sz="2100" kern="0" dirty="0">
              <a:cs typeface="+mn-ea"/>
              <a:sym typeface="+mn-lt"/>
            </a:endParaRPr>
          </a:p>
          <a:p>
            <a:pPr>
              <a:lnSpc>
                <a:spcPct val="200000"/>
              </a:lnSpc>
              <a:defRPr/>
            </a:pPr>
            <a:r>
              <a:rPr lang="en-US" altLang="zh-CN" sz="2100" kern="0" dirty="0">
                <a:cs typeface="+mn-ea"/>
                <a:sym typeface="+mn-lt"/>
              </a:rPr>
              <a:t>          2</a:t>
            </a:r>
            <a:r>
              <a:rPr lang="zh-CN" altLang="en-US" sz="2100" kern="0" dirty="0">
                <a:cs typeface="+mn-ea"/>
                <a:sym typeface="+mn-lt"/>
              </a:rPr>
              <a:t>、用 （    ） 圈触</a:t>
            </a:r>
            <a:r>
              <a:rPr lang="en-US" altLang="zh-CN" sz="2100" kern="0" dirty="0">
                <a:cs typeface="+mn-ea"/>
                <a:sym typeface="+mn-lt"/>
              </a:rPr>
              <a:t>3 </a:t>
            </a:r>
            <a:r>
              <a:rPr lang="zh-CN" altLang="en-US" sz="2100" kern="0" dirty="0">
                <a:cs typeface="+mn-ea"/>
                <a:sym typeface="+mn-lt"/>
              </a:rPr>
              <a:t>的名字。</a:t>
            </a:r>
            <a:endParaRPr lang="en-US" altLang="zh-CN" sz="2100" kern="0" dirty="0">
              <a:cs typeface="+mn-ea"/>
              <a:sym typeface="+mn-lt"/>
            </a:endParaRPr>
          </a:p>
          <a:p>
            <a:pPr>
              <a:lnSpc>
                <a:spcPct val="200000"/>
              </a:lnSpc>
              <a:defRPr/>
            </a:pPr>
            <a:r>
              <a:rPr lang="en-US" altLang="zh-CN" sz="2100" kern="0" dirty="0">
                <a:cs typeface="+mn-ea"/>
                <a:sym typeface="+mn-lt"/>
              </a:rPr>
              <a:t>          3</a:t>
            </a:r>
            <a:r>
              <a:rPr lang="zh-CN" altLang="en-US" sz="2100" kern="0" dirty="0">
                <a:cs typeface="+mn-ea"/>
                <a:sym typeface="+mn-lt"/>
              </a:rPr>
              <a:t>、找触你喜欢的花，说出原因。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0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550817" y="244520"/>
            <a:ext cx="1691640" cy="392430"/>
          </a:xfrm>
          <a:prstGeom prst="rect">
            <a:avLst/>
          </a:prstGeom>
          <a:noFill/>
        </p:spPr>
        <p:txBody>
          <a:bodyPr wrap="square" lIns="68580" tIns="34290" rIns="68580" bIns="34290" rtlCol="0" anchor="ctr">
            <a:spAutoFit/>
          </a:bodyPr>
          <a:lstStyle/>
          <a:p>
            <a:pPr lvl="0">
              <a:defRPr/>
            </a:pPr>
            <a:r>
              <a:rPr lang="zh-CN" altLang="en-US" sz="2100" dirty="0">
                <a:solidFill>
                  <a:prstClr val="black"/>
                </a:solidFill>
                <a:cs typeface="+mn-ea"/>
                <a:sym typeface="+mn-lt"/>
              </a:rPr>
              <a:t>课文讲解</a:t>
            </a:r>
          </a:p>
        </p:txBody>
      </p:sp>
      <p:sp>
        <p:nvSpPr>
          <p:cNvPr id="3" name="矩形 2"/>
          <p:cNvSpPr/>
          <p:nvPr/>
        </p:nvSpPr>
        <p:spPr>
          <a:xfrm>
            <a:off x="3290222" y="933524"/>
            <a:ext cx="2530982" cy="392415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>
              <a:defRPr/>
            </a:pPr>
            <a:r>
              <a:rPr lang="zh-CN" altLang="en-US" sz="2100" dirty="0">
                <a:solidFill>
                  <a:prstClr val="black"/>
                </a:solidFill>
                <a:cs typeface="+mn-ea"/>
                <a:sym typeface="+mn-lt"/>
              </a:rPr>
              <a:t>鲜花朵朵   争奇斗艳</a:t>
            </a:r>
          </a:p>
        </p:txBody>
      </p:sp>
      <p:sp>
        <p:nvSpPr>
          <p:cNvPr id="8" name="矩形 7"/>
          <p:cNvSpPr/>
          <p:nvPr/>
        </p:nvSpPr>
        <p:spPr>
          <a:xfrm>
            <a:off x="621203" y="2247761"/>
            <a:ext cx="4293483" cy="346249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>
              <a:defRPr/>
            </a:pPr>
            <a:r>
              <a:rPr lang="zh-CN" altLang="en-US" sz="1800" kern="0" dirty="0">
                <a:solidFill>
                  <a:prstClr val="black"/>
                </a:solidFill>
                <a:cs typeface="+mn-ea"/>
                <a:sym typeface="+mn-lt"/>
              </a:rPr>
              <a:t>凌晨四点，牵牛花吹起了紫色的小喇叭。</a:t>
            </a:r>
          </a:p>
        </p:txBody>
      </p:sp>
      <p:sp>
        <p:nvSpPr>
          <p:cNvPr id="9" name="矩形 8"/>
          <p:cNvSpPr/>
          <p:nvPr/>
        </p:nvSpPr>
        <p:spPr>
          <a:xfrm>
            <a:off x="5069685" y="2237113"/>
            <a:ext cx="3831818" cy="346249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>
              <a:defRPr/>
            </a:pPr>
            <a:r>
              <a:rPr lang="zh-CN" altLang="en-US" sz="1800" kern="0" dirty="0">
                <a:solidFill>
                  <a:prstClr val="black"/>
                </a:solidFill>
                <a:cs typeface="+mn-ea"/>
                <a:sym typeface="+mn-lt"/>
              </a:rPr>
              <a:t>五点左右，艳丽的蔷薇绽开了笑脸。</a:t>
            </a:r>
          </a:p>
        </p:txBody>
      </p:sp>
      <p:sp>
        <p:nvSpPr>
          <p:cNvPr id="10" name="矩形 9"/>
          <p:cNvSpPr/>
          <p:nvPr/>
        </p:nvSpPr>
        <p:spPr>
          <a:xfrm>
            <a:off x="4758784" y="3817562"/>
            <a:ext cx="4025418" cy="346249"/>
          </a:xfrm>
          <a:prstGeom prst="rect">
            <a:avLst/>
          </a:prstGeom>
          <a:solidFill>
            <a:schemeClr val="bg1"/>
          </a:solidFill>
        </p:spPr>
        <p:txBody>
          <a:bodyPr wrap="square" lIns="68580" tIns="34290" rIns="68580" bIns="34290">
            <a:spAutoFit/>
          </a:bodyPr>
          <a:lstStyle/>
          <a:p>
            <a:pPr>
              <a:defRPr/>
            </a:pPr>
            <a:r>
              <a:rPr lang="zh-CN" altLang="en-US" sz="1800" kern="0" dirty="0">
                <a:solidFill>
                  <a:prstClr val="black"/>
                </a:solidFill>
                <a:cs typeface="+mn-ea"/>
                <a:sym typeface="+mn-lt"/>
              </a:rPr>
              <a:t>中午十二点左右，午时花开放了。</a:t>
            </a:r>
            <a:endParaRPr lang="zh-CN" altLang="en-US" dirty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922924" y="3770369"/>
            <a:ext cx="3100849" cy="392415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>
              <a:defRPr/>
            </a:pPr>
            <a:r>
              <a:rPr lang="zh-CN" altLang="en-US" sz="2100" dirty="0">
                <a:solidFill>
                  <a:prstClr val="black"/>
                </a:solidFill>
                <a:cs typeface="+mn-ea"/>
                <a:sym typeface="+mn-lt"/>
              </a:rPr>
              <a:t>七点，睡莲从梦中醒来。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 animBg="1"/>
      <p:bldP spid="11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550817" y="244520"/>
            <a:ext cx="1691640" cy="392430"/>
          </a:xfrm>
          <a:prstGeom prst="rect">
            <a:avLst/>
          </a:prstGeom>
          <a:noFill/>
        </p:spPr>
        <p:txBody>
          <a:bodyPr wrap="square" lIns="68580" tIns="34290" rIns="68580" bIns="34290" rtlCol="0" anchor="ctr">
            <a:spAutoFit/>
          </a:bodyPr>
          <a:lstStyle/>
          <a:p>
            <a:pPr lvl="0">
              <a:defRPr/>
            </a:pPr>
            <a:r>
              <a:rPr lang="zh-CN" altLang="en-US" sz="2100" dirty="0">
                <a:solidFill>
                  <a:prstClr val="black"/>
                </a:solidFill>
                <a:cs typeface="+mn-ea"/>
                <a:sym typeface="+mn-lt"/>
              </a:rPr>
              <a:t>课文讲解</a:t>
            </a:r>
          </a:p>
        </p:txBody>
      </p:sp>
      <p:sp>
        <p:nvSpPr>
          <p:cNvPr id="3" name="矩形 2"/>
          <p:cNvSpPr/>
          <p:nvPr/>
        </p:nvSpPr>
        <p:spPr>
          <a:xfrm>
            <a:off x="2151046" y="1591010"/>
            <a:ext cx="4432971" cy="2977739"/>
          </a:xfrm>
          <a:prstGeom prst="rect">
            <a:avLst/>
          </a:prstGeom>
          <a:ln>
            <a:solidFill>
              <a:srgbClr val="0070C0"/>
            </a:solidFill>
            <a:prstDash val="dashDot"/>
          </a:ln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1800" kern="0" dirty="0">
                <a:solidFill>
                  <a:prstClr val="black"/>
                </a:solidFill>
                <a:cs typeface="+mn-ea"/>
                <a:sym typeface="+mn-lt"/>
              </a:rPr>
              <a:t>牵牛花                       欣然怒放</a:t>
            </a:r>
            <a:endParaRPr lang="en-US" altLang="zh-CN" sz="1800" kern="0" dirty="0">
              <a:solidFill>
                <a:prstClr val="black"/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  <a:defRPr/>
            </a:pPr>
            <a:r>
              <a:rPr lang="zh-CN" altLang="en-US" sz="1800" kern="0" dirty="0">
                <a:solidFill>
                  <a:prstClr val="black"/>
                </a:solidFill>
                <a:cs typeface="+mn-ea"/>
                <a:sym typeface="+mn-lt"/>
              </a:rPr>
              <a:t>蔷   薇                       在暮色中苏醒</a:t>
            </a:r>
            <a:endParaRPr lang="en-US" altLang="zh-CN" sz="1800" kern="0" dirty="0">
              <a:solidFill>
                <a:prstClr val="black"/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  <a:defRPr/>
            </a:pPr>
            <a:r>
              <a:rPr lang="zh-CN" altLang="en-US" sz="1800" kern="0" dirty="0">
                <a:solidFill>
                  <a:prstClr val="black"/>
                </a:solidFill>
                <a:cs typeface="+mn-ea"/>
                <a:sym typeface="+mn-lt"/>
              </a:rPr>
              <a:t>睡   莲                       从梦中醒来</a:t>
            </a:r>
            <a:endParaRPr lang="en-US" altLang="zh-CN" sz="1800" kern="0" dirty="0">
              <a:solidFill>
                <a:prstClr val="black"/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  <a:defRPr/>
            </a:pPr>
            <a:r>
              <a:rPr lang="zh-CN" altLang="en-US" sz="1800" kern="0" dirty="0">
                <a:solidFill>
                  <a:prstClr val="black"/>
                </a:solidFill>
                <a:cs typeface="+mn-ea"/>
                <a:sym typeface="+mn-lt"/>
              </a:rPr>
              <a:t>万寿菊                      含笑一现</a:t>
            </a:r>
            <a:endParaRPr lang="en-US" altLang="zh-CN" sz="1800" kern="0" dirty="0">
              <a:solidFill>
                <a:prstClr val="black"/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  <a:defRPr/>
            </a:pPr>
            <a:r>
              <a:rPr lang="zh-CN" altLang="en-US" sz="1800" kern="0" dirty="0">
                <a:solidFill>
                  <a:prstClr val="black"/>
                </a:solidFill>
                <a:cs typeface="+mn-ea"/>
                <a:sym typeface="+mn-lt"/>
              </a:rPr>
              <a:t>烟草花                      舒展开自己的花瓣</a:t>
            </a:r>
            <a:endParaRPr lang="en-US" altLang="zh-CN" sz="1800" kern="0" dirty="0">
              <a:solidFill>
                <a:prstClr val="black"/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  <a:defRPr/>
            </a:pPr>
            <a:r>
              <a:rPr lang="zh-CN" altLang="en-US" sz="1800" kern="0" dirty="0">
                <a:solidFill>
                  <a:prstClr val="black"/>
                </a:solidFill>
                <a:cs typeface="+mn-ea"/>
                <a:sym typeface="+mn-lt"/>
              </a:rPr>
              <a:t>月光花                      绽开了笑脸</a:t>
            </a:r>
          </a:p>
          <a:p>
            <a:pPr>
              <a:lnSpc>
                <a:spcPct val="150000"/>
              </a:lnSpc>
              <a:defRPr/>
            </a:pPr>
            <a:r>
              <a:rPr lang="zh-CN" altLang="en-US" sz="1800" kern="0" dirty="0">
                <a:solidFill>
                  <a:prstClr val="black"/>
                </a:solidFill>
                <a:cs typeface="+mn-ea"/>
                <a:sym typeface="+mn-lt"/>
              </a:rPr>
              <a:t>昙   花                      吹起小喇叭</a:t>
            </a:r>
          </a:p>
        </p:txBody>
      </p:sp>
      <p:sp>
        <p:nvSpPr>
          <p:cNvPr id="4" name="矩形 3"/>
          <p:cNvSpPr/>
          <p:nvPr/>
        </p:nvSpPr>
        <p:spPr>
          <a:xfrm>
            <a:off x="572282" y="949322"/>
            <a:ext cx="4089902" cy="484748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1800" b="1" kern="0" dirty="0">
                <a:cs typeface="+mn-ea"/>
                <a:sym typeface="+mn-lt"/>
              </a:rPr>
              <a:t>连一连，想一想运用了什么修辞方法？</a:t>
            </a:r>
          </a:p>
        </p:txBody>
      </p:sp>
      <p:cxnSp>
        <p:nvCxnSpPr>
          <p:cNvPr id="5" name="直接连接符 4"/>
          <p:cNvCxnSpPr/>
          <p:nvPr/>
        </p:nvCxnSpPr>
        <p:spPr>
          <a:xfrm>
            <a:off x="2899289" y="1872705"/>
            <a:ext cx="1468243" cy="2407133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连接符 5"/>
          <p:cNvCxnSpPr/>
          <p:nvPr/>
        </p:nvCxnSpPr>
        <p:spPr>
          <a:xfrm>
            <a:off x="2781685" y="2378299"/>
            <a:ext cx="1585847" cy="1529180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/>
        </p:nvCxnSpPr>
        <p:spPr>
          <a:xfrm>
            <a:off x="2899289" y="2687392"/>
            <a:ext cx="1468243" cy="38636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7"/>
          <p:cNvCxnSpPr/>
          <p:nvPr/>
        </p:nvCxnSpPr>
        <p:spPr>
          <a:xfrm flipV="1">
            <a:off x="2971493" y="1966259"/>
            <a:ext cx="1396038" cy="1148519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/>
        </p:nvCxnSpPr>
        <p:spPr>
          <a:xfrm flipV="1">
            <a:off x="2971494" y="2378300"/>
            <a:ext cx="1477850" cy="1188075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/>
        </p:nvCxnSpPr>
        <p:spPr>
          <a:xfrm flipV="1">
            <a:off x="2971494" y="3566374"/>
            <a:ext cx="1477850" cy="341105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/>
        </p:nvCxnSpPr>
        <p:spPr>
          <a:xfrm flipV="1">
            <a:off x="2971493" y="3129782"/>
            <a:ext cx="1396038" cy="1224827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文本框 11"/>
          <p:cNvSpPr txBox="1"/>
          <p:nvPr/>
        </p:nvSpPr>
        <p:spPr>
          <a:xfrm>
            <a:off x="7399970" y="2118658"/>
            <a:ext cx="963454" cy="1265918"/>
          </a:xfrm>
          <a:prstGeom prst="ellipse">
            <a:avLst/>
          </a:prstGeom>
          <a:solidFill>
            <a:srgbClr val="29D6C1"/>
          </a:solidFill>
        </p:spPr>
        <p:txBody>
          <a:bodyPr wrap="square" lIns="68580" tIns="34290" rIns="68580" bIns="34290" rtlCol="0">
            <a:spAutoFit/>
          </a:bodyPr>
          <a:lstStyle/>
          <a:p>
            <a:pPr algn="ctr">
              <a:defRPr/>
            </a:pPr>
            <a:r>
              <a:rPr lang="zh-CN" altLang="en-US" sz="2700" dirty="0">
                <a:solidFill>
                  <a:prstClr val="black"/>
                </a:solidFill>
                <a:cs typeface="+mn-ea"/>
                <a:sym typeface="+mn-lt"/>
              </a:rPr>
              <a:t>拟人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550817" y="244520"/>
            <a:ext cx="1691640" cy="392430"/>
          </a:xfrm>
          <a:prstGeom prst="rect">
            <a:avLst/>
          </a:prstGeom>
          <a:noFill/>
        </p:spPr>
        <p:txBody>
          <a:bodyPr wrap="square" lIns="68580" tIns="34290" rIns="68580" bIns="34290" rtlCol="0" anchor="ctr">
            <a:spAutoFit/>
          </a:bodyPr>
          <a:lstStyle/>
          <a:p>
            <a:pPr lvl="0">
              <a:defRPr/>
            </a:pPr>
            <a:r>
              <a:rPr lang="zh-CN" altLang="en-US" sz="2100" dirty="0">
                <a:solidFill>
                  <a:prstClr val="black"/>
                </a:solidFill>
                <a:cs typeface="+mn-ea"/>
                <a:sym typeface="+mn-lt"/>
              </a:rPr>
              <a:t>课文讲解</a:t>
            </a:r>
          </a:p>
        </p:txBody>
      </p:sp>
      <p:sp>
        <p:nvSpPr>
          <p:cNvPr id="13" name="矩形 12"/>
          <p:cNvSpPr/>
          <p:nvPr/>
        </p:nvSpPr>
        <p:spPr>
          <a:xfrm>
            <a:off x="691243" y="2212745"/>
            <a:ext cx="7761514" cy="1454244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250000"/>
              </a:lnSpc>
              <a:defRPr/>
            </a:pPr>
            <a:r>
              <a:rPr lang="zh-CN" altLang="en-US" sz="1800" kern="0" dirty="0">
                <a:cs typeface="+mn-ea"/>
                <a:sym typeface="+mn-lt"/>
              </a:rPr>
              <a:t>    作者巧妙地运用拟人、比喻等修辞手法，生动形象地描述了不同鲜花开放的情态和时间。增强了文章的而表达效果。</a:t>
            </a:r>
          </a:p>
        </p:txBody>
      </p:sp>
      <p:sp>
        <p:nvSpPr>
          <p:cNvPr id="14" name="矩形 13"/>
          <p:cNvSpPr/>
          <p:nvPr/>
        </p:nvSpPr>
        <p:spPr>
          <a:xfrm>
            <a:off x="691243" y="1363415"/>
            <a:ext cx="6103181" cy="392415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</a:bodyPr>
          <a:lstStyle/>
          <a:p>
            <a:pPr>
              <a:defRPr/>
            </a:pPr>
            <a:r>
              <a:rPr lang="zh-CN" altLang="en-US" sz="2100" b="1" kern="0" dirty="0">
                <a:cs typeface="+mn-ea"/>
                <a:sym typeface="+mn-lt"/>
              </a:rPr>
              <a:t>说一说：这段写了什么内容？</a:t>
            </a:r>
            <a:endParaRPr lang="zh-CN" altLang="en-US" b="1" dirty="0">
              <a:cs typeface="+mn-ea"/>
              <a:sym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550817" y="244520"/>
            <a:ext cx="1691640" cy="392430"/>
          </a:xfrm>
          <a:prstGeom prst="rect">
            <a:avLst/>
          </a:prstGeom>
          <a:noFill/>
        </p:spPr>
        <p:txBody>
          <a:bodyPr wrap="square" lIns="68580" tIns="34290" rIns="68580" bIns="34290" rtlCol="0" anchor="ctr">
            <a:spAutoFit/>
          </a:bodyPr>
          <a:lstStyle/>
          <a:p>
            <a:pPr lvl="0">
              <a:defRPr/>
            </a:pPr>
            <a:r>
              <a:rPr lang="zh-CN" altLang="en-US" sz="2100" dirty="0">
                <a:solidFill>
                  <a:prstClr val="black"/>
                </a:solidFill>
                <a:cs typeface="+mn-ea"/>
                <a:sym typeface="+mn-lt"/>
              </a:rPr>
              <a:t>课堂小结</a:t>
            </a:r>
          </a:p>
        </p:txBody>
      </p:sp>
      <p:grpSp>
        <p:nvGrpSpPr>
          <p:cNvPr id="3" name="组合 2"/>
          <p:cNvGrpSpPr/>
          <p:nvPr/>
        </p:nvGrpSpPr>
        <p:grpSpPr>
          <a:xfrm>
            <a:off x="550816" y="858611"/>
            <a:ext cx="2854643" cy="1399699"/>
            <a:chOff x="4388" y="2273"/>
            <a:chExt cx="5994" cy="2122"/>
          </a:xfrm>
        </p:grpSpPr>
        <p:pic>
          <p:nvPicPr>
            <p:cNvPr id="4" name="图片 3" descr="112"/>
            <p:cNvPicPr>
              <a:picLocks noChangeAspect="1"/>
            </p:cNvPicPr>
            <p:nvPr/>
          </p:nvPicPr>
          <p:blipFill>
            <a:blip r:embed="rId2" cstate="email">
              <a:duotone>
                <a:prstClr val="black"/>
                <a:schemeClr val="accent6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388" y="2273"/>
              <a:ext cx="5994" cy="2122"/>
            </a:xfrm>
            <a:prstGeom prst="rect">
              <a:avLst/>
            </a:prstGeom>
          </p:spPr>
        </p:pic>
        <p:sp>
          <p:nvSpPr>
            <p:cNvPr id="5" name="文本框 4"/>
            <p:cNvSpPr txBox="1"/>
            <p:nvPr/>
          </p:nvSpPr>
          <p:spPr>
            <a:xfrm>
              <a:off x="6038" y="2861"/>
              <a:ext cx="2928" cy="6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defRPr/>
              </a:pPr>
              <a:r>
                <a:rPr lang="en-US" altLang="zh-CN" sz="2100" dirty="0">
                  <a:solidFill>
                    <a:srgbClr val="C00000"/>
                  </a:solidFill>
                  <a:cs typeface="+mn-ea"/>
                  <a:sym typeface="+mn-lt"/>
                </a:rPr>
                <a:t> </a:t>
              </a:r>
              <a:r>
                <a:rPr sz="2100" dirty="0">
                  <a:solidFill>
                    <a:srgbClr val="C00000"/>
                  </a:solidFill>
                  <a:cs typeface="+mn-ea"/>
                  <a:sym typeface="+mn-lt"/>
                </a:rPr>
                <a:t>课文主旨</a:t>
              </a:r>
              <a:endParaRPr lang="zh-CN" altLang="en-US" sz="2100" dirty="0">
                <a:solidFill>
                  <a:srgbClr val="C00000"/>
                </a:solidFill>
                <a:cs typeface="+mn-ea"/>
                <a:sym typeface="+mn-lt"/>
              </a:endParaRPr>
            </a:p>
          </p:txBody>
        </p:sp>
      </p:grpSp>
      <p:sp>
        <p:nvSpPr>
          <p:cNvPr id="6" name="矩形 25"/>
          <p:cNvSpPr/>
          <p:nvPr/>
        </p:nvSpPr>
        <p:spPr>
          <a:xfrm>
            <a:off x="1052852" y="2657209"/>
            <a:ext cx="7340034" cy="1685568"/>
          </a:xfrm>
          <a:prstGeom prst="roundRect">
            <a:avLst/>
          </a:prstGeom>
          <a:noFill/>
          <a:ln w="38100">
            <a:solidFill>
              <a:srgbClr val="ED7D31"/>
            </a:solidFill>
            <a:prstDash val="lgDashDotDot"/>
          </a:ln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2100" dirty="0">
                <a:solidFill>
                  <a:prstClr val="black"/>
                </a:solidFill>
                <a:cs typeface="+mn-ea"/>
                <a:sym typeface="+mn-lt"/>
              </a:rPr>
              <a:t>       本文本文主要写了作者观察后的发现，一天之内不同的。花儿开放的时间不同及其开花时间不同的原因，启发我们去探索大自然的奥秘，养成观察思考的好习惯。</a:t>
            </a:r>
            <a:endParaRPr sz="2100" dirty="0">
              <a:solidFill>
                <a:prstClr val="black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ldLvl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550817" y="244520"/>
            <a:ext cx="1691640" cy="392430"/>
          </a:xfrm>
          <a:prstGeom prst="rect">
            <a:avLst/>
          </a:prstGeom>
          <a:noFill/>
        </p:spPr>
        <p:txBody>
          <a:bodyPr wrap="square" lIns="68580" tIns="34290" rIns="68580" bIns="34290" rtlCol="0" anchor="ctr">
            <a:spAutoFit/>
          </a:bodyPr>
          <a:lstStyle/>
          <a:p>
            <a:pPr lvl="0">
              <a:defRPr/>
            </a:pPr>
            <a:r>
              <a:rPr lang="zh-CN" altLang="en-US" sz="2100" dirty="0">
                <a:solidFill>
                  <a:prstClr val="black"/>
                </a:solidFill>
                <a:cs typeface="+mn-ea"/>
                <a:sym typeface="+mn-lt"/>
              </a:rPr>
              <a:t>课堂作业</a:t>
            </a:r>
          </a:p>
        </p:txBody>
      </p:sp>
      <p:pic>
        <p:nvPicPr>
          <p:cNvPr id="7" name="Picture 4" descr="学科网(www.zxxk.com)--教育资源门户，提供试卷、教案、课件、论文、素材及各类教学资源下载，还有大量而丰富的教学相关资讯！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4396" y="2383248"/>
            <a:ext cx="14288" cy="7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矩形 17"/>
          <p:cNvSpPr/>
          <p:nvPr/>
        </p:nvSpPr>
        <p:spPr>
          <a:xfrm>
            <a:off x="336972" y="1173393"/>
            <a:ext cx="8199431" cy="2423741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defTabSz="342900" eaLnBrk="1" hangingPunct="1">
              <a:lnSpc>
                <a:spcPct val="150000"/>
              </a:lnSpc>
              <a:defRPr/>
            </a:pPr>
            <a:r>
              <a:rPr lang="zh-CN" altLang="en-US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   </a:t>
            </a:r>
            <a:r>
              <a:rPr lang="en-US" altLang="zh-CN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1</a:t>
            </a:r>
            <a:r>
              <a:rPr lang="zh-CN" altLang="en-US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.看拼音，写词语。 </a:t>
            </a:r>
            <a:endParaRPr lang="en-US" altLang="zh-CN" dirty="0">
              <a:solidFill>
                <a:prstClr val="black"/>
              </a:solidFill>
              <a:latin typeface="+mn-lt"/>
              <a:ea typeface="+mn-ea"/>
              <a:cs typeface="+mn-ea"/>
              <a:sym typeface="+mn-lt"/>
            </a:endParaRPr>
          </a:p>
          <a:p>
            <a:pPr defTabSz="342900" eaLnBrk="1" hangingPunct="1">
              <a:lnSpc>
                <a:spcPct val="150000"/>
              </a:lnSpc>
              <a:defRPr/>
            </a:pPr>
            <a:r>
              <a:rPr lang="zh-CN" altLang="en-US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　</a:t>
            </a:r>
            <a:r>
              <a:rPr lang="zh-CN" altLang="en-US" sz="2100" b="1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   </a:t>
            </a:r>
            <a:r>
              <a:rPr lang="en-US" altLang="zh-CN" sz="2100" b="1" dirty="0" err="1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shuì</a:t>
            </a:r>
            <a:r>
              <a:rPr lang="en-US" altLang="zh-CN" sz="2100" b="1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 </a:t>
            </a:r>
            <a:r>
              <a:rPr lang="en-US" altLang="zh-CN" sz="2100" b="1" dirty="0" err="1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mèng</a:t>
            </a:r>
            <a:r>
              <a:rPr lang="en-US" altLang="zh-CN" sz="2100" b="1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      </a:t>
            </a:r>
            <a:r>
              <a:rPr lang="en-US" altLang="zh-CN" sz="2100" b="1" dirty="0" err="1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sū</a:t>
            </a:r>
            <a:r>
              <a:rPr lang="en-US" altLang="zh-CN" sz="2100" b="1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 </a:t>
            </a:r>
            <a:r>
              <a:rPr lang="en-US" altLang="zh-CN" sz="2100" b="1" dirty="0" err="1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xǐng</a:t>
            </a:r>
            <a:r>
              <a:rPr lang="en-US" altLang="zh-CN" sz="2100" b="1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      </a:t>
            </a:r>
            <a:r>
              <a:rPr lang="en-US" altLang="zh-CN" sz="2100" b="1" dirty="0" err="1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xiū</a:t>
            </a:r>
            <a:r>
              <a:rPr lang="en-US" altLang="zh-CN" sz="2100" b="1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 </a:t>
            </a:r>
            <a:r>
              <a:rPr lang="en-US" altLang="zh-CN" sz="2100" b="1" dirty="0" err="1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gǎi</a:t>
            </a:r>
            <a:r>
              <a:rPr lang="en-US" altLang="zh-CN" sz="2100" b="1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        </a:t>
            </a:r>
            <a:r>
              <a:rPr lang="en-US" altLang="zh-CN" sz="2100" b="1" dirty="0" err="1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kūn</a:t>
            </a:r>
            <a:r>
              <a:rPr lang="en-US" altLang="zh-CN" sz="2100" b="1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 </a:t>
            </a:r>
            <a:r>
              <a:rPr lang="en-US" altLang="zh-CN" sz="2100" b="1" dirty="0" err="1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chóng</a:t>
            </a:r>
            <a:endParaRPr lang="en-US" altLang="zh-CN" sz="2100" b="1" dirty="0">
              <a:solidFill>
                <a:prstClr val="black"/>
              </a:solidFill>
              <a:latin typeface="+mn-lt"/>
              <a:ea typeface="+mn-ea"/>
              <a:cs typeface="+mn-ea"/>
              <a:sym typeface="+mn-lt"/>
            </a:endParaRPr>
          </a:p>
          <a:p>
            <a:pPr defTabSz="342900" eaLnBrk="1" hangingPunct="1">
              <a:lnSpc>
                <a:spcPct val="150000"/>
              </a:lnSpc>
              <a:defRPr/>
            </a:pPr>
            <a:r>
              <a:rPr lang="zh-CN" altLang="en-US" sz="210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    （            ）         （        ）       （             ）     （              ）</a:t>
            </a:r>
          </a:p>
          <a:p>
            <a:pPr defTabSz="342900" eaLnBrk="1" hangingPunct="1">
              <a:lnSpc>
                <a:spcPct val="150000"/>
              </a:lnSpc>
              <a:defRPr/>
            </a:pPr>
            <a:r>
              <a:rPr lang="zh-CN" altLang="en-US" sz="210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　 </a:t>
            </a:r>
            <a:r>
              <a:rPr lang="en-US" altLang="zh-CN" sz="2100" b="1" dirty="0" err="1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jiāo</a:t>
            </a:r>
            <a:r>
              <a:rPr lang="en-US" altLang="zh-CN" sz="2100" b="1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 </a:t>
            </a:r>
            <a:r>
              <a:rPr lang="en-US" altLang="zh-CN" sz="2100" b="1" dirty="0" err="1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nèn</a:t>
            </a:r>
            <a:r>
              <a:rPr lang="en-US" altLang="zh-CN" sz="2100" b="1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      </a:t>
            </a:r>
            <a:r>
              <a:rPr lang="en-US" altLang="zh-CN" sz="2100" b="1" dirty="0" err="1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yàn</a:t>
            </a:r>
            <a:r>
              <a:rPr lang="en-US" altLang="zh-CN" sz="2100" b="1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 </a:t>
            </a:r>
            <a:r>
              <a:rPr lang="en-US" altLang="zh-CN" sz="2100" b="1" dirty="0" err="1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lì</a:t>
            </a:r>
            <a:r>
              <a:rPr lang="en-US" altLang="zh-CN" sz="2100" b="1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          </a:t>
            </a:r>
            <a:r>
              <a:rPr lang="en-US" altLang="zh-CN" sz="2100" b="1" dirty="0" err="1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shì</a:t>
            </a:r>
            <a:r>
              <a:rPr lang="en-US" altLang="zh-CN" sz="2100" b="1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 </a:t>
            </a:r>
            <a:r>
              <a:rPr lang="en-US" altLang="zh-CN" sz="2100" b="1" dirty="0" err="1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yìng</a:t>
            </a:r>
            <a:r>
              <a:rPr lang="en-US" altLang="zh-CN" sz="2100" b="1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       </a:t>
            </a:r>
            <a:r>
              <a:rPr lang="en-US" altLang="zh-CN" sz="2100" b="1" dirty="0" err="1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shī</a:t>
            </a:r>
            <a:r>
              <a:rPr lang="en-US" altLang="zh-CN" sz="2100" b="1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 </a:t>
            </a:r>
            <a:r>
              <a:rPr lang="en-US" altLang="zh-CN" sz="2100" b="1" dirty="0" err="1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dù</a:t>
            </a:r>
            <a:endParaRPr lang="en-US" altLang="zh-CN" sz="2100" b="1" dirty="0">
              <a:solidFill>
                <a:prstClr val="black"/>
              </a:solidFill>
              <a:latin typeface="+mn-lt"/>
              <a:ea typeface="+mn-ea"/>
              <a:cs typeface="+mn-ea"/>
              <a:sym typeface="+mn-lt"/>
            </a:endParaRPr>
          </a:p>
          <a:p>
            <a:pPr defTabSz="342900" eaLnBrk="1" hangingPunct="1">
              <a:lnSpc>
                <a:spcPct val="150000"/>
              </a:lnSpc>
              <a:defRPr/>
            </a:pPr>
            <a:r>
              <a:rPr lang="zh-CN" altLang="en-US" sz="210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   （        ）        （          ）      （               ）    （             ）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1112193" y="2167571"/>
            <a:ext cx="668693" cy="346249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>
              <a:defRPr/>
            </a:pPr>
            <a:r>
              <a:rPr lang="zh-CN" altLang="en-US" sz="1800" dirty="0">
                <a:solidFill>
                  <a:srgbClr val="C00000"/>
                </a:solidFill>
                <a:cs typeface="+mn-ea"/>
                <a:sym typeface="+mn-lt"/>
              </a:rPr>
              <a:t>睡 梦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3004519" y="2183839"/>
            <a:ext cx="668693" cy="346249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>
              <a:defRPr/>
            </a:pPr>
            <a:r>
              <a:rPr lang="zh-CN" altLang="en-US" sz="1800" dirty="0">
                <a:solidFill>
                  <a:srgbClr val="C00000"/>
                </a:solidFill>
                <a:cs typeface="+mn-ea"/>
                <a:sym typeface="+mn-lt"/>
              </a:rPr>
              <a:t>苏 醒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4876362" y="2179095"/>
            <a:ext cx="668693" cy="346249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>
              <a:defRPr/>
            </a:pPr>
            <a:r>
              <a:rPr lang="zh-CN" altLang="en-US" sz="1800" dirty="0">
                <a:solidFill>
                  <a:srgbClr val="C00000"/>
                </a:solidFill>
                <a:cs typeface="+mn-ea"/>
                <a:sym typeface="+mn-lt"/>
              </a:rPr>
              <a:t>修 改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6792991" y="2167571"/>
            <a:ext cx="668693" cy="346249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>
              <a:defRPr/>
            </a:pPr>
            <a:r>
              <a:rPr lang="zh-CN" altLang="en-US" sz="1800" dirty="0">
                <a:solidFill>
                  <a:srgbClr val="C00000"/>
                </a:solidFill>
                <a:cs typeface="+mn-ea"/>
                <a:sym typeface="+mn-lt"/>
              </a:rPr>
              <a:t>昆 虫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858183" y="3161748"/>
            <a:ext cx="668693" cy="346249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>
              <a:defRPr/>
            </a:pPr>
            <a:r>
              <a:rPr lang="zh-CN" altLang="en-US" sz="1800" dirty="0">
                <a:solidFill>
                  <a:srgbClr val="C00000"/>
                </a:solidFill>
                <a:cs typeface="+mn-ea"/>
                <a:sym typeface="+mn-lt"/>
              </a:rPr>
              <a:t>娇 嫩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2670172" y="3152317"/>
            <a:ext cx="668693" cy="346249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>
              <a:defRPr/>
            </a:pPr>
            <a:r>
              <a:rPr lang="zh-CN" altLang="en-US" sz="1800" dirty="0">
                <a:solidFill>
                  <a:srgbClr val="C00000"/>
                </a:solidFill>
                <a:cs typeface="+mn-ea"/>
                <a:sym typeface="+mn-lt"/>
              </a:rPr>
              <a:t>艳 丽</a:t>
            </a:r>
          </a:p>
        </p:txBody>
      </p:sp>
      <p:sp>
        <p:nvSpPr>
          <p:cNvPr id="15" name="文本框 14"/>
          <p:cNvSpPr txBox="1"/>
          <p:nvPr/>
        </p:nvSpPr>
        <p:spPr>
          <a:xfrm>
            <a:off x="4543426" y="3134047"/>
            <a:ext cx="668693" cy="346249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>
              <a:defRPr/>
            </a:pPr>
            <a:r>
              <a:rPr lang="zh-CN" altLang="en-US" sz="1800" dirty="0">
                <a:solidFill>
                  <a:srgbClr val="C00000"/>
                </a:solidFill>
                <a:cs typeface="+mn-ea"/>
                <a:sym typeface="+mn-lt"/>
              </a:rPr>
              <a:t>适 应</a:t>
            </a:r>
          </a:p>
        </p:txBody>
      </p:sp>
      <p:sp>
        <p:nvSpPr>
          <p:cNvPr id="16" name="文本框 15"/>
          <p:cNvSpPr txBox="1"/>
          <p:nvPr/>
        </p:nvSpPr>
        <p:spPr>
          <a:xfrm>
            <a:off x="6379895" y="3103883"/>
            <a:ext cx="727603" cy="346249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>
              <a:defRPr/>
            </a:pPr>
            <a:r>
              <a:rPr lang="zh-CN" altLang="en-US" sz="1800" dirty="0">
                <a:solidFill>
                  <a:srgbClr val="C00000"/>
                </a:solidFill>
                <a:cs typeface="+mn-ea"/>
                <a:sym typeface="+mn-lt"/>
              </a:rPr>
              <a:t>湿  度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550817" y="244520"/>
            <a:ext cx="1691640" cy="392430"/>
          </a:xfrm>
          <a:prstGeom prst="rect">
            <a:avLst/>
          </a:prstGeom>
          <a:noFill/>
        </p:spPr>
        <p:txBody>
          <a:bodyPr wrap="square" lIns="68580" tIns="34290" rIns="68580" bIns="34290" rtlCol="0" anchor="ctr">
            <a:spAutoFit/>
          </a:bodyPr>
          <a:lstStyle/>
          <a:p>
            <a:pPr lvl="0">
              <a:defRPr/>
            </a:pPr>
            <a:r>
              <a:rPr lang="zh-CN" altLang="en-US" sz="2100" dirty="0">
                <a:solidFill>
                  <a:prstClr val="black"/>
                </a:solidFill>
                <a:cs typeface="+mn-ea"/>
                <a:sym typeface="+mn-lt"/>
              </a:rPr>
              <a:t>课堂作业</a:t>
            </a:r>
          </a:p>
        </p:txBody>
      </p:sp>
      <p:sp>
        <p:nvSpPr>
          <p:cNvPr id="3" name="矩形 17"/>
          <p:cNvSpPr/>
          <p:nvPr/>
        </p:nvSpPr>
        <p:spPr>
          <a:xfrm>
            <a:off x="679097" y="1235356"/>
            <a:ext cx="7342899" cy="2977739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defTabSz="342900" eaLnBrk="1" hangingPunct="1">
              <a:lnSpc>
                <a:spcPct val="150000"/>
              </a:lnSpc>
              <a:defRPr/>
            </a:pPr>
            <a:r>
              <a:rPr lang="zh-CN" altLang="en-US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 </a:t>
            </a:r>
            <a:r>
              <a:rPr lang="en-US" altLang="zh-CN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2.</a:t>
            </a:r>
            <a:r>
              <a:rPr lang="zh-CN" altLang="en-US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选择合适的词语填入下面的句子中。       </a:t>
            </a:r>
            <a:endParaRPr lang="en-US" altLang="zh-CN" dirty="0">
              <a:solidFill>
                <a:prstClr val="black"/>
              </a:solidFill>
              <a:latin typeface="+mn-lt"/>
              <a:ea typeface="+mn-ea"/>
              <a:cs typeface="+mn-ea"/>
              <a:sym typeface="+mn-lt"/>
            </a:endParaRPr>
          </a:p>
          <a:p>
            <a:pPr defTabSz="342900" eaLnBrk="1" hangingPunct="1">
              <a:lnSpc>
                <a:spcPct val="150000"/>
              </a:lnSpc>
              <a:defRPr/>
            </a:pPr>
            <a:r>
              <a:rPr lang="zh-CN" altLang="en-US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跟我学：</a:t>
            </a:r>
            <a:endParaRPr lang="en-US" altLang="zh-CN" dirty="0">
              <a:solidFill>
                <a:prstClr val="black"/>
              </a:solidFill>
              <a:latin typeface="+mn-lt"/>
              <a:ea typeface="+mn-ea"/>
              <a:cs typeface="+mn-ea"/>
              <a:sym typeface="+mn-lt"/>
            </a:endParaRPr>
          </a:p>
          <a:p>
            <a:pPr defTabSz="342900" eaLnBrk="1" hangingPunct="1">
              <a:lnSpc>
                <a:spcPct val="150000"/>
              </a:lnSpc>
              <a:defRPr/>
            </a:pPr>
            <a:r>
              <a:rPr lang="zh-CN" altLang="en-US" dirty="0">
                <a:solidFill>
                  <a:srgbClr val="4472C4">
                    <a:lumMod val="75000"/>
                  </a:srgbClr>
                </a:solidFill>
                <a:latin typeface="+mn-lt"/>
                <a:ea typeface="+mn-ea"/>
                <a:cs typeface="+mn-ea"/>
                <a:sym typeface="+mn-lt"/>
              </a:rPr>
              <a:t>陆续</a:t>
            </a:r>
            <a:r>
              <a:rPr lang="zh-CN" altLang="en-US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：表示前后相继，时断时续。</a:t>
            </a:r>
            <a:r>
              <a:rPr lang="zh-CN" altLang="en-US" dirty="0">
                <a:solidFill>
                  <a:srgbClr val="4472C4">
                    <a:lumMod val="75000"/>
                  </a:srgbClr>
                </a:solidFill>
                <a:latin typeface="+mn-lt"/>
                <a:ea typeface="+mn-ea"/>
                <a:cs typeface="+mn-ea"/>
                <a:sym typeface="+mn-lt"/>
              </a:rPr>
              <a:t>继续</a:t>
            </a:r>
            <a:r>
              <a:rPr lang="zh-CN" altLang="en-US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：表示连续下去，不中断过程。 </a:t>
            </a:r>
            <a:endParaRPr lang="en-US" altLang="zh-CN" dirty="0">
              <a:solidFill>
                <a:prstClr val="black"/>
              </a:solidFill>
              <a:latin typeface="+mn-lt"/>
              <a:ea typeface="+mn-ea"/>
              <a:cs typeface="+mn-ea"/>
              <a:sym typeface="+mn-lt"/>
            </a:endParaRPr>
          </a:p>
          <a:p>
            <a:pPr defTabSz="342900" eaLnBrk="1" hangingPunct="1">
              <a:lnSpc>
                <a:spcPct val="150000"/>
              </a:lnSpc>
              <a:defRPr/>
            </a:pPr>
            <a:r>
              <a:rPr lang="zh-CN" altLang="en-US" dirty="0">
                <a:solidFill>
                  <a:srgbClr val="4472C4">
                    <a:lumMod val="75000"/>
                  </a:srgbClr>
                </a:solidFill>
                <a:latin typeface="+mn-lt"/>
                <a:ea typeface="+mn-ea"/>
                <a:cs typeface="+mn-ea"/>
                <a:sym typeface="+mn-lt"/>
              </a:rPr>
              <a:t>连续</a:t>
            </a:r>
            <a:r>
              <a:rPr lang="zh-CN" altLang="en-US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：表示一个接一个。              </a:t>
            </a:r>
            <a:r>
              <a:rPr lang="zh-CN" altLang="en-US" dirty="0">
                <a:solidFill>
                  <a:srgbClr val="4472C4">
                    <a:lumMod val="75000"/>
                  </a:srgbClr>
                </a:solidFill>
                <a:latin typeface="+mn-lt"/>
                <a:ea typeface="+mn-ea"/>
                <a:cs typeface="+mn-ea"/>
                <a:sym typeface="+mn-lt"/>
              </a:rPr>
              <a:t>持续</a:t>
            </a:r>
            <a:r>
              <a:rPr lang="zh-CN" altLang="en-US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：表示延续不断。</a:t>
            </a:r>
            <a:endParaRPr lang="en-US" altLang="zh-CN" dirty="0">
              <a:solidFill>
                <a:prstClr val="black"/>
              </a:solidFill>
              <a:latin typeface="+mn-lt"/>
              <a:ea typeface="+mn-ea"/>
              <a:cs typeface="+mn-ea"/>
              <a:sym typeface="+mn-lt"/>
            </a:endParaRPr>
          </a:p>
          <a:p>
            <a:pPr defTabSz="342900" eaLnBrk="1" hangingPunct="1">
              <a:lnSpc>
                <a:spcPct val="150000"/>
              </a:lnSpc>
              <a:defRPr/>
            </a:pPr>
            <a:r>
              <a:rPr lang="en-US" altLang="zh-CN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1</a:t>
            </a:r>
            <a:r>
              <a:rPr lang="zh-CN" altLang="en-US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．这些花在二十四小时内</a:t>
            </a:r>
            <a:r>
              <a:rPr lang="en-US" altLang="zh-CN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(          )</a:t>
            </a:r>
            <a:r>
              <a:rPr lang="zh-CN" altLang="en-US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开放。 </a:t>
            </a:r>
          </a:p>
          <a:p>
            <a:pPr defTabSz="342900" eaLnBrk="1" hangingPunct="1">
              <a:lnSpc>
                <a:spcPct val="150000"/>
              </a:lnSpc>
              <a:defRPr/>
            </a:pPr>
            <a:r>
              <a:rPr lang="en-US" altLang="zh-CN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2</a:t>
            </a:r>
            <a:r>
              <a:rPr lang="zh-CN" altLang="en-US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．我们向那房子跑去，</a:t>
            </a:r>
            <a:r>
              <a:rPr lang="en-US" altLang="zh-CN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(         )</a:t>
            </a:r>
            <a:r>
              <a:rPr lang="zh-CN" altLang="en-US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寻找“幸福鸟”。 </a:t>
            </a:r>
            <a:endParaRPr lang="en-US" altLang="zh-CN" dirty="0">
              <a:solidFill>
                <a:prstClr val="black"/>
              </a:solidFill>
              <a:latin typeface="+mn-lt"/>
              <a:ea typeface="+mn-ea"/>
              <a:cs typeface="+mn-ea"/>
              <a:sym typeface="+mn-lt"/>
            </a:endParaRPr>
          </a:p>
          <a:p>
            <a:pPr defTabSz="342900" eaLnBrk="1" hangingPunct="1">
              <a:lnSpc>
                <a:spcPct val="150000"/>
              </a:lnSpc>
              <a:defRPr/>
            </a:pPr>
            <a:r>
              <a:rPr lang="en-US" altLang="zh-CN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3</a:t>
            </a:r>
            <a:r>
              <a:rPr lang="zh-CN" altLang="en-US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．</a:t>
            </a:r>
            <a:r>
              <a:rPr lang="en-US" altLang="zh-CN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(               )</a:t>
            </a:r>
            <a:r>
              <a:rPr lang="zh-CN" altLang="en-US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三天晚上加班，张叔叔显得非常疲劳。</a:t>
            </a:r>
          </a:p>
        </p:txBody>
      </p:sp>
      <p:sp>
        <p:nvSpPr>
          <p:cNvPr id="4" name="矩形 3"/>
          <p:cNvSpPr/>
          <p:nvPr/>
        </p:nvSpPr>
        <p:spPr>
          <a:xfrm>
            <a:off x="3551842" y="2958196"/>
            <a:ext cx="600164" cy="346249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>
              <a:defRPr/>
            </a:pPr>
            <a:r>
              <a:rPr lang="zh-CN" altLang="en-US" sz="1800" dirty="0">
                <a:solidFill>
                  <a:srgbClr val="C00000"/>
                </a:solidFill>
                <a:cs typeface="+mn-ea"/>
                <a:sym typeface="+mn-lt"/>
              </a:rPr>
              <a:t>陆续</a:t>
            </a:r>
            <a:endParaRPr lang="zh-CN" altLang="en-US" dirty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3324055" y="3376735"/>
            <a:ext cx="600164" cy="346249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>
              <a:defRPr/>
            </a:pPr>
            <a:r>
              <a:rPr lang="zh-CN" altLang="en-US" sz="1800" dirty="0">
                <a:solidFill>
                  <a:srgbClr val="C00000"/>
                </a:solidFill>
                <a:cs typeface="+mn-ea"/>
                <a:sym typeface="+mn-lt"/>
              </a:rPr>
              <a:t>继续</a:t>
            </a:r>
            <a:endParaRPr lang="zh-CN" altLang="en-US" dirty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409150" y="3800040"/>
            <a:ext cx="600164" cy="346249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>
              <a:defRPr/>
            </a:pPr>
            <a:r>
              <a:rPr lang="zh-CN" altLang="en-US" sz="1800" dirty="0">
                <a:solidFill>
                  <a:srgbClr val="C00000"/>
                </a:solidFill>
                <a:cs typeface="+mn-ea"/>
                <a:sym typeface="+mn-lt"/>
              </a:rPr>
              <a:t>连续</a:t>
            </a:r>
            <a:endParaRPr lang="zh-CN" altLang="en-US" dirty="0">
              <a:solidFill>
                <a:prstClr val="black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550817" y="244520"/>
            <a:ext cx="1691640" cy="392430"/>
          </a:xfrm>
          <a:prstGeom prst="rect">
            <a:avLst/>
          </a:prstGeom>
          <a:noFill/>
        </p:spPr>
        <p:txBody>
          <a:bodyPr wrap="square" lIns="68580" tIns="34290" rIns="68580" bIns="34290" rtlCol="0" anchor="ctr">
            <a:spAutoFit/>
          </a:bodyPr>
          <a:lstStyle/>
          <a:p>
            <a:pPr lvl="0">
              <a:defRPr/>
            </a:pPr>
            <a:r>
              <a:rPr lang="zh-CN" altLang="en-US" sz="2100" dirty="0">
                <a:solidFill>
                  <a:prstClr val="black"/>
                </a:solidFill>
                <a:cs typeface="+mn-ea"/>
                <a:sym typeface="+mn-lt"/>
              </a:rPr>
              <a:t>课堂作业</a:t>
            </a:r>
          </a:p>
        </p:txBody>
      </p:sp>
      <p:sp>
        <p:nvSpPr>
          <p:cNvPr id="3" name="矩形 17"/>
          <p:cNvSpPr/>
          <p:nvPr/>
        </p:nvSpPr>
        <p:spPr>
          <a:xfrm>
            <a:off x="673744" y="1121231"/>
            <a:ext cx="6159245" cy="3254738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defTabSz="342900" eaLnBrk="1" hangingPunct="1">
              <a:lnSpc>
                <a:spcPct val="150000"/>
              </a:lnSpc>
              <a:defRPr/>
            </a:pPr>
            <a:r>
              <a:rPr lang="en-US" altLang="zh-CN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3. </a:t>
            </a:r>
            <a:r>
              <a:rPr lang="zh-CN" altLang="en-US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选一选（选出词语在句中的正确意思，填序号。</a:t>
            </a:r>
            <a:r>
              <a:rPr lang="en-US" altLang="zh-CN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)</a:t>
            </a:r>
          </a:p>
          <a:p>
            <a:pPr defTabSz="342900" eaLnBrk="1" hangingPunct="1">
              <a:lnSpc>
                <a:spcPct val="150000"/>
              </a:lnSpc>
              <a:defRPr/>
            </a:pPr>
            <a:r>
              <a:rPr lang="zh-CN" altLang="en-US" sz="240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  </a:t>
            </a:r>
            <a:r>
              <a:rPr lang="zh-CN" altLang="en-US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密切：①（形容词）关系近。</a:t>
            </a:r>
            <a:r>
              <a:rPr lang="en-US" altLang="zh-CN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    </a:t>
            </a:r>
          </a:p>
          <a:p>
            <a:pPr defTabSz="342900" eaLnBrk="1" hangingPunct="1">
              <a:lnSpc>
                <a:spcPct val="150000"/>
              </a:lnSpc>
              <a:defRPr/>
            </a:pPr>
            <a:r>
              <a:rPr lang="en-US" altLang="zh-CN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             </a:t>
            </a:r>
            <a:r>
              <a:rPr lang="zh-CN" altLang="en-US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②（动词）使关系近。</a:t>
            </a:r>
            <a:endParaRPr lang="en-US" altLang="zh-CN" dirty="0">
              <a:solidFill>
                <a:prstClr val="black"/>
              </a:solidFill>
              <a:latin typeface="+mn-lt"/>
              <a:ea typeface="+mn-ea"/>
              <a:cs typeface="+mn-ea"/>
              <a:sym typeface="+mn-lt"/>
            </a:endParaRPr>
          </a:p>
          <a:p>
            <a:pPr defTabSz="342900" eaLnBrk="1" hangingPunct="1">
              <a:lnSpc>
                <a:spcPct val="150000"/>
              </a:lnSpc>
              <a:defRPr/>
            </a:pPr>
            <a:r>
              <a:rPr lang="zh-CN" altLang="en-US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             ③（形容词）对问题等重视、照顾的周到</a:t>
            </a:r>
            <a:endParaRPr lang="en-US" altLang="zh-CN" dirty="0">
              <a:solidFill>
                <a:prstClr val="black"/>
              </a:solidFill>
              <a:latin typeface="+mn-lt"/>
              <a:ea typeface="+mn-ea"/>
              <a:cs typeface="+mn-ea"/>
              <a:sym typeface="+mn-lt"/>
            </a:endParaRPr>
          </a:p>
          <a:p>
            <a:pPr defTabSz="342900" eaLnBrk="1" hangingPunct="1">
              <a:lnSpc>
                <a:spcPct val="150000"/>
              </a:lnSpc>
              <a:defRPr/>
            </a:pPr>
            <a:r>
              <a:rPr lang="en-US" altLang="zh-CN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1</a:t>
            </a:r>
            <a:r>
              <a:rPr lang="zh-CN" altLang="en-US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）集团负责人强调密切两个公司的关系。（       ）         </a:t>
            </a:r>
            <a:endParaRPr lang="en-US" altLang="zh-CN" dirty="0">
              <a:solidFill>
                <a:prstClr val="black"/>
              </a:solidFill>
              <a:latin typeface="+mn-lt"/>
              <a:ea typeface="+mn-ea"/>
              <a:cs typeface="+mn-ea"/>
              <a:sym typeface="+mn-lt"/>
            </a:endParaRPr>
          </a:p>
          <a:p>
            <a:pPr defTabSz="342900" eaLnBrk="1" hangingPunct="1">
              <a:lnSpc>
                <a:spcPct val="150000"/>
              </a:lnSpc>
              <a:defRPr/>
            </a:pPr>
            <a:r>
              <a:rPr lang="en-US" altLang="zh-CN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2</a:t>
            </a:r>
            <a:r>
              <a:rPr lang="zh-CN" altLang="en-US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）万分感谢相关部门的密切配合。           </a:t>
            </a:r>
            <a:r>
              <a:rPr lang="en-US" altLang="zh-CN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(          )</a:t>
            </a:r>
          </a:p>
          <a:p>
            <a:pPr defTabSz="342900" eaLnBrk="1" hangingPunct="1">
              <a:lnSpc>
                <a:spcPct val="200000"/>
              </a:lnSpc>
              <a:defRPr/>
            </a:pPr>
            <a:r>
              <a:rPr lang="en-US" altLang="zh-CN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3</a:t>
            </a:r>
            <a:r>
              <a:rPr lang="zh-CN" altLang="en-US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）他们的关系很密切。                           （     ）    </a:t>
            </a:r>
            <a:endParaRPr lang="en-US" altLang="zh-CN" dirty="0">
              <a:solidFill>
                <a:prstClr val="black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5209183" y="3937347"/>
            <a:ext cx="369332" cy="346249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>
              <a:defRPr/>
            </a:pPr>
            <a:r>
              <a:rPr lang="zh-CN" altLang="en-US" sz="1800" dirty="0">
                <a:solidFill>
                  <a:srgbClr val="C00000"/>
                </a:solidFill>
                <a:cs typeface="+mn-ea"/>
                <a:sym typeface="+mn-lt"/>
              </a:rPr>
              <a:t>①</a:t>
            </a:r>
            <a:endParaRPr lang="zh-CN" altLang="en-US" dirty="0">
              <a:solidFill>
                <a:srgbClr val="C00000"/>
              </a:solidFill>
              <a:cs typeface="+mn-ea"/>
              <a:sym typeface="+mn-lt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5192127" y="2982763"/>
            <a:ext cx="369332" cy="346249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>
              <a:defRPr/>
            </a:pPr>
            <a:r>
              <a:rPr lang="zh-CN" altLang="en-US" sz="1800" dirty="0">
                <a:solidFill>
                  <a:srgbClr val="C00000"/>
                </a:solidFill>
                <a:cs typeface="+mn-ea"/>
                <a:sym typeface="+mn-lt"/>
              </a:rPr>
              <a:t>②</a:t>
            </a:r>
            <a:endParaRPr lang="zh-CN" altLang="en-US" dirty="0">
              <a:solidFill>
                <a:srgbClr val="C00000"/>
              </a:solidFill>
              <a:cs typeface="+mn-ea"/>
              <a:sym typeface="+mn-lt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5180955" y="3400603"/>
            <a:ext cx="369332" cy="346249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>
              <a:defRPr/>
            </a:pPr>
            <a:r>
              <a:rPr lang="zh-CN" altLang="en-US" sz="1800" dirty="0">
                <a:solidFill>
                  <a:srgbClr val="C00000"/>
                </a:solidFill>
                <a:cs typeface="+mn-ea"/>
                <a:sym typeface="+mn-lt"/>
              </a:rPr>
              <a:t>③</a:t>
            </a:r>
            <a:endParaRPr lang="zh-CN" altLang="en-US" dirty="0">
              <a:solidFill>
                <a:srgbClr val="C00000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550817" y="244520"/>
            <a:ext cx="1691640" cy="392430"/>
          </a:xfrm>
          <a:prstGeom prst="rect">
            <a:avLst/>
          </a:prstGeom>
          <a:noFill/>
        </p:spPr>
        <p:txBody>
          <a:bodyPr wrap="square" lIns="68580" tIns="34290" rIns="68580" bIns="34290" rtlCol="0" anchor="ctr">
            <a:spAutoFit/>
          </a:bodyPr>
          <a:lstStyle/>
          <a:p>
            <a:pPr>
              <a:defRPr/>
            </a:pPr>
            <a:r>
              <a:rPr lang="zh-CN" altLang="en-US" sz="2100" dirty="0">
                <a:solidFill>
                  <a:prstClr val="black"/>
                </a:solidFill>
                <a:cs typeface="+mn-ea"/>
                <a:sym typeface="+mn-lt"/>
              </a:rPr>
              <a:t>课前导读</a:t>
            </a:r>
          </a:p>
        </p:txBody>
      </p:sp>
      <p:grpSp>
        <p:nvGrpSpPr>
          <p:cNvPr id="8" name="组合 7"/>
          <p:cNvGrpSpPr/>
          <p:nvPr/>
        </p:nvGrpSpPr>
        <p:grpSpPr>
          <a:xfrm>
            <a:off x="1274981" y="1023337"/>
            <a:ext cx="6832884" cy="3458363"/>
            <a:chOff x="2050850" y="1504149"/>
            <a:chExt cx="9110512" cy="4611151"/>
          </a:xfrm>
        </p:grpSpPr>
        <p:sp>
          <p:nvSpPr>
            <p:cNvPr id="3" name="矩形 2"/>
            <p:cNvSpPr/>
            <p:nvPr/>
          </p:nvSpPr>
          <p:spPr>
            <a:xfrm>
              <a:off x="3702117" y="1504149"/>
              <a:ext cx="1686787" cy="80021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zh-CN" altLang="en-US" sz="3300" dirty="0">
                  <a:solidFill>
                    <a:srgbClr val="C00000"/>
                  </a:solidFill>
                  <a:cs typeface="+mn-ea"/>
                  <a:sym typeface="+mn-lt"/>
                </a:rPr>
                <a:t>花</a:t>
              </a:r>
              <a:r>
                <a:rPr lang="zh-CN" altLang="en-US" sz="3300" dirty="0">
                  <a:solidFill>
                    <a:prstClr val="black"/>
                  </a:solidFill>
                  <a:cs typeface="+mn-ea"/>
                  <a:sym typeface="+mn-lt"/>
                </a:rPr>
                <a:t>  钟</a:t>
              </a:r>
            </a:p>
          </p:txBody>
        </p:sp>
        <p:sp>
          <p:nvSpPr>
            <p:cNvPr id="4" name="矩形 3"/>
            <p:cNvSpPr/>
            <p:nvPr/>
          </p:nvSpPr>
          <p:spPr>
            <a:xfrm>
              <a:off x="2050850" y="2626346"/>
              <a:ext cx="5273239" cy="55399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zh-CN" altLang="en-US" sz="2100" dirty="0">
                  <a:solidFill>
                    <a:prstClr val="black"/>
                  </a:solidFill>
                  <a:cs typeface="+mn-ea"/>
                  <a:sym typeface="+mn-lt"/>
                </a:rPr>
                <a:t>看到这个题目，你想到了什么？</a:t>
              </a:r>
            </a:p>
          </p:txBody>
        </p:sp>
        <p:pic>
          <p:nvPicPr>
            <p:cNvPr id="6" name="Picture 8" descr="https://timgsa.baidu.com/timg?image&amp;quality=80&amp;size=b9999_10000&amp;sec=1578750249193&amp;di=8a6b9fc73fe101fd43ef0c014e2eee8b&amp;imgtype=0&amp;src=http%3A%2F%2Fimg14.360buyimg.com%2Fn1%2Fjfs%2Ft19720%2F323%2F2178994339%2F465774%2F8a22e1e0%2F5ae97839N09f37d10.jpg"/>
            <p:cNvPicPr>
              <a:picLocks noChangeAspect="1" noChangeArrowheads="1"/>
            </p:cNvPicPr>
            <p:nvPr/>
          </p:nvPicPr>
          <p:blipFill>
            <a:blip r:embed="rId2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99191" y="3629253"/>
              <a:ext cx="2486047" cy="248604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7" name="椭圆 6"/>
            <p:cNvSpPr/>
            <p:nvPr/>
          </p:nvSpPr>
          <p:spPr>
            <a:xfrm>
              <a:off x="7850129" y="2463010"/>
              <a:ext cx="3311233" cy="1984319"/>
            </a:xfrm>
            <a:prstGeom prst="ellipse">
              <a:avLst/>
            </a:prstGeom>
            <a:solidFill>
              <a:schemeClr val="accent4">
                <a:lumMod val="20000"/>
                <a:lumOff val="80000"/>
              </a:schemeClr>
            </a:solidFill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>
                <a:lnSpc>
                  <a:spcPct val="150000"/>
                </a:lnSpc>
                <a:defRPr/>
              </a:pPr>
              <a:r>
                <a:rPr lang="zh-CN" altLang="en-US" sz="1800" b="1" dirty="0">
                  <a:solidFill>
                    <a:srgbClr val="4472C4">
                      <a:lumMod val="75000"/>
                    </a:srgbClr>
                  </a:solidFill>
                  <a:cs typeface="+mn-ea"/>
                  <a:sym typeface="+mn-lt"/>
                </a:rPr>
                <a:t>这两种事物怎样凑到一起？</a:t>
              </a:r>
            </a:p>
          </p:txBody>
        </p:sp>
      </p:grpSp>
      <p:pic>
        <p:nvPicPr>
          <p:cNvPr id="10" name="图片 9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9075" y="2731682"/>
            <a:ext cx="2605568" cy="150750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  <a:headEnd/>
            <a:tailEnd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文本框 4"/>
          <p:cNvSpPr txBox="1"/>
          <p:nvPr/>
        </p:nvSpPr>
        <p:spPr>
          <a:xfrm>
            <a:off x="5292841" y="413816"/>
            <a:ext cx="288336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rgbClr val="FFFFFF"/>
                </a:solidFill>
              </a:rPr>
              <a:t>https://www.ypppt.com/</a:t>
            </a:r>
            <a:endParaRPr lang="zh-CN" altLang="en-US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212399"/>
            <a:ext cx="9143999" cy="49291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000" tIns="0" rIns="135000" bIns="0" anchor="ctr"/>
          <a:lstStyle/>
          <a:p>
            <a:pPr algn="ctr">
              <a:defRPr/>
            </a:pPr>
            <a:r>
              <a:rPr lang="en-US" altLang="zh-CN" sz="21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1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1636569"/>
            <a:ext cx="9143999" cy="58145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更多精品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1936373" y="2940767"/>
            <a:ext cx="5179807" cy="1269578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665880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550817" y="244520"/>
            <a:ext cx="1691640" cy="392430"/>
          </a:xfrm>
          <a:prstGeom prst="rect">
            <a:avLst/>
          </a:prstGeom>
          <a:noFill/>
        </p:spPr>
        <p:txBody>
          <a:bodyPr wrap="square" lIns="68580" tIns="34290" rIns="68580" bIns="34290" rtlCol="0" anchor="ctr">
            <a:spAutoFit/>
          </a:bodyPr>
          <a:lstStyle/>
          <a:p>
            <a:pPr>
              <a:defRPr/>
            </a:pPr>
            <a:r>
              <a:rPr lang="zh-CN" altLang="en-US" sz="2100" dirty="0">
                <a:solidFill>
                  <a:prstClr val="black"/>
                </a:solidFill>
                <a:cs typeface="+mn-ea"/>
                <a:sym typeface="+mn-lt"/>
              </a:rPr>
              <a:t>课前导读</a:t>
            </a:r>
          </a:p>
        </p:txBody>
      </p:sp>
      <p:sp>
        <p:nvSpPr>
          <p:cNvPr id="9" name="矩形 8"/>
          <p:cNvSpPr/>
          <p:nvPr/>
        </p:nvSpPr>
        <p:spPr>
          <a:xfrm>
            <a:off x="5440117" y="2033485"/>
            <a:ext cx="2407391" cy="900246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1800" dirty="0">
                <a:solidFill>
                  <a:srgbClr val="0070C0"/>
                </a:solidFill>
                <a:cs typeface="+mn-ea"/>
                <a:sym typeface="+mn-lt"/>
              </a:rPr>
              <a:t>思考：</a:t>
            </a:r>
            <a:r>
              <a:rPr lang="zh-CN" altLang="en-US" sz="1800" dirty="0">
                <a:solidFill>
                  <a:prstClr val="black"/>
                </a:solidFill>
                <a:cs typeface="+mn-ea"/>
                <a:sym typeface="+mn-lt"/>
              </a:rPr>
              <a:t>这篇文章主要写了什么内容？</a:t>
            </a:r>
          </a:p>
        </p:txBody>
      </p:sp>
      <p:sp>
        <p:nvSpPr>
          <p:cNvPr id="10" name="矩形 9"/>
          <p:cNvSpPr/>
          <p:nvPr/>
        </p:nvSpPr>
        <p:spPr>
          <a:xfrm>
            <a:off x="3611594" y="873324"/>
            <a:ext cx="1457371" cy="392415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>
              <a:defRPr/>
            </a:pPr>
            <a:r>
              <a:rPr lang="zh-CN" altLang="en-US" sz="2100" b="1" dirty="0">
                <a:solidFill>
                  <a:srgbClr val="0070C0"/>
                </a:solidFill>
                <a:cs typeface="+mn-ea"/>
                <a:sym typeface="+mn-lt"/>
              </a:rPr>
              <a:t>听 读 课 文</a:t>
            </a: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037472" y="2120042"/>
            <a:ext cx="3893344" cy="2286891"/>
          </a:xfrm>
          <a:prstGeom prst="rect">
            <a:avLst/>
          </a:prstGeom>
        </p:spPr>
      </p:pic>
      <p:sp>
        <p:nvSpPr>
          <p:cNvPr id="13" name="矩形 12"/>
          <p:cNvSpPr/>
          <p:nvPr/>
        </p:nvSpPr>
        <p:spPr>
          <a:xfrm>
            <a:off x="2116671" y="1502571"/>
            <a:ext cx="1464584" cy="530915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>
              <a:defRPr/>
            </a:pPr>
            <a:r>
              <a:rPr lang="zh-CN" altLang="en-US" sz="3000" b="1" dirty="0">
                <a:cs typeface="+mn-ea"/>
                <a:sym typeface="+mn-lt"/>
              </a:rPr>
              <a:t>花     鈡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550817" y="244520"/>
            <a:ext cx="1691640" cy="392430"/>
          </a:xfrm>
          <a:prstGeom prst="rect">
            <a:avLst/>
          </a:prstGeom>
          <a:noFill/>
        </p:spPr>
        <p:txBody>
          <a:bodyPr wrap="square" lIns="68580" tIns="34290" rIns="68580" bIns="34290" rtlCol="0" anchor="ctr">
            <a:spAutoFit/>
          </a:bodyPr>
          <a:lstStyle/>
          <a:p>
            <a:pPr>
              <a:defRPr/>
            </a:pPr>
            <a:r>
              <a:rPr lang="zh-CN" altLang="en-US" sz="2100" dirty="0">
                <a:solidFill>
                  <a:prstClr val="black"/>
                </a:solidFill>
                <a:cs typeface="+mn-ea"/>
                <a:sym typeface="+mn-lt"/>
              </a:rPr>
              <a:t>课前导读</a:t>
            </a:r>
          </a:p>
        </p:txBody>
      </p:sp>
      <p:sp>
        <p:nvSpPr>
          <p:cNvPr id="3" name="矩形 2"/>
          <p:cNvSpPr/>
          <p:nvPr/>
        </p:nvSpPr>
        <p:spPr>
          <a:xfrm>
            <a:off x="696515" y="1937587"/>
            <a:ext cx="6732270" cy="2008242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2100" dirty="0">
                <a:cs typeface="+mn-ea"/>
                <a:sym typeface="+mn-lt"/>
              </a:rPr>
              <a:t>（1）不认识的字可以看拼音，或者请教老师和同学。</a:t>
            </a:r>
          </a:p>
          <a:p>
            <a:pPr>
              <a:lnSpc>
                <a:spcPct val="150000"/>
              </a:lnSpc>
              <a:defRPr/>
            </a:pPr>
            <a:r>
              <a:rPr lang="zh-CN" altLang="en-US" sz="2100" dirty="0">
                <a:cs typeface="+mn-ea"/>
                <a:sym typeface="+mn-lt"/>
              </a:rPr>
              <a:t>（2）读准每一个字的字音，圈出生字词；</a:t>
            </a:r>
          </a:p>
          <a:p>
            <a:pPr>
              <a:lnSpc>
                <a:spcPct val="150000"/>
              </a:lnSpc>
              <a:defRPr/>
            </a:pPr>
            <a:r>
              <a:rPr lang="zh-CN" altLang="en-US" sz="2100" dirty="0">
                <a:cs typeface="+mn-ea"/>
                <a:sym typeface="+mn-lt"/>
              </a:rPr>
              <a:t>（3）读通每个句子，读不通顺的多读几遍；</a:t>
            </a:r>
          </a:p>
          <a:p>
            <a:pPr>
              <a:lnSpc>
                <a:spcPct val="150000"/>
              </a:lnSpc>
              <a:defRPr/>
            </a:pPr>
            <a:r>
              <a:rPr lang="zh-CN" altLang="en-US" sz="2100" dirty="0">
                <a:cs typeface="+mn-ea"/>
                <a:sym typeface="+mn-lt"/>
              </a:rPr>
              <a:t>（4）给每个自然段写上序号。                                                 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816447" y="1345872"/>
            <a:ext cx="1485022" cy="392415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>
              <a:defRPr/>
            </a:pPr>
            <a:r>
              <a:rPr lang="zh-CN" altLang="en-US" sz="2100" dirty="0">
                <a:cs typeface="+mn-ea"/>
                <a:sym typeface="+mn-lt"/>
              </a:rPr>
              <a:t>自读课文：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550817" y="244520"/>
            <a:ext cx="1691640" cy="392430"/>
          </a:xfrm>
          <a:prstGeom prst="rect">
            <a:avLst/>
          </a:prstGeom>
          <a:noFill/>
        </p:spPr>
        <p:txBody>
          <a:bodyPr wrap="square" lIns="68580" tIns="34290" rIns="68580" bIns="34290" rtlCol="0" anchor="ctr">
            <a:spAutoFit/>
          </a:bodyPr>
          <a:lstStyle/>
          <a:p>
            <a:pPr lvl="0">
              <a:defRPr/>
            </a:pPr>
            <a:r>
              <a:rPr lang="zh-CN" altLang="en-US" sz="2100" dirty="0">
                <a:solidFill>
                  <a:prstClr val="black"/>
                </a:solidFill>
                <a:cs typeface="+mn-ea"/>
                <a:sym typeface="+mn-lt"/>
              </a:rPr>
              <a:t>字词揭秘</a:t>
            </a:r>
          </a:p>
        </p:txBody>
      </p:sp>
      <p:sp>
        <p:nvSpPr>
          <p:cNvPr id="3" name="矩形 2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649508" y="1247759"/>
            <a:ext cx="6861867" cy="2562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300000"/>
              </a:lnSpc>
              <a:defRPr/>
            </a:pPr>
            <a:r>
              <a:rPr lang="zh-CN" altLang="en-US" sz="2700" b="1" dirty="0">
                <a:solidFill>
                  <a:srgbClr val="0070C0"/>
                </a:solidFill>
                <a:latin typeface="+mn-lt"/>
                <a:ea typeface="+mn-ea"/>
                <a:cs typeface="+mn-ea"/>
                <a:sym typeface="+mn-lt"/>
              </a:rPr>
              <a:t>芬芳</a:t>
            </a:r>
            <a:r>
              <a:rPr lang="zh-CN" altLang="en-US" sz="2700" b="1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     </a:t>
            </a:r>
            <a:r>
              <a:rPr lang="zh-CN" altLang="en-US" sz="2700" b="1" dirty="0">
                <a:solidFill>
                  <a:srgbClr val="0070C0"/>
                </a:solidFill>
                <a:latin typeface="+mn-lt"/>
                <a:ea typeface="+mn-ea"/>
                <a:cs typeface="+mn-ea"/>
                <a:sym typeface="+mn-lt"/>
              </a:rPr>
              <a:t>内</a:t>
            </a:r>
            <a:r>
              <a:rPr lang="zh-CN" altLang="en-US" sz="2700" b="1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心    关</a:t>
            </a:r>
            <a:r>
              <a:rPr lang="zh-CN" altLang="en-US" sz="2700" b="1" dirty="0">
                <a:solidFill>
                  <a:srgbClr val="0070C0"/>
                </a:solidFill>
                <a:latin typeface="+mn-lt"/>
                <a:ea typeface="+mn-ea"/>
                <a:cs typeface="+mn-ea"/>
                <a:sym typeface="+mn-lt"/>
              </a:rPr>
              <a:t>系</a:t>
            </a:r>
            <a:r>
              <a:rPr lang="zh-CN" altLang="en-US" sz="2700" b="1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    干</a:t>
            </a:r>
            <a:r>
              <a:rPr lang="zh-CN" altLang="en-US" sz="2700" b="1" dirty="0">
                <a:solidFill>
                  <a:srgbClr val="0070C0"/>
                </a:solidFill>
                <a:latin typeface="+mn-lt"/>
                <a:ea typeface="+mn-ea"/>
                <a:cs typeface="+mn-ea"/>
                <a:sym typeface="+mn-lt"/>
              </a:rPr>
              <a:t>燥 </a:t>
            </a:r>
            <a:r>
              <a:rPr lang="zh-CN" altLang="en-US" sz="2700" b="1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   </a:t>
            </a:r>
            <a:r>
              <a:rPr lang="zh-CN" altLang="en-US" sz="2700" b="1" dirty="0">
                <a:solidFill>
                  <a:srgbClr val="0070C0"/>
                </a:solidFill>
                <a:latin typeface="+mn-lt"/>
                <a:ea typeface="+mn-ea"/>
                <a:cs typeface="+mn-ea"/>
                <a:sym typeface="+mn-lt"/>
              </a:rPr>
              <a:t>灼</a:t>
            </a:r>
            <a:r>
              <a:rPr lang="zh-CN" altLang="en-US" sz="2700" b="1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热  </a:t>
            </a:r>
            <a:endParaRPr lang="en-US" altLang="zh-CN" sz="2700" b="1" dirty="0">
              <a:solidFill>
                <a:prstClr val="black"/>
              </a:solidFill>
              <a:latin typeface="+mn-lt"/>
              <a:ea typeface="+mn-ea"/>
              <a:cs typeface="+mn-ea"/>
              <a:sym typeface="+mn-lt"/>
            </a:endParaRPr>
          </a:p>
          <a:p>
            <a:pPr>
              <a:lnSpc>
                <a:spcPct val="300000"/>
              </a:lnSpc>
              <a:defRPr/>
            </a:pPr>
            <a:r>
              <a:rPr lang="zh-CN" altLang="en-US" sz="2700" b="1" dirty="0">
                <a:solidFill>
                  <a:srgbClr val="0070C0"/>
                </a:solidFill>
                <a:latin typeface="+mn-lt"/>
                <a:ea typeface="+mn-ea"/>
                <a:cs typeface="+mn-ea"/>
                <a:sym typeface="+mn-lt"/>
              </a:rPr>
              <a:t>适</a:t>
            </a:r>
            <a:r>
              <a:rPr lang="zh-CN" altLang="en-US" sz="2700" b="1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宜     淡</a:t>
            </a:r>
            <a:r>
              <a:rPr lang="zh-CN" altLang="en-US" sz="2700" b="1" dirty="0">
                <a:solidFill>
                  <a:srgbClr val="0070C0"/>
                </a:solidFill>
                <a:latin typeface="+mn-lt"/>
                <a:ea typeface="+mn-ea"/>
                <a:cs typeface="+mn-ea"/>
                <a:sym typeface="+mn-lt"/>
              </a:rPr>
              <a:t>雅</a:t>
            </a:r>
            <a:r>
              <a:rPr lang="zh-CN" altLang="en-US" sz="2700" b="1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    </a:t>
            </a:r>
            <a:r>
              <a:rPr lang="zh-CN" altLang="en-US" sz="2700" b="1" dirty="0">
                <a:solidFill>
                  <a:srgbClr val="0070C0"/>
                </a:solidFill>
                <a:latin typeface="+mn-lt"/>
                <a:ea typeface="+mn-ea"/>
                <a:cs typeface="+mn-ea"/>
                <a:sym typeface="+mn-lt"/>
              </a:rPr>
              <a:t>吻</a:t>
            </a:r>
            <a:r>
              <a:rPr lang="zh-CN" altLang="en-US" sz="2700" b="1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合     </a:t>
            </a:r>
            <a:r>
              <a:rPr lang="zh-CN" altLang="en-US" sz="2700" b="1" dirty="0">
                <a:solidFill>
                  <a:srgbClr val="0070C0"/>
                </a:solidFill>
                <a:latin typeface="+mn-lt"/>
                <a:ea typeface="+mn-ea"/>
                <a:cs typeface="+mn-ea"/>
                <a:sym typeface="+mn-lt"/>
              </a:rPr>
              <a:t>组</a:t>
            </a:r>
            <a:r>
              <a:rPr lang="zh-CN" altLang="en-US" sz="2700" b="1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成       </a:t>
            </a:r>
          </a:p>
        </p:txBody>
      </p:sp>
      <p:sp>
        <p:nvSpPr>
          <p:cNvPr id="4" name="矩形 3"/>
          <p:cNvSpPr>
            <a:spLocks noChangeArrowheads="1"/>
          </p:cNvSpPr>
          <p:nvPr/>
        </p:nvSpPr>
        <p:spPr bwMode="auto">
          <a:xfrm>
            <a:off x="550817" y="1447200"/>
            <a:ext cx="1237224" cy="3924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defRPr/>
            </a:pPr>
            <a:r>
              <a:rPr lang="en-US" altLang="zh-CN" sz="2100" b="1" dirty="0" err="1">
                <a:solidFill>
                  <a:srgbClr val="C00000"/>
                </a:solidFill>
                <a:latin typeface="+mn-lt"/>
                <a:ea typeface="+mn-ea"/>
                <a:cs typeface="+mn-ea"/>
                <a:sym typeface="+mn-lt"/>
              </a:rPr>
              <a:t>fēn</a:t>
            </a:r>
            <a:r>
              <a:rPr lang="en-US" altLang="zh-CN" sz="2100" b="1" dirty="0">
                <a:solidFill>
                  <a:srgbClr val="C00000"/>
                </a:solidFill>
                <a:latin typeface="+mn-lt"/>
                <a:ea typeface="+mn-ea"/>
                <a:cs typeface="+mn-ea"/>
                <a:sym typeface="+mn-lt"/>
              </a:rPr>
              <a:t> </a:t>
            </a:r>
            <a:r>
              <a:rPr lang="en-US" altLang="zh-CN" sz="2100" b="1" dirty="0" err="1">
                <a:solidFill>
                  <a:srgbClr val="C00000"/>
                </a:solidFill>
                <a:latin typeface="+mn-lt"/>
                <a:ea typeface="+mn-ea"/>
                <a:cs typeface="+mn-ea"/>
                <a:sym typeface="+mn-lt"/>
              </a:rPr>
              <a:t>fāng</a:t>
            </a:r>
            <a:r>
              <a:rPr lang="en-US" altLang="zh-CN" sz="2100" b="1" dirty="0">
                <a:solidFill>
                  <a:srgbClr val="C00000"/>
                </a:solidFill>
                <a:latin typeface="+mn-lt"/>
                <a:ea typeface="+mn-ea"/>
                <a:cs typeface="+mn-ea"/>
                <a:sym typeface="+mn-lt"/>
              </a:rPr>
              <a:t>                               </a:t>
            </a:r>
          </a:p>
        </p:txBody>
      </p:sp>
      <p:sp>
        <p:nvSpPr>
          <p:cNvPr id="5" name="矩形 4"/>
          <p:cNvSpPr>
            <a:spLocks noChangeArrowheads="1"/>
          </p:cNvSpPr>
          <p:nvPr/>
        </p:nvSpPr>
        <p:spPr bwMode="auto">
          <a:xfrm>
            <a:off x="1820256" y="1417244"/>
            <a:ext cx="732493" cy="3924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defRPr/>
            </a:pPr>
            <a:r>
              <a:rPr lang="en-US" altLang="zh-CN" sz="2100" b="1" dirty="0" err="1">
                <a:solidFill>
                  <a:srgbClr val="C00000"/>
                </a:solidFill>
                <a:latin typeface="+mn-lt"/>
                <a:ea typeface="+mn-ea"/>
                <a:cs typeface="+mn-ea"/>
                <a:sym typeface="+mn-lt"/>
              </a:rPr>
              <a:t>nèi</a:t>
            </a:r>
            <a:r>
              <a:rPr lang="en-US" altLang="zh-CN" sz="2100" b="1" dirty="0">
                <a:solidFill>
                  <a:srgbClr val="C00000"/>
                </a:solidFill>
                <a:latin typeface="+mn-lt"/>
                <a:ea typeface="+mn-ea"/>
                <a:cs typeface="+mn-ea"/>
                <a:sym typeface="+mn-lt"/>
              </a:rPr>
              <a:t>                                     </a:t>
            </a:r>
          </a:p>
        </p:txBody>
      </p:sp>
      <p:sp>
        <p:nvSpPr>
          <p:cNvPr id="6" name="矩形 5"/>
          <p:cNvSpPr>
            <a:spLocks noChangeArrowheads="1"/>
          </p:cNvSpPr>
          <p:nvPr/>
        </p:nvSpPr>
        <p:spPr bwMode="auto">
          <a:xfrm>
            <a:off x="3011087" y="1408643"/>
            <a:ext cx="844062" cy="3924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defRPr/>
            </a:pPr>
            <a:r>
              <a:rPr lang="en-US" altLang="zh-CN" sz="2100" b="1" dirty="0">
                <a:solidFill>
                  <a:srgbClr val="C00000"/>
                </a:solidFill>
                <a:latin typeface="+mn-lt"/>
                <a:ea typeface="+mn-ea"/>
                <a:cs typeface="+mn-ea"/>
                <a:sym typeface="+mn-lt"/>
              </a:rPr>
              <a:t>    </a:t>
            </a:r>
            <a:r>
              <a:rPr lang="en-US" altLang="zh-CN" sz="2100" b="1" dirty="0" err="1">
                <a:solidFill>
                  <a:srgbClr val="C00000"/>
                </a:solidFill>
                <a:latin typeface="+mn-lt"/>
                <a:ea typeface="+mn-ea"/>
                <a:cs typeface="+mn-ea"/>
                <a:sym typeface="+mn-lt"/>
              </a:rPr>
              <a:t>xì</a:t>
            </a:r>
            <a:endParaRPr lang="en-US" altLang="zh-CN" sz="2100" b="1" dirty="0">
              <a:solidFill>
                <a:srgbClr val="C0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6066027" y="399809"/>
            <a:ext cx="1818323" cy="667628"/>
          </a:xfrm>
          <a:prstGeom prst="cloudCallout">
            <a:avLst>
              <a:gd name="adj1" fmla="val 41188"/>
              <a:gd name="adj2" fmla="val 66326"/>
            </a:avLst>
          </a:prstGeom>
          <a:noFill/>
          <a:ln>
            <a:solidFill>
              <a:schemeClr val="accent2">
                <a:lumMod val="75000"/>
              </a:schemeClr>
            </a:solidFill>
          </a:ln>
        </p:spPr>
        <p:txBody>
          <a:bodyPr wrap="square" lIns="68580" tIns="34290" rIns="68580" bIns="34290" rtlCol="0">
            <a:spAutoFit/>
          </a:bodyPr>
          <a:lstStyle/>
          <a:p>
            <a:pPr>
              <a:defRPr/>
            </a:pPr>
            <a:r>
              <a:rPr lang="zh-CN" altLang="en-US" sz="2400" dirty="0">
                <a:solidFill>
                  <a:srgbClr val="5B9BD5"/>
                </a:solidFill>
                <a:cs typeface="+mn-ea"/>
                <a:sym typeface="+mn-lt"/>
              </a:rPr>
              <a:t>我会认</a:t>
            </a:r>
          </a:p>
        </p:txBody>
      </p:sp>
      <p:sp>
        <p:nvSpPr>
          <p:cNvPr id="8" name="矩形 7"/>
          <p:cNvSpPr>
            <a:spLocks noChangeArrowheads="1"/>
          </p:cNvSpPr>
          <p:nvPr/>
        </p:nvSpPr>
        <p:spPr bwMode="auto">
          <a:xfrm>
            <a:off x="4026918" y="1422347"/>
            <a:ext cx="1237225" cy="3924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defRPr/>
            </a:pPr>
            <a:r>
              <a:rPr lang="en-US" altLang="zh-CN" sz="2100" b="1" dirty="0">
                <a:solidFill>
                  <a:srgbClr val="C00000"/>
                </a:solidFill>
                <a:latin typeface="+mn-lt"/>
                <a:ea typeface="+mn-ea"/>
                <a:cs typeface="+mn-ea"/>
                <a:sym typeface="+mn-lt"/>
              </a:rPr>
              <a:t>    </a:t>
            </a:r>
            <a:r>
              <a:rPr lang="en-US" altLang="zh-CN" sz="2100" b="1" dirty="0" err="1">
                <a:solidFill>
                  <a:srgbClr val="C00000"/>
                </a:solidFill>
                <a:latin typeface="+mn-lt"/>
                <a:ea typeface="+mn-ea"/>
                <a:cs typeface="+mn-ea"/>
                <a:sym typeface="+mn-lt"/>
              </a:rPr>
              <a:t>zào</a:t>
            </a:r>
            <a:r>
              <a:rPr lang="en-US" altLang="zh-CN" sz="2100" b="1" dirty="0">
                <a:solidFill>
                  <a:srgbClr val="C00000"/>
                </a:solidFill>
                <a:latin typeface="+mn-lt"/>
                <a:ea typeface="+mn-ea"/>
                <a:cs typeface="+mn-ea"/>
                <a:sym typeface="+mn-lt"/>
              </a:rPr>
              <a:t>                                         </a:t>
            </a:r>
          </a:p>
        </p:txBody>
      </p:sp>
      <p:sp>
        <p:nvSpPr>
          <p:cNvPr id="9" name="矩形 8"/>
          <p:cNvSpPr>
            <a:spLocks noChangeArrowheads="1"/>
          </p:cNvSpPr>
          <p:nvPr/>
        </p:nvSpPr>
        <p:spPr bwMode="auto">
          <a:xfrm>
            <a:off x="710742" y="2603775"/>
            <a:ext cx="458687" cy="3924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defRPr/>
            </a:pPr>
            <a:r>
              <a:rPr lang="en-US" altLang="zh-CN" sz="2100" b="1" dirty="0" err="1">
                <a:solidFill>
                  <a:srgbClr val="C00000"/>
                </a:solidFill>
                <a:latin typeface="+mn-lt"/>
                <a:ea typeface="+mn-ea"/>
                <a:cs typeface="+mn-ea"/>
                <a:sym typeface="+mn-lt"/>
              </a:rPr>
              <a:t>yí</a:t>
            </a:r>
            <a:r>
              <a:rPr lang="en-US" altLang="zh-CN" sz="2100" b="1" dirty="0">
                <a:solidFill>
                  <a:srgbClr val="C00000"/>
                </a:solidFill>
                <a:latin typeface="+mn-lt"/>
                <a:ea typeface="+mn-ea"/>
                <a:cs typeface="+mn-ea"/>
                <a:sym typeface="+mn-lt"/>
              </a:rPr>
              <a:t>                                         </a:t>
            </a:r>
          </a:p>
        </p:txBody>
      </p:sp>
      <p:sp>
        <p:nvSpPr>
          <p:cNvPr id="10" name="矩形 9"/>
          <p:cNvSpPr>
            <a:spLocks noChangeArrowheads="1"/>
          </p:cNvSpPr>
          <p:nvPr/>
        </p:nvSpPr>
        <p:spPr bwMode="auto">
          <a:xfrm>
            <a:off x="2203698" y="2620667"/>
            <a:ext cx="698101" cy="3924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defRPr/>
            </a:pPr>
            <a:r>
              <a:rPr lang="en-US" altLang="zh-CN" sz="2100" b="1" dirty="0" err="1">
                <a:solidFill>
                  <a:srgbClr val="C00000"/>
                </a:solidFill>
                <a:latin typeface="+mn-lt"/>
                <a:ea typeface="+mn-ea"/>
                <a:cs typeface="+mn-ea"/>
                <a:sym typeface="+mn-lt"/>
              </a:rPr>
              <a:t>yǎ</a:t>
            </a:r>
            <a:r>
              <a:rPr lang="en-US" altLang="zh-CN" sz="2100" b="1" dirty="0">
                <a:solidFill>
                  <a:srgbClr val="C00000"/>
                </a:solidFill>
                <a:latin typeface="+mn-lt"/>
                <a:ea typeface="+mn-ea"/>
                <a:cs typeface="+mn-ea"/>
                <a:sym typeface="+mn-lt"/>
              </a:rPr>
              <a:t>                                         </a:t>
            </a:r>
          </a:p>
        </p:txBody>
      </p:sp>
      <p:sp>
        <p:nvSpPr>
          <p:cNvPr id="11" name="矩形 10"/>
          <p:cNvSpPr>
            <a:spLocks noChangeArrowheads="1"/>
          </p:cNvSpPr>
          <p:nvPr/>
        </p:nvSpPr>
        <p:spPr bwMode="auto">
          <a:xfrm>
            <a:off x="2794218" y="2571138"/>
            <a:ext cx="1029396" cy="3924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defRPr/>
            </a:pPr>
            <a:r>
              <a:rPr lang="en-US" altLang="zh-CN" sz="2100" b="1" dirty="0" err="1">
                <a:solidFill>
                  <a:srgbClr val="C00000"/>
                </a:solidFill>
                <a:latin typeface="+mn-lt"/>
                <a:ea typeface="+mn-ea"/>
                <a:cs typeface="+mn-ea"/>
                <a:sym typeface="+mn-lt"/>
              </a:rPr>
              <a:t>wěn</a:t>
            </a:r>
            <a:endParaRPr lang="en-US" altLang="zh-CN" sz="2100" b="1" dirty="0">
              <a:solidFill>
                <a:srgbClr val="C0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2" name="矩形 11"/>
          <p:cNvSpPr>
            <a:spLocks noChangeArrowheads="1"/>
          </p:cNvSpPr>
          <p:nvPr/>
        </p:nvSpPr>
        <p:spPr bwMode="auto">
          <a:xfrm>
            <a:off x="4093928" y="2573384"/>
            <a:ext cx="654791" cy="3924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defRPr/>
            </a:pPr>
            <a:r>
              <a:rPr lang="en-US" altLang="zh-CN" sz="2100" b="1" dirty="0" err="1">
                <a:solidFill>
                  <a:srgbClr val="C00000"/>
                </a:solidFill>
                <a:latin typeface="+mn-lt"/>
                <a:ea typeface="+mn-ea"/>
                <a:cs typeface="+mn-ea"/>
                <a:sym typeface="+mn-lt"/>
              </a:rPr>
              <a:t>zǔ</a:t>
            </a:r>
            <a:r>
              <a:rPr lang="en-US" altLang="zh-CN" sz="2100" b="1" dirty="0">
                <a:solidFill>
                  <a:srgbClr val="C00000"/>
                </a:solidFill>
                <a:latin typeface="+mn-lt"/>
                <a:ea typeface="+mn-ea"/>
                <a:cs typeface="+mn-ea"/>
                <a:sym typeface="+mn-lt"/>
              </a:rPr>
              <a:t>                                         </a:t>
            </a:r>
          </a:p>
        </p:txBody>
      </p:sp>
      <p:sp>
        <p:nvSpPr>
          <p:cNvPr id="13" name="矩形 12"/>
          <p:cNvSpPr>
            <a:spLocks noChangeArrowheads="1"/>
          </p:cNvSpPr>
          <p:nvPr/>
        </p:nvSpPr>
        <p:spPr bwMode="auto">
          <a:xfrm>
            <a:off x="4670241" y="1421888"/>
            <a:ext cx="1237225" cy="3924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defRPr/>
            </a:pPr>
            <a:r>
              <a:rPr lang="en-US" altLang="zh-CN" sz="2100" b="1" dirty="0">
                <a:solidFill>
                  <a:srgbClr val="C00000"/>
                </a:solidFill>
                <a:latin typeface="+mn-lt"/>
                <a:ea typeface="+mn-ea"/>
                <a:cs typeface="+mn-ea"/>
                <a:sym typeface="+mn-lt"/>
              </a:rPr>
              <a:t>    </a:t>
            </a:r>
            <a:r>
              <a:rPr lang="en-US" altLang="zh-CN" sz="2100" b="1" dirty="0" err="1">
                <a:solidFill>
                  <a:srgbClr val="C00000"/>
                </a:solidFill>
                <a:latin typeface="+mn-lt"/>
                <a:ea typeface="+mn-ea"/>
                <a:cs typeface="+mn-ea"/>
                <a:sym typeface="+mn-lt"/>
              </a:rPr>
              <a:t>zhuó</a:t>
            </a:r>
            <a:r>
              <a:rPr lang="en-US" altLang="zh-CN" sz="2100" b="1" dirty="0">
                <a:solidFill>
                  <a:srgbClr val="C00000"/>
                </a:solidFill>
                <a:latin typeface="+mn-lt"/>
                <a:ea typeface="+mn-ea"/>
                <a:cs typeface="+mn-ea"/>
                <a:sym typeface="+mn-lt"/>
              </a:rPr>
              <a:t>                                        </a:t>
            </a:r>
          </a:p>
        </p:txBody>
      </p:sp>
      <p:pic>
        <p:nvPicPr>
          <p:cNvPr id="15" name="图片 1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75360" y="1990185"/>
            <a:ext cx="2272030" cy="300793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39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0" fill="hold">
                      <p:stCondLst>
                        <p:cond delay="0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4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3F3F3F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4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3F3F3F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4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8" grpId="0"/>
      <p:bldP spid="9" grpId="0"/>
      <p:bldP spid="10" grpId="0"/>
      <p:bldP spid="11" grpId="0"/>
      <p:bldP spid="12" grpId="0"/>
      <p:bldP spid="1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550817" y="244520"/>
            <a:ext cx="1691640" cy="392430"/>
          </a:xfrm>
          <a:prstGeom prst="rect">
            <a:avLst/>
          </a:prstGeom>
          <a:noFill/>
        </p:spPr>
        <p:txBody>
          <a:bodyPr wrap="square" lIns="68580" tIns="34290" rIns="68580" bIns="34290" rtlCol="0" anchor="ctr">
            <a:spAutoFit/>
          </a:bodyPr>
          <a:lstStyle/>
          <a:p>
            <a:pPr lvl="0">
              <a:defRPr/>
            </a:pPr>
            <a:r>
              <a:rPr lang="zh-CN" altLang="en-US" sz="2100" dirty="0">
                <a:solidFill>
                  <a:prstClr val="black"/>
                </a:solidFill>
                <a:cs typeface="+mn-ea"/>
                <a:sym typeface="+mn-lt"/>
              </a:rPr>
              <a:t>字词揭秘</a:t>
            </a:r>
          </a:p>
        </p:txBody>
      </p:sp>
      <p:sp>
        <p:nvSpPr>
          <p:cNvPr id="14" name="矩形 13"/>
          <p:cNvSpPr/>
          <p:nvPr/>
        </p:nvSpPr>
        <p:spPr>
          <a:xfrm>
            <a:off x="680555" y="1068284"/>
            <a:ext cx="2908489" cy="346249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>
              <a:defRPr/>
            </a:pPr>
            <a:r>
              <a:rPr lang="zh-CN" altLang="en-US" sz="1800" dirty="0">
                <a:solidFill>
                  <a:prstClr val="black"/>
                </a:solidFill>
                <a:cs typeface="+mn-ea"/>
                <a:sym typeface="+mn-lt"/>
              </a:rPr>
              <a:t>把词语和解释用线连起来。</a:t>
            </a:r>
          </a:p>
        </p:txBody>
      </p:sp>
      <p:sp>
        <p:nvSpPr>
          <p:cNvPr id="15" name="矩形 14"/>
          <p:cNvSpPr/>
          <p:nvPr/>
        </p:nvSpPr>
        <p:spPr>
          <a:xfrm>
            <a:off x="993312" y="1824987"/>
            <a:ext cx="6442040" cy="2700740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defRPr/>
            </a:pPr>
            <a:r>
              <a:rPr lang="zh-CN" altLang="en-US" sz="1800" dirty="0">
                <a:solidFill>
                  <a:srgbClr val="4472C4">
                    <a:lumMod val="75000"/>
                  </a:srgbClr>
                </a:solidFill>
                <a:cs typeface="+mn-ea"/>
                <a:sym typeface="+mn-lt"/>
              </a:rPr>
              <a:t>艳丽                              </a:t>
            </a:r>
            <a:r>
              <a:rPr lang="zh-CN" altLang="en-US" sz="1800" dirty="0">
                <a:solidFill>
                  <a:srgbClr val="4472C4">
                    <a:lumMod val="50000"/>
                  </a:srgbClr>
                </a:solidFill>
                <a:cs typeface="+mn-ea"/>
                <a:sym typeface="+mn-lt"/>
              </a:rPr>
              <a:t>非常愉快的，自然的（指表情上的）</a:t>
            </a:r>
            <a:endParaRPr lang="en-US" altLang="zh-CN" sz="1800" dirty="0">
              <a:solidFill>
                <a:srgbClr val="4472C4">
                  <a:lumMod val="50000"/>
                </a:srgbClr>
              </a:solidFill>
              <a:cs typeface="+mn-ea"/>
              <a:sym typeface="+mn-lt"/>
            </a:endParaRPr>
          </a:p>
          <a:p>
            <a:pPr>
              <a:defRPr/>
            </a:pPr>
            <a:r>
              <a:rPr lang="en-US" altLang="zh-CN" sz="1800" dirty="0">
                <a:solidFill>
                  <a:srgbClr val="4472C4">
                    <a:lumMod val="50000"/>
                  </a:srgbClr>
                </a:solidFill>
                <a:cs typeface="+mn-ea"/>
                <a:sym typeface="+mn-lt"/>
              </a:rPr>
              <a:t>                                     </a:t>
            </a:r>
            <a:r>
              <a:rPr lang="zh-CN" altLang="en-US" sz="1800" dirty="0">
                <a:solidFill>
                  <a:srgbClr val="4472C4">
                    <a:lumMod val="50000"/>
                  </a:srgbClr>
                </a:solidFill>
                <a:cs typeface="+mn-ea"/>
                <a:sym typeface="+mn-lt"/>
              </a:rPr>
              <a:t>高兴的样子。</a:t>
            </a:r>
            <a:endParaRPr lang="en-US" altLang="zh-CN" sz="1800" dirty="0">
              <a:solidFill>
                <a:srgbClr val="4472C4">
                  <a:lumMod val="50000"/>
                </a:srgbClr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  <a:defRPr/>
            </a:pPr>
            <a:r>
              <a:rPr lang="zh-CN" altLang="en-US" sz="1800" dirty="0">
                <a:solidFill>
                  <a:srgbClr val="4472C4">
                    <a:lumMod val="75000"/>
                  </a:srgbClr>
                </a:solidFill>
                <a:cs typeface="+mn-ea"/>
                <a:sym typeface="+mn-lt"/>
              </a:rPr>
              <a:t>欣然                               </a:t>
            </a:r>
            <a:r>
              <a:rPr lang="zh-CN" altLang="en-US" sz="1800" dirty="0">
                <a:solidFill>
                  <a:prstClr val="black"/>
                </a:solidFill>
                <a:cs typeface="+mn-ea"/>
                <a:sym typeface="+mn-lt"/>
              </a:rPr>
              <a:t>清新雅致，使人感到舒服的清新色。</a:t>
            </a:r>
            <a:endParaRPr lang="en-US" altLang="zh-CN" sz="1800" dirty="0">
              <a:solidFill>
                <a:prstClr val="black"/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  <a:defRPr/>
            </a:pPr>
            <a:r>
              <a:rPr lang="zh-CN" altLang="en-US" sz="1800" dirty="0">
                <a:solidFill>
                  <a:srgbClr val="4472C4">
                    <a:lumMod val="75000"/>
                  </a:srgbClr>
                </a:solidFill>
                <a:cs typeface="+mn-ea"/>
                <a:sym typeface="+mn-lt"/>
              </a:rPr>
              <a:t>苏醒                               </a:t>
            </a:r>
            <a:r>
              <a:rPr lang="zh-CN" altLang="en-US" sz="1800" dirty="0">
                <a:solidFill>
                  <a:prstClr val="black"/>
                </a:solidFill>
                <a:cs typeface="+mn-ea"/>
                <a:sym typeface="+mn-lt"/>
              </a:rPr>
              <a:t>广泛散布。</a:t>
            </a:r>
            <a:endParaRPr lang="en-US" altLang="zh-CN" sz="1800" dirty="0">
              <a:solidFill>
                <a:prstClr val="black"/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  <a:defRPr/>
            </a:pPr>
            <a:r>
              <a:rPr lang="zh-CN" altLang="en-US" sz="1800" dirty="0">
                <a:solidFill>
                  <a:srgbClr val="4472C4">
                    <a:lumMod val="75000"/>
                  </a:srgbClr>
                </a:solidFill>
                <a:cs typeface="+mn-ea"/>
                <a:sym typeface="+mn-lt"/>
              </a:rPr>
              <a:t>淡雅                               </a:t>
            </a:r>
            <a:r>
              <a:rPr lang="zh-CN" altLang="en-US" sz="1800" dirty="0">
                <a:solidFill>
                  <a:prstClr val="black"/>
                </a:solidFill>
                <a:cs typeface="+mn-ea"/>
                <a:sym typeface="+mn-lt"/>
              </a:rPr>
              <a:t>鲜艳美丽。</a:t>
            </a:r>
            <a:endParaRPr lang="en-US" altLang="zh-CN" sz="1800" dirty="0">
              <a:solidFill>
                <a:prstClr val="black"/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  <a:defRPr/>
            </a:pPr>
            <a:r>
              <a:rPr lang="zh-CN" altLang="en-US" sz="1800" dirty="0">
                <a:solidFill>
                  <a:srgbClr val="4472C4">
                    <a:lumMod val="75000"/>
                  </a:srgbClr>
                </a:solidFill>
                <a:cs typeface="+mn-ea"/>
                <a:sym typeface="+mn-lt"/>
              </a:rPr>
              <a:t>传播                               </a:t>
            </a:r>
            <a:r>
              <a:rPr lang="zh-CN" altLang="en-US" sz="1800" dirty="0">
                <a:solidFill>
                  <a:prstClr val="black"/>
                </a:solidFill>
                <a:cs typeface="+mn-ea"/>
                <a:sym typeface="+mn-lt"/>
              </a:rPr>
              <a:t>完全相符。</a:t>
            </a:r>
            <a:endParaRPr lang="en-US" altLang="zh-CN" sz="1800" dirty="0">
              <a:solidFill>
                <a:prstClr val="black"/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  <a:defRPr/>
            </a:pPr>
            <a:r>
              <a:rPr lang="zh-CN" altLang="en-US" sz="1800" dirty="0">
                <a:solidFill>
                  <a:srgbClr val="4472C4">
                    <a:lumMod val="75000"/>
                  </a:srgbClr>
                </a:solidFill>
                <a:cs typeface="+mn-ea"/>
                <a:sym typeface="+mn-lt"/>
              </a:rPr>
              <a:t>吻合                               </a:t>
            </a:r>
            <a:r>
              <a:rPr lang="zh-CN" altLang="en-US" sz="1800" dirty="0">
                <a:solidFill>
                  <a:prstClr val="black"/>
                </a:solidFill>
                <a:cs typeface="+mn-ea"/>
                <a:sym typeface="+mn-lt"/>
              </a:rPr>
              <a:t>复苏，醒过来。</a:t>
            </a:r>
            <a:endParaRPr lang="zh-CN" altLang="en-US" dirty="0">
              <a:solidFill>
                <a:prstClr val="black"/>
              </a:solidFill>
              <a:cs typeface="+mn-ea"/>
              <a:sym typeface="+mn-lt"/>
            </a:endParaRPr>
          </a:p>
        </p:txBody>
      </p:sp>
      <p:cxnSp>
        <p:nvCxnSpPr>
          <p:cNvPr id="16" name="直接连接符 15"/>
          <p:cNvCxnSpPr/>
          <p:nvPr/>
        </p:nvCxnSpPr>
        <p:spPr>
          <a:xfrm>
            <a:off x="1580233" y="2102413"/>
            <a:ext cx="2008811" cy="1365265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连接符 16"/>
          <p:cNvCxnSpPr/>
          <p:nvPr/>
        </p:nvCxnSpPr>
        <p:spPr>
          <a:xfrm flipV="1">
            <a:off x="1620939" y="2047742"/>
            <a:ext cx="1914911" cy="579549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连接符 17"/>
          <p:cNvCxnSpPr/>
          <p:nvPr/>
        </p:nvCxnSpPr>
        <p:spPr>
          <a:xfrm>
            <a:off x="1620938" y="3052294"/>
            <a:ext cx="1968105" cy="1269464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/>
          <p:cNvCxnSpPr/>
          <p:nvPr/>
        </p:nvCxnSpPr>
        <p:spPr>
          <a:xfrm flipV="1">
            <a:off x="1580234" y="2627291"/>
            <a:ext cx="2003313" cy="762643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/>
          <p:cNvCxnSpPr/>
          <p:nvPr/>
        </p:nvCxnSpPr>
        <p:spPr>
          <a:xfrm flipV="1">
            <a:off x="1545044" y="3049252"/>
            <a:ext cx="2072601" cy="843266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接连接符 20"/>
          <p:cNvCxnSpPr/>
          <p:nvPr/>
        </p:nvCxnSpPr>
        <p:spPr>
          <a:xfrm flipV="1">
            <a:off x="1580234" y="3935731"/>
            <a:ext cx="2008810" cy="386027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550817" y="244520"/>
            <a:ext cx="1691640" cy="392430"/>
          </a:xfrm>
          <a:prstGeom prst="rect">
            <a:avLst/>
          </a:prstGeom>
          <a:noFill/>
        </p:spPr>
        <p:txBody>
          <a:bodyPr wrap="square" lIns="68580" tIns="34290" rIns="68580" bIns="34290" rtlCol="0" anchor="ctr">
            <a:spAutoFit/>
          </a:bodyPr>
          <a:lstStyle/>
          <a:p>
            <a:pPr lvl="0">
              <a:defRPr/>
            </a:pPr>
            <a:r>
              <a:rPr lang="zh-CN" altLang="en-US" sz="2100" dirty="0">
                <a:solidFill>
                  <a:prstClr val="black"/>
                </a:solidFill>
                <a:cs typeface="+mn-ea"/>
                <a:sym typeface="+mn-lt"/>
              </a:rPr>
              <a:t>字词揭秘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550817" y="980019"/>
            <a:ext cx="946413" cy="392415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>
              <a:defRPr/>
            </a:pPr>
            <a:r>
              <a:rPr lang="zh-CN" altLang="en-US" sz="2100" dirty="0">
                <a:solidFill>
                  <a:srgbClr val="5B9BD5"/>
                </a:solidFill>
                <a:cs typeface="+mn-ea"/>
                <a:sym typeface="+mn-lt"/>
              </a:rPr>
              <a:t>我会写</a:t>
            </a:r>
          </a:p>
        </p:txBody>
      </p:sp>
      <p:graphicFrame>
        <p:nvGraphicFramePr>
          <p:cNvPr id="4" name="Group 47"/>
          <p:cNvGraphicFramePr>
            <a:graphicFrameLocks noGrp="1"/>
          </p:cNvGraphicFramePr>
          <p:nvPr/>
        </p:nvGraphicFramePr>
        <p:xfrm>
          <a:off x="854125" y="1618547"/>
          <a:ext cx="675085" cy="675085"/>
        </p:xfrm>
        <a:graphic>
          <a:graphicData uri="http://schemas.openxmlformats.org/drawingml/2006/table">
            <a:tbl>
              <a:tblPr/>
              <a:tblGrid>
                <a:gridCol w="334673"/>
                <a:gridCol w="340412"/>
              </a:tblGrid>
              <a:tr h="335956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5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68595" marR="68595" marT="25727" marB="2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5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68595" marR="68595" marT="25727" marB="25727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339129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5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68595" marR="68595" marT="25727" marB="2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5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68595" marR="68595" marT="25727" marB="25727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5" name="Group 47"/>
          <p:cNvGraphicFramePr>
            <a:graphicFrameLocks noGrp="1"/>
          </p:cNvGraphicFramePr>
          <p:nvPr/>
        </p:nvGraphicFramePr>
        <p:xfrm>
          <a:off x="1728015" y="1607697"/>
          <a:ext cx="675085" cy="675085"/>
        </p:xfrm>
        <a:graphic>
          <a:graphicData uri="http://schemas.openxmlformats.org/drawingml/2006/table">
            <a:tbl>
              <a:tblPr/>
              <a:tblGrid>
                <a:gridCol w="334673"/>
                <a:gridCol w="340412"/>
              </a:tblGrid>
              <a:tr h="335956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5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68595" marR="68595" marT="25727" marB="2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5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68595" marR="68595" marT="25727" marB="25727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339129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5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68595" marR="68595" marT="25727" marB="2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5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68595" marR="68595" marT="25727" marB="25727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6" name="Group 47"/>
          <p:cNvGraphicFramePr>
            <a:graphicFrameLocks noGrp="1"/>
          </p:cNvGraphicFramePr>
          <p:nvPr/>
        </p:nvGraphicFramePr>
        <p:xfrm>
          <a:off x="2566215" y="1607697"/>
          <a:ext cx="675085" cy="675085"/>
        </p:xfrm>
        <a:graphic>
          <a:graphicData uri="http://schemas.openxmlformats.org/drawingml/2006/table">
            <a:tbl>
              <a:tblPr/>
              <a:tblGrid>
                <a:gridCol w="334673"/>
                <a:gridCol w="340412"/>
              </a:tblGrid>
              <a:tr h="335956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5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68595" marR="68595" marT="25727" marB="2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5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68595" marR="68595" marT="25727" marB="25727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339129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5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68595" marR="68595" marT="25727" marB="2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5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68595" marR="68595" marT="25727" marB="25727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7" name="Group 47"/>
          <p:cNvGraphicFramePr>
            <a:graphicFrameLocks noGrp="1"/>
          </p:cNvGraphicFramePr>
          <p:nvPr/>
        </p:nvGraphicFramePr>
        <p:xfrm>
          <a:off x="3394890" y="1607697"/>
          <a:ext cx="675085" cy="675085"/>
        </p:xfrm>
        <a:graphic>
          <a:graphicData uri="http://schemas.openxmlformats.org/drawingml/2006/table">
            <a:tbl>
              <a:tblPr/>
              <a:tblGrid>
                <a:gridCol w="334673"/>
                <a:gridCol w="340412"/>
              </a:tblGrid>
              <a:tr h="335956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5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68595" marR="68595" marT="25727" marB="2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5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68595" marR="68595" marT="25727" marB="25727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339129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5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68595" marR="68595" marT="25727" marB="2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5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68595" marR="68595" marT="25727" marB="25727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8" name="Group 47"/>
          <p:cNvGraphicFramePr>
            <a:graphicFrameLocks noGrp="1"/>
          </p:cNvGraphicFramePr>
          <p:nvPr/>
        </p:nvGraphicFramePr>
        <p:xfrm>
          <a:off x="4266427" y="1607697"/>
          <a:ext cx="675085" cy="675085"/>
        </p:xfrm>
        <a:graphic>
          <a:graphicData uri="http://schemas.openxmlformats.org/drawingml/2006/table">
            <a:tbl>
              <a:tblPr/>
              <a:tblGrid>
                <a:gridCol w="334673"/>
                <a:gridCol w="340412"/>
              </a:tblGrid>
              <a:tr h="335956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5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68595" marR="68595" marT="25727" marB="2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5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68595" marR="68595" marT="25727" marB="25727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339129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5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68595" marR="68595" marT="25727" marB="2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5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68595" marR="68595" marT="25727" marB="25727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9" name="Group 47"/>
          <p:cNvGraphicFramePr>
            <a:graphicFrameLocks noGrp="1"/>
          </p:cNvGraphicFramePr>
          <p:nvPr/>
        </p:nvGraphicFramePr>
        <p:xfrm>
          <a:off x="832665" y="2564960"/>
          <a:ext cx="673894" cy="675085"/>
        </p:xfrm>
        <a:graphic>
          <a:graphicData uri="http://schemas.openxmlformats.org/drawingml/2006/table">
            <a:tbl>
              <a:tblPr/>
              <a:tblGrid>
                <a:gridCol w="334082"/>
                <a:gridCol w="339812"/>
              </a:tblGrid>
              <a:tr h="335956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5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68474" marR="68474" marT="25727" marB="2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5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68474" marR="68474" marT="25727" marB="25727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339129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5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68474" marR="68474" marT="25727" marB="2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5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68474" marR="68474" marT="25727" marB="25727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0" name="Group 47"/>
          <p:cNvGraphicFramePr>
            <a:graphicFrameLocks noGrp="1"/>
          </p:cNvGraphicFramePr>
          <p:nvPr/>
        </p:nvGraphicFramePr>
        <p:xfrm>
          <a:off x="1718481" y="2547787"/>
          <a:ext cx="673894" cy="675085"/>
        </p:xfrm>
        <a:graphic>
          <a:graphicData uri="http://schemas.openxmlformats.org/drawingml/2006/table">
            <a:tbl>
              <a:tblPr/>
              <a:tblGrid>
                <a:gridCol w="334082"/>
                <a:gridCol w="339812"/>
              </a:tblGrid>
              <a:tr h="335956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5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68474" marR="68474" marT="25727" marB="2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5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68474" marR="68474" marT="25727" marB="25727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339129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5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68474" marR="68474" marT="25727" marB="2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5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68474" marR="68474" marT="25727" marB="25727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1" name="Group 47"/>
          <p:cNvGraphicFramePr>
            <a:graphicFrameLocks noGrp="1"/>
          </p:cNvGraphicFramePr>
          <p:nvPr/>
        </p:nvGraphicFramePr>
        <p:xfrm>
          <a:off x="2559027" y="2552476"/>
          <a:ext cx="675085" cy="675085"/>
        </p:xfrm>
        <a:graphic>
          <a:graphicData uri="http://schemas.openxmlformats.org/drawingml/2006/table">
            <a:tbl>
              <a:tblPr/>
              <a:tblGrid>
                <a:gridCol w="334673"/>
                <a:gridCol w="340412"/>
              </a:tblGrid>
              <a:tr h="335956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5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68595" marR="68595" marT="25727" marB="2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5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68595" marR="68595" marT="25727" marB="25727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339129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5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68595" marR="68595" marT="25727" marB="2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5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68595" marR="68595" marT="25727" marB="25727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2" name="Group 47"/>
          <p:cNvGraphicFramePr>
            <a:graphicFrameLocks noGrp="1"/>
          </p:cNvGraphicFramePr>
          <p:nvPr/>
        </p:nvGraphicFramePr>
        <p:xfrm>
          <a:off x="3400764" y="2576063"/>
          <a:ext cx="675085" cy="675085"/>
        </p:xfrm>
        <a:graphic>
          <a:graphicData uri="http://schemas.openxmlformats.org/drawingml/2006/table">
            <a:tbl>
              <a:tblPr/>
              <a:tblGrid>
                <a:gridCol w="334673"/>
                <a:gridCol w="340412"/>
              </a:tblGrid>
              <a:tr h="335956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5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68595" marR="68595" marT="25727" marB="2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5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68595" marR="68595" marT="25727" marB="25727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339129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5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68595" marR="68595" marT="25727" marB="2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5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68595" marR="68595" marT="25727" marB="25727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3" name="Group 47"/>
          <p:cNvGraphicFramePr>
            <a:graphicFrameLocks noGrp="1"/>
          </p:cNvGraphicFramePr>
          <p:nvPr/>
        </p:nvGraphicFramePr>
        <p:xfrm>
          <a:off x="4270752" y="2576063"/>
          <a:ext cx="675085" cy="675085"/>
        </p:xfrm>
        <a:graphic>
          <a:graphicData uri="http://schemas.openxmlformats.org/drawingml/2006/table">
            <a:tbl>
              <a:tblPr/>
              <a:tblGrid>
                <a:gridCol w="334673"/>
                <a:gridCol w="340412"/>
              </a:tblGrid>
              <a:tr h="335956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5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68595" marR="68595" marT="25727" marB="2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5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68595" marR="68595" marT="25727" marB="25727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339129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5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68595" marR="68595" marT="25727" marB="2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5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68595" marR="68595" marT="25727" marB="25727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4" name="矩形 13">
            <a:hlinkClick r:id="rId2" action="ppaction://hlinksldjump"/>
          </p:cNvPr>
          <p:cNvSpPr/>
          <p:nvPr/>
        </p:nvSpPr>
        <p:spPr>
          <a:xfrm>
            <a:off x="861259" y="1623806"/>
            <a:ext cx="665888" cy="700192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>
              <a:defRPr/>
            </a:pPr>
            <a:r>
              <a:rPr lang="zh-CN" altLang="en-US" sz="4100" b="1" dirty="0">
                <a:ln>
                  <a:solidFill>
                    <a:prstClr val="white"/>
                  </a:solidFill>
                </a:ln>
                <a:solidFill>
                  <a:srgbClr val="C00000"/>
                </a:solidFill>
                <a:cs typeface="+mn-ea"/>
                <a:sym typeface="+mn-lt"/>
              </a:rPr>
              <a:t>都</a:t>
            </a:r>
            <a:endParaRPr lang="zh-CN" altLang="en-US" sz="1500" dirty="0">
              <a:ln>
                <a:solidFill>
                  <a:prstClr val="white"/>
                </a:solidFill>
              </a:ln>
              <a:solidFill>
                <a:srgbClr val="C00000"/>
              </a:solidFill>
              <a:cs typeface="+mn-ea"/>
              <a:sym typeface="+mn-lt"/>
            </a:endParaRPr>
          </a:p>
        </p:txBody>
      </p:sp>
      <p:sp>
        <p:nvSpPr>
          <p:cNvPr id="15" name="矩形 14">
            <a:hlinkClick r:id="" action="ppaction://noaction"/>
          </p:cNvPr>
          <p:cNvSpPr/>
          <p:nvPr/>
        </p:nvSpPr>
        <p:spPr>
          <a:xfrm>
            <a:off x="1728589" y="1611489"/>
            <a:ext cx="665888" cy="700192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>
              <a:defRPr/>
            </a:pPr>
            <a:r>
              <a:rPr lang="zh-CN" altLang="en-US" sz="4100" b="1" dirty="0">
                <a:ln>
                  <a:solidFill>
                    <a:prstClr val="white"/>
                  </a:solidFill>
                </a:ln>
                <a:solidFill>
                  <a:srgbClr val="C00000"/>
                </a:solidFill>
                <a:cs typeface="+mn-ea"/>
                <a:sym typeface="+mn-lt"/>
              </a:rPr>
              <a:t>芬</a:t>
            </a:r>
          </a:p>
        </p:txBody>
      </p:sp>
      <p:sp>
        <p:nvSpPr>
          <p:cNvPr id="16" name="矩形 15">
            <a:hlinkClick r:id="" action="ppaction://noaction"/>
          </p:cNvPr>
          <p:cNvSpPr/>
          <p:nvPr/>
        </p:nvSpPr>
        <p:spPr>
          <a:xfrm>
            <a:off x="2573835" y="1611489"/>
            <a:ext cx="665888" cy="700192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>
              <a:defRPr/>
            </a:pPr>
            <a:r>
              <a:rPr lang="zh-CN" altLang="en-US" sz="4100" b="1" dirty="0">
                <a:ln>
                  <a:solidFill>
                    <a:prstClr val="white"/>
                  </a:solidFill>
                </a:ln>
                <a:solidFill>
                  <a:srgbClr val="C00000"/>
                </a:solidFill>
                <a:cs typeface="+mn-ea"/>
                <a:sym typeface="+mn-lt"/>
              </a:rPr>
              <a:t>芳</a:t>
            </a:r>
          </a:p>
        </p:txBody>
      </p:sp>
      <p:sp>
        <p:nvSpPr>
          <p:cNvPr id="17" name="矩形 16">
            <a:hlinkClick r:id="" action="ppaction://noaction"/>
          </p:cNvPr>
          <p:cNvSpPr/>
          <p:nvPr/>
        </p:nvSpPr>
        <p:spPr>
          <a:xfrm>
            <a:off x="3395346" y="1611489"/>
            <a:ext cx="665888" cy="700192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>
              <a:defRPr/>
            </a:pPr>
            <a:r>
              <a:rPr lang="zh-CN" altLang="en-US" sz="4100" b="1" dirty="0">
                <a:ln>
                  <a:solidFill>
                    <a:prstClr val="white"/>
                  </a:solidFill>
                </a:ln>
                <a:solidFill>
                  <a:srgbClr val="C00000"/>
                </a:solidFill>
                <a:cs typeface="+mn-ea"/>
                <a:sym typeface="+mn-lt"/>
              </a:rPr>
              <a:t>内</a:t>
            </a:r>
          </a:p>
        </p:txBody>
      </p:sp>
      <p:sp>
        <p:nvSpPr>
          <p:cNvPr id="18" name="矩形 17">
            <a:hlinkClick r:id="" action="ppaction://noaction"/>
          </p:cNvPr>
          <p:cNvSpPr/>
          <p:nvPr/>
        </p:nvSpPr>
        <p:spPr>
          <a:xfrm>
            <a:off x="4274748" y="1611489"/>
            <a:ext cx="665888" cy="700192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>
              <a:defRPr/>
            </a:pPr>
            <a:r>
              <a:rPr lang="zh-CN" altLang="en-US" sz="4100" b="1" dirty="0">
                <a:ln>
                  <a:solidFill>
                    <a:prstClr val="white"/>
                  </a:solidFill>
                </a:ln>
                <a:solidFill>
                  <a:srgbClr val="C00000"/>
                </a:solidFill>
                <a:cs typeface="+mn-ea"/>
                <a:sym typeface="+mn-lt"/>
              </a:rPr>
              <a:t>醒</a:t>
            </a:r>
          </a:p>
        </p:txBody>
      </p:sp>
      <p:sp>
        <p:nvSpPr>
          <p:cNvPr id="19" name="矩形 18">
            <a:hlinkClick r:id="" action="ppaction://noaction"/>
          </p:cNvPr>
          <p:cNvSpPr/>
          <p:nvPr/>
        </p:nvSpPr>
        <p:spPr>
          <a:xfrm>
            <a:off x="839473" y="2539080"/>
            <a:ext cx="665888" cy="700192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>
              <a:defRPr/>
            </a:pPr>
            <a:r>
              <a:rPr lang="zh-CN" altLang="en-US" sz="4100" b="1" dirty="0">
                <a:ln>
                  <a:solidFill>
                    <a:prstClr val="white"/>
                  </a:solidFill>
                </a:ln>
                <a:solidFill>
                  <a:srgbClr val="C00000"/>
                </a:solidFill>
                <a:cs typeface="+mn-ea"/>
                <a:sym typeface="+mn-lt"/>
              </a:rPr>
              <a:t>强</a:t>
            </a:r>
          </a:p>
        </p:txBody>
      </p:sp>
      <p:sp>
        <p:nvSpPr>
          <p:cNvPr id="20" name="矩形 19">
            <a:hlinkClick r:id="" action="ppaction://noaction"/>
          </p:cNvPr>
          <p:cNvSpPr/>
          <p:nvPr/>
        </p:nvSpPr>
        <p:spPr>
          <a:xfrm>
            <a:off x="1735418" y="2495266"/>
            <a:ext cx="665888" cy="700192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>
              <a:defRPr/>
            </a:pPr>
            <a:r>
              <a:rPr lang="zh-CN" altLang="en-US" sz="4100" b="1" dirty="0">
                <a:ln>
                  <a:solidFill>
                    <a:prstClr val="white"/>
                  </a:solidFill>
                </a:ln>
                <a:solidFill>
                  <a:srgbClr val="C00000"/>
                </a:solidFill>
                <a:cs typeface="+mn-ea"/>
                <a:sym typeface="+mn-lt"/>
              </a:rPr>
              <a:t>示</a:t>
            </a:r>
          </a:p>
        </p:txBody>
      </p:sp>
      <p:sp>
        <p:nvSpPr>
          <p:cNvPr id="21" name="矩形 20">
            <a:hlinkClick r:id="" action="ppaction://noaction"/>
          </p:cNvPr>
          <p:cNvSpPr/>
          <p:nvPr/>
        </p:nvSpPr>
        <p:spPr>
          <a:xfrm>
            <a:off x="2566431" y="2530374"/>
            <a:ext cx="665888" cy="700192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>
              <a:defRPr/>
            </a:pPr>
            <a:r>
              <a:rPr lang="zh-CN" altLang="en-US" sz="4100" b="1" dirty="0">
                <a:ln>
                  <a:solidFill>
                    <a:prstClr val="white"/>
                  </a:solidFill>
                </a:ln>
                <a:solidFill>
                  <a:srgbClr val="C00000"/>
                </a:solidFill>
                <a:cs typeface="+mn-ea"/>
                <a:sym typeface="+mn-lt"/>
              </a:rPr>
              <a:t>昆</a:t>
            </a:r>
          </a:p>
        </p:txBody>
      </p:sp>
      <p:sp>
        <p:nvSpPr>
          <p:cNvPr id="22" name="矩形 21">
            <a:hlinkClick r:id="" action="ppaction://noaction"/>
          </p:cNvPr>
          <p:cNvSpPr/>
          <p:nvPr/>
        </p:nvSpPr>
        <p:spPr>
          <a:xfrm>
            <a:off x="3386260" y="2551730"/>
            <a:ext cx="665888" cy="700192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>
              <a:defRPr/>
            </a:pPr>
            <a:r>
              <a:rPr lang="zh-CN" altLang="en-US" sz="4100" b="1" dirty="0">
                <a:ln>
                  <a:solidFill>
                    <a:prstClr val="white"/>
                  </a:solidFill>
                </a:ln>
                <a:solidFill>
                  <a:srgbClr val="C00000"/>
                </a:solidFill>
                <a:cs typeface="+mn-ea"/>
                <a:sym typeface="+mn-lt"/>
              </a:rPr>
              <a:t>修</a:t>
            </a:r>
          </a:p>
        </p:txBody>
      </p:sp>
      <p:sp>
        <p:nvSpPr>
          <p:cNvPr id="23" name="矩形 22">
            <a:hlinkClick r:id="" action="ppaction://noaction"/>
          </p:cNvPr>
          <p:cNvSpPr/>
          <p:nvPr/>
        </p:nvSpPr>
        <p:spPr>
          <a:xfrm>
            <a:off x="4284489" y="2547551"/>
            <a:ext cx="665888" cy="700192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>
              <a:defRPr/>
            </a:pPr>
            <a:r>
              <a:rPr lang="zh-CN" altLang="en-US" sz="4100" b="1" dirty="0">
                <a:ln>
                  <a:solidFill>
                    <a:prstClr val="white"/>
                  </a:solidFill>
                </a:ln>
                <a:solidFill>
                  <a:srgbClr val="C00000"/>
                </a:solidFill>
                <a:cs typeface="+mn-ea"/>
                <a:sym typeface="+mn-lt"/>
              </a:rPr>
              <a:t>建</a:t>
            </a:r>
          </a:p>
        </p:txBody>
      </p:sp>
      <p:graphicFrame>
        <p:nvGraphicFramePr>
          <p:cNvPr id="24" name="Group 47"/>
          <p:cNvGraphicFramePr>
            <a:graphicFrameLocks noGrp="1"/>
          </p:cNvGraphicFramePr>
          <p:nvPr/>
        </p:nvGraphicFramePr>
        <p:xfrm>
          <a:off x="5137690" y="1615389"/>
          <a:ext cx="675085" cy="675085"/>
        </p:xfrm>
        <a:graphic>
          <a:graphicData uri="http://schemas.openxmlformats.org/drawingml/2006/table">
            <a:tbl>
              <a:tblPr/>
              <a:tblGrid>
                <a:gridCol w="334673"/>
                <a:gridCol w="340412"/>
              </a:tblGrid>
              <a:tr h="335956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5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68595" marR="68595" marT="25727" marB="2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5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68595" marR="68595" marT="25727" marB="25727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339129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5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68595" marR="68595" marT="25727" marB="2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5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68595" marR="68595" marT="25727" marB="25727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25" name="矩形 24">
            <a:hlinkClick r:id="" action="ppaction://noaction"/>
          </p:cNvPr>
          <p:cNvSpPr/>
          <p:nvPr/>
        </p:nvSpPr>
        <p:spPr>
          <a:xfrm>
            <a:off x="5138264" y="1619182"/>
            <a:ext cx="665888" cy="700192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>
              <a:defRPr/>
            </a:pPr>
            <a:r>
              <a:rPr lang="zh-CN" altLang="en-US" sz="4100" b="1" dirty="0">
                <a:ln>
                  <a:solidFill>
                    <a:prstClr val="white"/>
                  </a:solidFill>
                </a:ln>
                <a:solidFill>
                  <a:srgbClr val="C00000"/>
                </a:solidFill>
                <a:cs typeface="+mn-ea"/>
                <a:sym typeface="+mn-lt"/>
              </a:rPr>
              <a:t>寿</a:t>
            </a:r>
          </a:p>
        </p:txBody>
      </p:sp>
      <p:graphicFrame>
        <p:nvGraphicFramePr>
          <p:cNvPr id="26" name="Group 47"/>
          <p:cNvGraphicFramePr>
            <a:graphicFrameLocks noGrp="1"/>
          </p:cNvGraphicFramePr>
          <p:nvPr/>
        </p:nvGraphicFramePr>
        <p:xfrm>
          <a:off x="5154712" y="2571750"/>
          <a:ext cx="675085" cy="675085"/>
        </p:xfrm>
        <a:graphic>
          <a:graphicData uri="http://schemas.openxmlformats.org/drawingml/2006/table">
            <a:tbl>
              <a:tblPr/>
              <a:tblGrid>
                <a:gridCol w="334673"/>
                <a:gridCol w="340412"/>
              </a:tblGrid>
              <a:tr h="335956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5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68595" marR="68595" marT="25727" marB="2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5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68595" marR="68595" marT="25727" marB="25727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339129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5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68595" marR="68595" marT="25727" marB="2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5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68595" marR="68595" marT="25727" marB="25727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27" name="矩形 26">
            <a:hlinkClick r:id="" action="ppaction://noaction"/>
          </p:cNvPr>
          <p:cNvSpPr/>
          <p:nvPr/>
        </p:nvSpPr>
        <p:spPr>
          <a:xfrm>
            <a:off x="5155286" y="2575543"/>
            <a:ext cx="665888" cy="700192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>
              <a:defRPr/>
            </a:pPr>
            <a:r>
              <a:rPr lang="zh-CN" altLang="en-US" sz="4100" b="1" dirty="0">
                <a:ln>
                  <a:solidFill>
                    <a:prstClr val="white"/>
                  </a:solidFill>
                </a:ln>
                <a:solidFill>
                  <a:srgbClr val="C00000"/>
                </a:solidFill>
                <a:cs typeface="+mn-ea"/>
                <a:sym typeface="+mn-lt"/>
              </a:rPr>
              <a:t>组</a:t>
            </a:r>
          </a:p>
        </p:txBody>
      </p:sp>
      <p:graphicFrame>
        <p:nvGraphicFramePr>
          <p:cNvPr id="28" name="Group 47"/>
          <p:cNvGraphicFramePr>
            <a:graphicFrameLocks noGrp="1"/>
          </p:cNvGraphicFramePr>
          <p:nvPr/>
        </p:nvGraphicFramePr>
        <p:xfrm>
          <a:off x="6026733" y="1628903"/>
          <a:ext cx="673894" cy="675085"/>
        </p:xfrm>
        <a:graphic>
          <a:graphicData uri="http://schemas.openxmlformats.org/drawingml/2006/table">
            <a:tbl>
              <a:tblPr/>
              <a:tblGrid>
                <a:gridCol w="334082"/>
                <a:gridCol w="339812"/>
              </a:tblGrid>
              <a:tr h="335956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5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68474" marR="68474" marT="25727" marB="2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5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68474" marR="68474" marT="25727" marB="25727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339129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5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68474" marR="68474" marT="25727" marB="2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5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68474" marR="68474" marT="25727" marB="25727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29" name="矩形 28">
            <a:hlinkClick r:id="" action="ppaction://noaction"/>
          </p:cNvPr>
          <p:cNvSpPr/>
          <p:nvPr/>
        </p:nvSpPr>
        <p:spPr>
          <a:xfrm>
            <a:off x="6033541" y="1603023"/>
            <a:ext cx="665888" cy="700192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>
              <a:defRPr/>
            </a:pPr>
            <a:r>
              <a:rPr lang="zh-CN" altLang="en-US" sz="4100" b="1" dirty="0">
                <a:ln>
                  <a:solidFill>
                    <a:prstClr val="white"/>
                  </a:solidFill>
                </a:ln>
                <a:solidFill>
                  <a:srgbClr val="C00000"/>
                </a:solidFill>
                <a:cs typeface="+mn-ea"/>
                <a:sym typeface="+mn-lt"/>
              </a:rPr>
              <a:t>苏</a:t>
            </a:r>
          </a:p>
        </p:txBody>
      </p:sp>
      <p:pic>
        <p:nvPicPr>
          <p:cNvPr id="31" name="图片 30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75360" y="1990185"/>
            <a:ext cx="2272030" cy="300793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tx1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tx1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tx1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tx1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tx1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tx1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2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tx1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tx1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3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tx1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tx1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4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tx1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4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tx1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4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4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tx1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4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tx1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5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51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2" fill="hold">
                      <p:stCondLst>
                        <p:cond delay="0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5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tx1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5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tx1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5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58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9" fill="hold">
                      <p:stCondLst>
                        <p:cond delay="0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tx1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6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tx1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6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65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6" fill="hold">
                      <p:stCondLst>
                        <p:cond delay="0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tx1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tx1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72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3" fill="hold">
                      <p:stCondLst>
                        <p:cond delay="0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7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tx1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tx1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79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0" fill="hold">
                      <p:stCondLst>
                        <p:cond delay="0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8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tx1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tx1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86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7" fill="hold">
                      <p:stCondLst>
                        <p:cond delay="0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9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tx1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9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tx1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9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5" grpId="0"/>
      <p:bldP spid="27" grpId="0"/>
      <p:bldP spid="2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550817" y="244520"/>
            <a:ext cx="1691640" cy="392430"/>
          </a:xfrm>
          <a:prstGeom prst="rect">
            <a:avLst/>
          </a:prstGeom>
          <a:noFill/>
        </p:spPr>
        <p:txBody>
          <a:bodyPr wrap="square" lIns="68580" tIns="34290" rIns="68580" bIns="34290" rtlCol="0" anchor="ctr">
            <a:spAutoFit/>
          </a:bodyPr>
          <a:lstStyle/>
          <a:p>
            <a:pPr lvl="0">
              <a:defRPr/>
            </a:pPr>
            <a:r>
              <a:rPr lang="zh-CN" altLang="en-US" sz="2100" dirty="0">
                <a:solidFill>
                  <a:prstClr val="black"/>
                </a:solidFill>
                <a:cs typeface="+mn-ea"/>
                <a:sym typeface="+mn-lt"/>
              </a:rPr>
              <a:t>字词揭秘</a:t>
            </a:r>
          </a:p>
        </p:txBody>
      </p:sp>
      <p:sp>
        <p:nvSpPr>
          <p:cNvPr id="3" name="矩形 2"/>
          <p:cNvSpPr>
            <a:spLocks noChangeArrowheads="1"/>
          </p:cNvSpPr>
          <p:nvPr/>
        </p:nvSpPr>
        <p:spPr bwMode="auto">
          <a:xfrm>
            <a:off x="3190875" y="3221923"/>
            <a:ext cx="3317888" cy="59247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lIns="68580" tIns="34290" rIns="68580" bIns="34290">
            <a:spAutoFit/>
          </a:bodyPr>
          <a:lstStyle/>
          <a:p>
            <a:pPr>
              <a:defRPr/>
            </a:pPr>
            <a:r>
              <a:rPr lang="zh-CN" altLang="en-US" sz="1700" dirty="0">
                <a:solidFill>
                  <a:srgbClr val="0000FF"/>
                </a:solidFill>
                <a:cs typeface="+mn-ea"/>
                <a:sym typeface="+mn-lt"/>
              </a:rPr>
              <a:t>书写指导：</a:t>
            </a:r>
            <a:r>
              <a:rPr lang="zh-CN" altLang="en-US" sz="1700" dirty="0">
                <a:solidFill>
                  <a:prstClr val="black"/>
                </a:solidFill>
                <a:cs typeface="+mn-ea"/>
                <a:sym typeface="+mn-lt"/>
              </a:rPr>
              <a:t>左宽又窄，左边的“者？略高于右面的”阝“。</a:t>
            </a:r>
          </a:p>
        </p:txBody>
      </p:sp>
      <p:sp>
        <p:nvSpPr>
          <p:cNvPr id="4" name="TextBox 33"/>
          <p:cNvSpPr txBox="1">
            <a:spLocks noChangeArrowheads="1"/>
          </p:cNvSpPr>
          <p:nvPr/>
        </p:nvSpPr>
        <p:spPr bwMode="auto">
          <a:xfrm>
            <a:off x="3174547" y="1585321"/>
            <a:ext cx="1754981" cy="3308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sz="1700" dirty="0">
                <a:solidFill>
                  <a:srgbClr val="0000FF"/>
                </a:solidFill>
                <a:latin typeface="+mn-lt"/>
                <a:ea typeface="+mn-ea"/>
                <a:cs typeface="+mn-ea"/>
                <a:sym typeface="+mn-lt"/>
              </a:rPr>
              <a:t>结构：</a:t>
            </a:r>
            <a:r>
              <a:rPr lang="zh-CN" altLang="en-US" sz="170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左右结构</a:t>
            </a:r>
          </a:p>
        </p:txBody>
      </p:sp>
      <p:sp>
        <p:nvSpPr>
          <p:cNvPr id="5" name="TextBox 34"/>
          <p:cNvSpPr txBox="1">
            <a:spLocks noChangeArrowheads="1"/>
          </p:cNvSpPr>
          <p:nvPr/>
        </p:nvSpPr>
        <p:spPr bwMode="auto">
          <a:xfrm>
            <a:off x="3174546" y="2197303"/>
            <a:ext cx="3334217" cy="330860"/>
          </a:xfrm>
          <a:prstGeom prst="rect">
            <a:avLst/>
          </a:prstGeom>
          <a:noFill/>
          <a:ln>
            <a:noFill/>
          </a:ln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sz="1700" dirty="0">
                <a:solidFill>
                  <a:srgbClr val="0000FF"/>
                </a:solidFill>
                <a:latin typeface="+mn-lt"/>
                <a:ea typeface="+mn-ea"/>
                <a:cs typeface="+mn-ea"/>
                <a:sym typeface="+mn-lt"/>
              </a:rPr>
              <a:t>组词：</a:t>
            </a:r>
            <a:r>
              <a:rPr lang="zh-CN" altLang="en-US" sz="170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首都     都城       古都</a:t>
            </a:r>
          </a:p>
        </p:txBody>
      </p:sp>
      <p:sp>
        <p:nvSpPr>
          <p:cNvPr id="6" name="TextBox 35"/>
          <p:cNvSpPr txBox="1">
            <a:spLocks noChangeArrowheads="1"/>
          </p:cNvSpPr>
          <p:nvPr/>
        </p:nvSpPr>
        <p:spPr bwMode="auto">
          <a:xfrm>
            <a:off x="3174547" y="2521152"/>
            <a:ext cx="3125390" cy="330860"/>
          </a:xfrm>
          <a:prstGeom prst="rect">
            <a:avLst/>
          </a:prstGeom>
          <a:noFill/>
          <a:ln>
            <a:noFill/>
          </a:ln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sz="1700" dirty="0">
                <a:solidFill>
                  <a:srgbClr val="0000FF"/>
                </a:solidFill>
                <a:latin typeface="+mn-lt"/>
                <a:ea typeface="+mn-ea"/>
                <a:cs typeface="+mn-ea"/>
                <a:sym typeface="+mn-lt"/>
              </a:rPr>
              <a:t>造句：</a:t>
            </a:r>
            <a:r>
              <a:rPr lang="zh-CN" altLang="en-US" sz="170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西安是中国文明</a:t>
            </a:r>
            <a:r>
              <a:rPr lang="zh-CN" altLang="en-US" sz="1700" dirty="0">
                <a:solidFill>
                  <a:srgbClr val="0000FF"/>
                </a:solidFill>
                <a:latin typeface="+mn-lt"/>
                <a:ea typeface="+mn-ea"/>
                <a:cs typeface="+mn-ea"/>
                <a:sym typeface="+mn-lt"/>
              </a:rPr>
              <a:t>的古都</a:t>
            </a:r>
            <a:r>
              <a:rPr lang="zh-CN" altLang="en-US" sz="170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。 </a:t>
            </a:r>
          </a:p>
        </p:txBody>
      </p:sp>
      <p:sp>
        <p:nvSpPr>
          <p:cNvPr id="7" name="TextBox 36"/>
          <p:cNvSpPr txBox="1">
            <a:spLocks noChangeArrowheads="1"/>
          </p:cNvSpPr>
          <p:nvPr/>
        </p:nvSpPr>
        <p:spPr bwMode="auto">
          <a:xfrm>
            <a:off x="3174546" y="1873452"/>
            <a:ext cx="2178844" cy="330860"/>
          </a:xfrm>
          <a:prstGeom prst="rect">
            <a:avLst/>
          </a:prstGeom>
          <a:noFill/>
          <a:ln>
            <a:noFill/>
          </a:ln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sz="1700" dirty="0">
                <a:solidFill>
                  <a:srgbClr val="0000FF"/>
                </a:solidFill>
                <a:latin typeface="+mn-lt"/>
                <a:ea typeface="+mn-ea"/>
                <a:cs typeface="+mn-ea"/>
                <a:sym typeface="+mn-lt"/>
              </a:rPr>
              <a:t>部首：</a:t>
            </a:r>
            <a:r>
              <a:rPr lang="zh-CN" altLang="en-US" sz="170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阝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1299292" y="1457582"/>
            <a:ext cx="609782" cy="577081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>
              <a:defRPr/>
            </a:pPr>
            <a:r>
              <a:rPr lang="en-US" altLang="zh-CN" sz="3300" dirty="0" err="1">
                <a:solidFill>
                  <a:prstClr val="black"/>
                </a:solidFill>
                <a:cs typeface="+mn-ea"/>
                <a:sym typeface="+mn-lt"/>
              </a:rPr>
              <a:t>dū</a:t>
            </a:r>
            <a:endParaRPr lang="zh-CN" altLang="en-US" sz="3300" dirty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9" name="Rectangle 31"/>
          <p:cNvSpPr>
            <a:spLocks noChangeArrowheads="1"/>
          </p:cNvSpPr>
          <p:nvPr/>
        </p:nvSpPr>
        <p:spPr bwMode="auto">
          <a:xfrm>
            <a:off x="977255" y="2582986"/>
            <a:ext cx="28854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defRPr/>
            </a:pPr>
            <a:r>
              <a:rPr lang="zh-CN" altLang="en-US" sz="80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 </a:t>
            </a:r>
            <a:endParaRPr lang="zh-CN" altLang="en-US">
              <a:solidFill>
                <a:prstClr val="black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graphicFrame>
        <p:nvGraphicFramePr>
          <p:cNvPr id="10" name="Group 47"/>
          <p:cNvGraphicFramePr>
            <a:graphicFrameLocks noGrp="1"/>
          </p:cNvGraphicFramePr>
          <p:nvPr/>
        </p:nvGraphicFramePr>
        <p:xfrm>
          <a:off x="819751" y="2163780"/>
          <a:ext cx="1735091" cy="1709738"/>
        </p:xfrm>
        <a:graphic>
          <a:graphicData uri="http://schemas.openxmlformats.org/drawingml/2006/table">
            <a:tbl>
              <a:tblPr/>
              <a:tblGrid>
                <a:gridCol w="860170"/>
                <a:gridCol w="874921"/>
              </a:tblGrid>
              <a:tr h="850851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1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68587" marR="68587" marT="25724" marB="2572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1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68587" marR="68587" marT="25724" marB="25724" horzOverflow="overflow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58887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68587" marR="68587" marT="25724" marB="2572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68587" marR="68587" marT="25724" marB="25724" horzOverflow="overflow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1" name="文本框 10"/>
          <p:cNvSpPr txBox="1"/>
          <p:nvPr/>
        </p:nvSpPr>
        <p:spPr>
          <a:xfrm>
            <a:off x="853960" y="1974304"/>
            <a:ext cx="1735091" cy="198515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defRPr/>
            </a:pPr>
            <a:r>
              <a:rPr lang="zh-CN" altLang="en-US" sz="12500" dirty="0">
                <a:solidFill>
                  <a:srgbClr val="C00000"/>
                </a:solidFill>
                <a:cs typeface="+mn-ea"/>
                <a:sym typeface="+mn-lt"/>
              </a:rPr>
              <a:t>都</a:t>
            </a:r>
          </a:p>
        </p:txBody>
      </p:sp>
      <p:pic>
        <p:nvPicPr>
          <p:cNvPr id="12" name="Picture 2" descr="https://p.ssl.qhimg.com/t01b36fd6cce3db1d92.gif?t=7.835286458333334?random=1578832683159"/>
          <p:cNvPicPr>
            <a:picLocks noChangeAspect="1" noChangeArrowheads="1" noCrop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62604" y="981887"/>
            <a:ext cx="1601099" cy="16010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ldLvl="0"/>
      <p:bldP spid="4" grpId="0" bldLvl="0" animBg="1"/>
      <p:bldP spid="5" grpId="0"/>
      <p:bldP spid="6" grpId="0"/>
      <p:bldP spid="7" grpId="0"/>
      <p:bldP spid="8" grpId="0"/>
    </p:bldLst>
  </p:timing>
</p:sld>
</file>

<file path=ppt/theme/theme1.xml><?xml version="1.0" encoding="utf-8"?>
<a:theme xmlns:a="http://schemas.openxmlformats.org/drawingml/2006/main" name="办公资源网：www.bangongziyuan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xqunbwym">
      <a:majorFont>
        <a:latin typeface="Arial"/>
        <a:ea typeface="思源黑体 CN Regular"/>
        <a:cs typeface=""/>
      </a:majorFont>
      <a:minorFont>
        <a:latin typeface="Arial"/>
        <a:ea typeface="思源黑体 CN Regular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1238</Words>
  <Application>Microsoft Office PowerPoint</Application>
  <PresentationFormat>全屏显示(16:9)</PresentationFormat>
  <Paragraphs>252</Paragraphs>
  <Slides>30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30</vt:i4>
      </vt:variant>
    </vt:vector>
  </HeadingPairs>
  <TitlesOfParts>
    <vt:vector size="41" baseType="lpstr">
      <vt:lpstr>FandolFang R</vt:lpstr>
      <vt:lpstr>Meiryo</vt:lpstr>
      <vt:lpstr>汉真广标</vt:lpstr>
      <vt:lpstr>思源黑体 CN Regular</vt:lpstr>
      <vt:lpstr>宋体</vt:lpstr>
      <vt:lpstr>微软雅黑</vt:lpstr>
      <vt:lpstr>Arial</vt:lpstr>
      <vt:lpstr>Calibri</vt:lpstr>
      <vt:lpstr>Calibri Light</vt:lpstr>
      <vt:lpstr>办公资源网：www.bangongziyuan.com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cp:lastModifiedBy>kan</cp:lastModifiedBy>
  <cp:revision>5</cp:revision>
  <dcterms:created xsi:type="dcterms:W3CDTF">2020-07-25T19:58:00Z</dcterms:created>
  <dcterms:modified xsi:type="dcterms:W3CDTF">2021-08-17T07:02:33Z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2052-11.1.0.9828</vt:lpwstr>
  </property>
</Properties>
</file>