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6" r:id="rId2"/>
  </p:sldMasterIdLst>
  <p:notesMasterIdLst>
    <p:notesMasterId r:id="rId20"/>
  </p:notesMasterIdLst>
  <p:sldIdLst>
    <p:sldId id="270" r:id="rId3"/>
    <p:sldId id="453" r:id="rId4"/>
    <p:sldId id="350" r:id="rId5"/>
    <p:sldId id="352" r:id="rId6"/>
    <p:sldId id="455" r:id="rId7"/>
    <p:sldId id="433" r:id="rId8"/>
    <p:sldId id="457" r:id="rId9"/>
    <p:sldId id="458" r:id="rId10"/>
    <p:sldId id="459" r:id="rId11"/>
    <p:sldId id="446" r:id="rId12"/>
    <p:sldId id="460" r:id="rId13"/>
    <p:sldId id="461" r:id="rId14"/>
    <p:sldId id="462" r:id="rId15"/>
    <p:sldId id="463" r:id="rId16"/>
    <p:sldId id="464" r:id="rId17"/>
    <p:sldId id="293" r:id="rId18"/>
    <p:sldId id="465" r:id="rId19"/>
  </p:sldIdLst>
  <p:sldSz cx="9144000" cy="5143500" type="screen16x9"/>
  <p:notesSz cx="6858000" cy="9144000"/>
  <p:custDataLst>
    <p:tags r:id="rId21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57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8C6BA"/>
    <a:srgbClr val="0000FF"/>
    <a:srgbClr val="FF66FF"/>
    <a:srgbClr val="F8C14A"/>
    <a:srgbClr val="FAFAFA"/>
    <a:srgbClr val="FAFDF0"/>
    <a:srgbClr val="EB6343"/>
    <a:srgbClr val="31ACB5"/>
    <a:srgbClr val="F294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3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840" y="120"/>
      </p:cViewPr>
      <p:guideLst>
        <p:guide orient="horz"/>
        <p:guide pos="57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D6E326-7A8B-4A2F-AFB5-FABE8D94FF58}" type="datetimeFigureOut">
              <a:rPr lang="zh-CN" altLang="en-US" smtClean="0"/>
              <a:t>2021/8/16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8B8799-C4E5-4DE5-B743-0D2BA5D547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460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8B8799-C4E5-4DE5-B743-0D2BA5D5479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51067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8B8799-C4E5-4DE5-B743-0D2BA5D5479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10697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8B8799-C4E5-4DE5-B743-0D2BA5D5479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2072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51099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058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25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121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6489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4694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5597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7340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9304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898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9" descr="구름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5838" y="134938"/>
            <a:ext cx="68262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484688"/>
            <a:ext cx="9144000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A0578-5DB7-4621-95E1-9372D6F3A118}" type="datetimeFigureOut">
              <a:rPr lang="zh-CN" altLang="en-US"/>
              <a:t>2021/8/16</a:t>
            </a:fld>
            <a:endParaRPr lang="zh-CN" altLang="en-US"/>
          </a:p>
        </p:txBody>
      </p:sp>
      <p:sp>
        <p:nvSpPr>
          <p:cNvPr id="6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7D9C85-F215-4306-9825-287F3E12681B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9" descr="구름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5838" y="134938"/>
            <a:ext cx="68262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914EE-F073-467C-B169-D91D60B75DBB}" type="datetimeFigureOut">
              <a:rPr lang="zh-CN" altLang="en-US"/>
              <a:t>2021/8/16</a:t>
            </a:fld>
            <a:endParaRPr lang="zh-CN" altLang="en-US"/>
          </a:p>
        </p:txBody>
      </p:sp>
      <p:sp>
        <p:nvSpPr>
          <p:cNvPr id="5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925FC4-C432-40EC-94E6-EC939F7BD0B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552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246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743659"/>
            <a:ext cx="9144000" cy="139984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93BFB7-74CA-4FBB-9BAA-4D55F32D716A}" type="datetimeFigureOut">
              <a:rPr lang="zh-CN" altLang="en-US" smtClean="0"/>
              <a:t>2021/8/16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167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4.png"/><Relationship Id="rId10" Type="http://schemas.openxmlformats.org/officeDocument/2006/relationships/image" Target="../media/image28.png"/><Relationship Id="rId4" Type="http://schemas.openxmlformats.org/officeDocument/2006/relationships/image" Target="../media/image23.png"/><Relationship Id="rId9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827122" y="156408"/>
            <a:ext cx="7694895" cy="2239335"/>
            <a:chOff x="808395" y="136945"/>
            <a:chExt cx="7694895" cy="2239335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08395" y="136945"/>
              <a:ext cx="2343918" cy="2128158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032491">
              <a:off x="4946491" y="1089550"/>
              <a:ext cx="811350" cy="1079702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729486" y="406534"/>
              <a:ext cx="2773804" cy="1969746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123145" y="1033320"/>
              <a:ext cx="979902" cy="1192162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040580" y="516437"/>
              <a:ext cx="1040436" cy="1169338"/>
            </a:xfrm>
            <a:prstGeom prst="rect">
              <a:avLst/>
            </a:prstGeom>
          </p:spPr>
        </p:pic>
      </p:grpSp>
      <p:sp>
        <p:nvSpPr>
          <p:cNvPr id="3" name="圆角矩形 2"/>
          <p:cNvSpPr/>
          <p:nvPr/>
        </p:nvSpPr>
        <p:spPr>
          <a:xfrm>
            <a:off x="1774346" y="2358248"/>
            <a:ext cx="5771409" cy="114004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200" dirty="0" smtClean="0"/>
              <a:t>   </a:t>
            </a:r>
            <a:endParaRPr kumimoji="1" lang="zh-CN" altLang="en-US" sz="1200" dirty="0"/>
          </a:p>
        </p:txBody>
      </p:sp>
      <p:sp>
        <p:nvSpPr>
          <p:cNvPr id="29" name="TextBox 3"/>
          <p:cNvSpPr txBox="1">
            <a:spLocks noChangeArrowheads="1"/>
          </p:cNvSpPr>
          <p:nvPr/>
        </p:nvSpPr>
        <p:spPr bwMode="auto">
          <a:xfrm>
            <a:off x="1803385" y="2471912"/>
            <a:ext cx="5742370" cy="837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7466" tIns="48733" rIns="97466" bIns="48733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8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中华传统节日</a:t>
            </a:r>
          </a:p>
        </p:txBody>
      </p:sp>
      <p:sp>
        <p:nvSpPr>
          <p:cNvPr id="30" name="TextBox 4"/>
          <p:cNvSpPr txBox="1">
            <a:spLocks noChangeArrowheads="1"/>
          </p:cNvSpPr>
          <p:nvPr/>
        </p:nvSpPr>
        <p:spPr bwMode="auto">
          <a:xfrm>
            <a:off x="3335594" y="3623599"/>
            <a:ext cx="2722563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66" tIns="48733" rIns="97466" bIns="48733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 dirty="0">
                <a:solidFill>
                  <a:srgbClr val="8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RJ</a:t>
            </a:r>
            <a:r>
              <a:rPr lang="en-US" altLang="zh-CN" sz="2000" b="1" dirty="0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  </a:t>
            </a:r>
            <a:r>
              <a:rPr lang="zh-CN" altLang="en-US" sz="2000" b="1" dirty="0" smtClean="0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三年级下册 </a:t>
            </a:r>
            <a:endParaRPr lang="zh-CN" altLang="en-US" sz="2000" b="1" dirty="0">
              <a:solidFill>
                <a:srgbClr val="800000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4517468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30884" y="1751392"/>
            <a:ext cx="7745514" cy="1930337"/>
          </a:xfrm>
          <a:prstGeom prst="rect">
            <a:avLst/>
          </a:prstGeom>
          <a:noFill/>
          <a:ln w="285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indent="713105">
              <a:lnSpc>
                <a:spcPct val="150000"/>
              </a:lnSpc>
              <a:defRPr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作者详细描写了我国传统节日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中秋节的节日习俗及寓意。条理清晰，内容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翔实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，语言生动有趣，充满童真，是一篇优秀的作品！</a:t>
            </a:r>
            <a:endParaRPr lang="zh-CN" altLang="en-US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Picture 8" descr="https://ss0.bdstatic.com/70cFvHSh_Q1YnxGkpoWK1HF6hhy/it/u=2420330119,3946864923&amp;fm=23&amp;gp=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502" y="646584"/>
            <a:ext cx="1287056" cy="1040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1787223" y="925117"/>
            <a:ext cx="1439818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zh-CN" altLang="en-US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总评：</a:t>
            </a:r>
            <a:endParaRPr lang="zh-CN" alt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9"/>
          <p:cNvSpPr txBox="1"/>
          <p:nvPr/>
        </p:nvSpPr>
        <p:spPr>
          <a:xfrm>
            <a:off x="3222261" y="297060"/>
            <a:ext cx="2875923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展示活动成果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577850" y="949533"/>
            <a:ext cx="7747929" cy="566421"/>
            <a:chOff x="577850" y="1238393"/>
            <a:chExt cx="7747929" cy="566421"/>
          </a:xfrm>
        </p:grpSpPr>
        <p:grpSp>
          <p:nvGrpSpPr>
            <p:cNvPr id="3" name="组合 14"/>
            <p:cNvGrpSpPr/>
            <p:nvPr/>
          </p:nvGrpSpPr>
          <p:grpSpPr bwMode="auto">
            <a:xfrm>
              <a:off x="577850" y="1281594"/>
              <a:ext cx="7747929" cy="523220"/>
              <a:chOff x="750940" y="902165"/>
              <a:chExt cx="7747424" cy="523881"/>
            </a:xfrm>
          </p:grpSpPr>
          <p:sp>
            <p:nvSpPr>
              <p:cNvPr id="4" name="矩形 1"/>
              <p:cNvSpPr>
                <a:spLocks noChangeArrowheads="1"/>
              </p:cNvSpPr>
              <p:nvPr/>
            </p:nvSpPr>
            <p:spPr bwMode="auto">
              <a:xfrm>
                <a:off x="1231525" y="902165"/>
                <a:ext cx="7266839" cy="5238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zh-CN" altLang="en-US" sz="28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pic>
            <p:nvPicPr>
              <p:cNvPr id="5" name="Picture 12"/>
              <p:cNvPicPr>
                <a:picLocks noChangeAspect="1" noChangeArrowheads="1"/>
              </p:cNvPicPr>
              <p:nvPr/>
            </p:nvPicPr>
            <p:blipFill>
              <a:blip r:embed="rId2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0940" y="911654"/>
                <a:ext cx="487935" cy="5054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7" name="矩形 6"/>
            <p:cNvSpPr/>
            <p:nvPr/>
          </p:nvSpPr>
          <p:spPr>
            <a:xfrm>
              <a:off x="1066368" y="1238393"/>
              <a:ext cx="162736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实物展示</a:t>
              </a:r>
              <a:endPara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77333" y="3493012"/>
            <a:ext cx="8579593" cy="4001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中秋节我家做的月饼  </a:t>
            </a:r>
            <a:r>
              <a:rPr lang="en-US" altLang="zh-CN" sz="20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端午节我家包的粽子   腊八节我家熬的腊八粥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583" y="1920725"/>
            <a:ext cx="2046392" cy="136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3564" y="1910878"/>
            <a:ext cx="2312968" cy="1372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3487" y="1918116"/>
            <a:ext cx="2174760" cy="1301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15950" y="763912"/>
            <a:ext cx="7747929" cy="577054"/>
            <a:chOff x="577850" y="1227760"/>
            <a:chExt cx="7747929" cy="577054"/>
          </a:xfrm>
        </p:grpSpPr>
        <p:grpSp>
          <p:nvGrpSpPr>
            <p:cNvPr id="3" name="组合 14"/>
            <p:cNvGrpSpPr/>
            <p:nvPr/>
          </p:nvGrpSpPr>
          <p:grpSpPr bwMode="auto">
            <a:xfrm>
              <a:off x="577850" y="1281594"/>
              <a:ext cx="7747929" cy="523220"/>
              <a:chOff x="750940" y="902165"/>
              <a:chExt cx="7747424" cy="523881"/>
            </a:xfrm>
          </p:grpSpPr>
          <p:sp>
            <p:nvSpPr>
              <p:cNvPr id="5" name="矩形 1"/>
              <p:cNvSpPr>
                <a:spLocks noChangeArrowheads="1"/>
              </p:cNvSpPr>
              <p:nvPr/>
            </p:nvSpPr>
            <p:spPr bwMode="auto">
              <a:xfrm>
                <a:off x="1231525" y="902165"/>
                <a:ext cx="7266839" cy="5238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zh-CN" altLang="en-US" sz="28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pic>
            <p:nvPicPr>
              <p:cNvPr id="6" name="Picture 12"/>
              <p:cNvPicPr>
                <a:picLocks noChangeAspect="1" noChangeArrowheads="1"/>
              </p:cNvPicPr>
              <p:nvPr/>
            </p:nvPicPr>
            <p:blipFill>
              <a:blip r:embed="rId2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0940" y="911654"/>
                <a:ext cx="487935" cy="5054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4" name="矩形 3"/>
            <p:cNvSpPr/>
            <p:nvPr/>
          </p:nvSpPr>
          <p:spPr>
            <a:xfrm>
              <a:off x="1066368" y="1227760"/>
              <a:ext cx="341632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现场展示</a:t>
              </a:r>
              <a:r>
                <a:rPr lang="en-US" altLang="zh-CN" sz="2800" b="1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——</a:t>
              </a:r>
              <a:r>
                <a:rPr lang="zh-CN" altLang="en-US" sz="2800" b="1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写春联</a:t>
              </a:r>
              <a:endPara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37889" name="Picture 1" descr="C:\Users\Administrator\AppData\Roaming\Tencent\Users\541737432\QQ\WinTemp\RichOle\@XV}9SV$0CHCYI0VKEQT6P8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7250" y="1666875"/>
            <a:ext cx="3685164" cy="25812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7890" name="Picture 2" descr="C:\Users\Administrator\AppData\Roaming\Tencent\Users\541737432\QQ\WinTemp\RichOle\~7T(81]8B)RF`_%TK3GQ}3M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5" y="1672659"/>
            <a:ext cx="3667125" cy="26040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8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4684" y="600879"/>
            <a:ext cx="7747929" cy="555788"/>
            <a:chOff x="577850" y="1249026"/>
            <a:chExt cx="7747929" cy="555788"/>
          </a:xfrm>
        </p:grpSpPr>
        <p:grpSp>
          <p:nvGrpSpPr>
            <p:cNvPr id="3" name="组合 14"/>
            <p:cNvGrpSpPr/>
            <p:nvPr/>
          </p:nvGrpSpPr>
          <p:grpSpPr bwMode="auto">
            <a:xfrm>
              <a:off x="577850" y="1281594"/>
              <a:ext cx="7747929" cy="523220"/>
              <a:chOff x="750940" y="902165"/>
              <a:chExt cx="7747424" cy="523881"/>
            </a:xfrm>
          </p:grpSpPr>
          <p:sp>
            <p:nvSpPr>
              <p:cNvPr id="5" name="矩形 1"/>
              <p:cNvSpPr>
                <a:spLocks noChangeArrowheads="1"/>
              </p:cNvSpPr>
              <p:nvPr/>
            </p:nvSpPr>
            <p:spPr bwMode="auto">
              <a:xfrm>
                <a:off x="1231525" y="902165"/>
                <a:ext cx="7266839" cy="5238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zh-CN" altLang="en-US" sz="28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pic>
            <p:nvPicPr>
              <p:cNvPr id="6" name="Picture 12"/>
              <p:cNvPicPr>
                <a:picLocks noChangeAspect="1" noChangeArrowheads="1"/>
              </p:cNvPicPr>
              <p:nvPr/>
            </p:nvPicPr>
            <p:blipFill>
              <a:blip r:embed="rId3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0940" y="911654"/>
                <a:ext cx="487935" cy="5054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4" name="矩形 3"/>
            <p:cNvSpPr/>
            <p:nvPr/>
          </p:nvSpPr>
          <p:spPr>
            <a:xfrm>
              <a:off x="1066368" y="1249026"/>
              <a:ext cx="482536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我想给大家讲一讲包粽子的方法。</a:t>
              </a:r>
            </a:p>
          </p:txBody>
        </p:sp>
      </p:grp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91313" y="1077706"/>
            <a:ext cx="8248652" cy="340804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indent="457200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</a:pPr>
            <a:r>
              <a:rPr lang="en-US" altLang="zh-CN" sz="21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zh-CN" altLang="en-US" sz="21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 </a:t>
            </a:r>
            <a:r>
              <a:rPr lang="en-US" altLang="zh-CN" sz="21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2~3 </a:t>
            </a:r>
            <a:r>
              <a:rPr lang="zh-CN" altLang="en-US" sz="21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片粽叶，把这些粽叶错开折叠</a:t>
            </a:r>
            <a:r>
              <a:rPr lang="zh-CN" altLang="en-US" sz="21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</a:t>
            </a:r>
            <a:r>
              <a:rPr lang="zh-CN" altLang="en-US" sz="21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上面的粽叶压住下面粽叶的一半。</a:t>
            </a:r>
          </a:p>
          <a:p>
            <a:pPr lvl="0" indent="457200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</a:pPr>
            <a:r>
              <a:rPr lang="en-US" altLang="zh-CN" sz="21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zh-CN" altLang="en-US" sz="21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把粽叶折叠成漏斗形状。</a:t>
            </a:r>
          </a:p>
          <a:p>
            <a:pPr lvl="0" indent="457200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</a:pPr>
            <a:r>
              <a:rPr lang="en-US" altLang="zh-CN" sz="21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zh-CN" altLang="en-US" sz="21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在这个漏斗中先放一小半江米，再放</a:t>
            </a:r>
            <a:r>
              <a:rPr lang="zh-CN" altLang="en-US" sz="21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几粒</a:t>
            </a:r>
            <a:r>
              <a:rPr lang="zh-CN" altLang="en-US" sz="21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红枣，然后再放点江米把红枣盖住。江米</a:t>
            </a:r>
            <a:r>
              <a:rPr lang="zh-CN" altLang="en-US" sz="21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高度</a:t>
            </a:r>
            <a:r>
              <a:rPr lang="zh-CN" altLang="en-US" sz="21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和漏斗口持平即可，太少了粽子很瘪，太</a:t>
            </a:r>
            <a:r>
              <a:rPr lang="zh-CN" altLang="en-US" sz="21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多了</a:t>
            </a:r>
            <a:r>
              <a:rPr lang="zh-CN" altLang="en-US" sz="21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包不住</a:t>
            </a:r>
            <a:r>
              <a:rPr lang="zh-CN" altLang="en-US" sz="21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100" b="1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457200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</a:pPr>
            <a:r>
              <a:rPr lang="en-US" altLang="zh-CN" sz="21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zh-CN" altLang="en-US" sz="21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折叠粽叶使粽叶把江米全部包住。用</a:t>
            </a:r>
            <a:r>
              <a:rPr lang="zh-CN" altLang="en-US" sz="21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棉线</a:t>
            </a:r>
            <a:r>
              <a:rPr lang="zh-CN" altLang="en-US" sz="21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缠绕粽子 </a:t>
            </a:r>
            <a:r>
              <a:rPr lang="en-US" altLang="zh-CN" sz="21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4~5 </a:t>
            </a:r>
            <a:r>
              <a:rPr lang="zh-CN" altLang="en-US" sz="21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圈，系上活扣，吃粽子的</a:t>
            </a:r>
            <a:r>
              <a:rPr lang="zh-CN" altLang="en-US" sz="21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时候</a:t>
            </a:r>
            <a:r>
              <a:rPr lang="zh-CN" altLang="en-US" sz="21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方便解开。</a:t>
            </a:r>
            <a:endParaRPr lang="zh-CN" altLang="en-US" sz="2100" b="1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15950" y="692591"/>
            <a:ext cx="7747929" cy="534522"/>
            <a:chOff x="577850" y="1270292"/>
            <a:chExt cx="7747929" cy="534522"/>
          </a:xfrm>
        </p:grpSpPr>
        <p:grpSp>
          <p:nvGrpSpPr>
            <p:cNvPr id="3" name="组合 14"/>
            <p:cNvGrpSpPr/>
            <p:nvPr/>
          </p:nvGrpSpPr>
          <p:grpSpPr bwMode="auto">
            <a:xfrm>
              <a:off x="577850" y="1281594"/>
              <a:ext cx="7747929" cy="523220"/>
              <a:chOff x="750940" y="902165"/>
              <a:chExt cx="7747424" cy="523881"/>
            </a:xfrm>
          </p:grpSpPr>
          <p:sp>
            <p:nvSpPr>
              <p:cNvPr id="5" name="矩形 1"/>
              <p:cNvSpPr>
                <a:spLocks noChangeArrowheads="1"/>
              </p:cNvSpPr>
              <p:nvPr/>
            </p:nvSpPr>
            <p:spPr bwMode="auto">
              <a:xfrm>
                <a:off x="1231525" y="902165"/>
                <a:ext cx="7266839" cy="5238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zh-CN" altLang="en-US" sz="28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pic>
            <p:nvPicPr>
              <p:cNvPr id="6" name="Picture 12"/>
              <p:cNvPicPr>
                <a:picLocks noChangeAspect="1" noChangeArrowheads="1"/>
              </p:cNvPicPr>
              <p:nvPr/>
            </p:nvPicPr>
            <p:blipFill>
              <a:blip r:embed="rId2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0940" y="911654"/>
                <a:ext cx="487935" cy="5054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4" name="矩形 3"/>
            <p:cNvSpPr/>
            <p:nvPr/>
          </p:nvSpPr>
          <p:spPr>
            <a:xfrm>
              <a:off x="1066368" y="1270292"/>
              <a:ext cx="482536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我想给大家关于中秋节的古诗词。</a:t>
              </a:r>
            </a:p>
          </p:txBody>
        </p:sp>
      </p:grpSp>
      <p:sp>
        <p:nvSpPr>
          <p:cNvPr id="8" name="矩形 7"/>
          <p:cNvSpPr/>
          <p:nvPr/>
        </p:nvSpPr>
        <p:spPr>
          <a:xfrm>
            <a:off x="1351762" y="1205847"/>
            <a:ext cx="64738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十五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夜望月</a:t>
            </a:r>
          </a:p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［唐］王 建</a:t>
            </a:r>
          </a:p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中庭地白树栖鸦，冷露无声湿桂花。</a:t>
            </a:r>
          </a:p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今夜月明人尽望，不知秋思落谁家。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420872" y="365455"/>
            <a:ext cx="8248652" cy="418396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</a:pPr>
            <a:r>
              <a:rPr lang="en-US" altLang="zh-CN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en-US" altLang="zh-CN" sz="23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			</a:t>
            </a:r>
            <a:r>
              <a:rPr lang="zh-CN" altLang="en-US" sz="2300" b="1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zh-CN" altLang="en-US" sz="2300" b="1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调歌头</a:t>
            </a:r>
          </a:p>
          <a:p>
            <a:pPr lvl="0" algn="ctr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</a:pPr>
            <a:r>
              <a:rPr lang="zh-CN" altLang="en-US" sz="2300" b="1" dirty="0"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［宋］苏 轼</a:t>
            </a:r>
          </a:p>
          <a:p>
            <a:pPr lvl="0" indent="627380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</a:pPr>
            <a:r>
              <a:rPr lang="zh-CN" altLang="en-US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丙辰中秋，欢饮达旦，大醉，作此篇，</a:t>
            </a:r>
            <a:r>
              <a:rPr lang="zh-CN" altLang="en-US" sz="23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兼怀</a:t>
            </a:r>
            <a:r>
              <a:rPr lang="zh-CN" altLang="en-US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子由。</a:t>
            </a:r>
          </a:p>
          <a:p>
            <a:pPr lvl="0" indent="627380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</a:pPr>
            <a:r>
              <a:rPr lang="zh-CN" altLang="en-US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明月几时有？把酒问青天。不知天上</a:t>
            </a:r>
            <a:r>
              <a:rPr lang="zh-CN" altLang="en-US" sz="23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宫阙</a:t>
            </a:r>
            <a:r>
              <a:rPr lang="zh-CN" altLang="en-US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，今夕是何年。我欲乘风归去，又恐</a:t>
            </a:r>
            <a:r>
              <a:rPr lang="zh-CN" altLang="en-US" sz="23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琼楼玉宇</a:t>
            </a:r>
            <a:r>
              <a:rPr lang="zh-CN" altLang="en-US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，高处不胜寒。起舞弄清影，何似在人间。</a:t>
            </a:r>
          </a:p>
          <a:p>
            <a:pPr lvl="0" indent="627380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</a:pPr>
            <a:r>
              <a:rPr lang="zh-CN" altLang="en-US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转朱阁，低绮户，照无眠。不应有恨，</a:t>
            </a:r>
            <a:r>
              <a:rPr lang="zh-CN" altLang="en-US" sz="23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何事</a:t>
            </a:r>
            <a:r>
              <a:rPr lang="zh-CN" altLang="en-US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长向别时圆？人有悲欢离合，月有</a:t>
            </a:r>
            <a:r>
              <a:rPr lang="zh-CN" altLang="en-US" sz="23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阴晴圆缺</a:t>
            </a:r>
            <a:r>
              <a:rPr lang="zh-CN" altLang="en-US" sz="23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，此事古难全。但愿人长久，千里共婵娟。</a:t>
            </a:r>
            <a:endParaRPr lang="zh-CN" altLang="en-US" sz="2300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743658"/>
            <a:ext cx="9144000" cy="1399841"/>
          </a:xfrm>
          <a:prstGeom prst="rect">
            <a:avLst/>
          </a:prstGeom>
        </p:spPr>
      </p:pic>
      <p:pic>
        <p:nvPicPr>
          <p:cNvPr id="18" name="Picture 39" descr="구름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6963" y="111125"/>
            <a:ext cx="571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0" descr="구름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1725" y="542925"/>
            <a:ext cx="7524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矩形 26"/>
          <p:cNvSpPr/>
          <p:nvPr/>
        </p:nvSpPr>
        <p:spPr>
          <a:xfrm>
            <a:off x="2160317" y="2357030"/>
            <a:ext cx="5014714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0" b="1" kern="0" cap="all" dirty="0">
                <a:ln w="0"/>
                <a:gradFill flip="none">
                  <a:gsLst>
                    <a:gs pos="0">
                      <a:srgbClr val="4F81BD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4F81BD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4F81BD">
                        <a:shade val="65000"/>
                        <a:satMod val="130000"/>
                      </a:srgbClr>
                    </a:gs>
                    <a:gs pos="92000">
                      <a:srgbClr val="4F81BD">
                        <a:shade val="50000"/>
                        <a:satMod val="120000"/>
                      </a:srgbClr>
                    </a:gs>
                    <a:gs pos="100000">
                      <a:srgbClr val="4F81BD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anose="020B0604020202020204" pitchFamily="34" charset="0"/>
              </a:rPr>
              <a:t>Thank you! </a:t>
            </a:r>
            <a:endParaRPr lang="zh-CN" altLang="en-US" sz="6000" b="1" kern="0" cap="all" dirty="0">
              <a:ln w="0"/>
              <a:gradFill flip="none">
                <a:gsLst>
                  <a:gs pos="0">
                    <a:srgbClr val="4F81BD">
                      <a:tint val="75000"/>
                      <a:shade val="75000"/>
                      <a:satMod val="170000"/>
                    </a:srgbClr>
                  </a:gs>
                  <a:gs pos="49000">
                    <a:srgbClr val="4F81BD">
                      <a:tint val="88000"/>
                      <a:shade val="65000"/>
                      <a:satMod val="172000"/>
                    </a:srgbClr>
                  </a:gs>
                  <a:gs pos="50000">
                    <a:srgbClr val="4F81BD">
                      <a:shade val="65000"/>
                      <a:satMod val="130000"/>
                    </a:srgbClr>
                  </a:gs>
                  <a:gs pos="92000">
                    <a:srgbClr val="4F81BD">
                      <a:shade val="50000"/>
                      <a:satMod val="120000"/>
                    </a:srgbClr>
                  </a:gs>
                  <a:gs pos="100000">
                    <a:srgbClr val="4F81BD">
                      <a:shade val="48000"/>
                      <a:satMod val="120000"/>
                    </a:srgb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anose="020B0604020202020204" pitchFamily="34" charset="0"/>
            </a:endParaRPr>
          </a:p>
        </p:txBody>
      </p:sp>
      <p:grpSp>
        <p:nvGrpSpPr>
          <p:cNvPr id="29" name="组 1"/>
          <p:cNvGrpSpPr/>
          <p:nvPr/>
        </p:nvGrpSpPr>
        <p:grpSpPr bwMode="auto">
          <a:xfrm>
            <a:off x="879475" y="416072"/>
            <a:ext cx="7694613" cy="2239963"/>
            <a:chOff x="808395" y="136945"/>
            <a:chExt cx="7694895" cy="2239335"/>
          </a:xfrm>
        </p:grpSpPr>
        <p:pic>
          <p:nvPicPr>
            <p:cNvPr id="30" name="图片 11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8395" y="136945"/>
              <a:ext cx="2343918" cy="2128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图片 12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032491">
              <a:off x="4946491" y="1089550"/>
              <a:ext cx="811350" cy="10797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图片 13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9486" y="406534"/>
              <a:ext cx="2773804" cy="1969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图片 14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3145" y="1033320"/>
              <a:ext cx="979902" cy="1192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图片 15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0580" y="516437"/>
              <a:ext cx="1040436" cy="1169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958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96044" y="728074"/>
            <a:ext cx="3571900" cy="90691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algn="ctr" rtl="0">
              <a:lnSpc>
                <a:spcPct val="150000"/>
              </a:lnSpc>
            </a:pPr>
            <a:r>
              <a:rPr lang="zh-CN" altLang="en-US" sz="40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中华传统节日</a:t>
            </a:r>
            <a:endParaRPr lang="en-US" altLang="zh-CN" sz="40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1506144"/>
            <a:ext cx="2007349" cy="1367295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  <p:pic>
        <p:nvPicPr>
          <p:cNvPr id="4" name="Picture 2" descr="C:\Users\Administrator\AppData\Roaming\Tencent\Users\541737432\QQ\WinTemp\RichOle\FERL3`6)5{RKMT5_P(K}_~M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851670"/>
            <a:ext cx="1948283" cy="2184555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  <p:pic>
        <p:nvPicPr>
          <p:cNvPr id="5" name="Picture 3" descr="C:\Users\Administrator\AppData\Roaming\Tencent\Users\541737432\QQ\WinTemp\RichOle\0F6O{55LA4V[(SE{MTJ54Y4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3008417"/>
            <a:ext cx="2289665" cy="1594071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  <p:pic>
        <p:nvPicPr>
          <p:cNvPr id="6" name="Picture 4" descr="C:\Users\Administrator\AppData\Roaming\Tencent\Users\541737432\QQ\WinTemp\RichOle\{TBR6)`73%F{V0B4SQHNGNX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1995686"/>
            <a:ext cx="1767708" cy="2235632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788133" y="1114895"/>
            <a:ext cx="7800977" cy="239918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indent="62738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600" b="1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我国的传统节日很多，如：元宵节、清明节、端午节、中秋节、腊八节、春节等。请你通过上网、查阅图书资料、访问等各种手段，了解这些节日的来历、习俗、文化内涵等有关知识。</a:t>
            </a:r>
          </a:p>
        </p:txBody>
      </p:sp>
      <p:sp>
        <p:nvSpPr>
          <p:cNvPr id="3" name="文本框 9"/>
          <p:cNvSpPr txBox="1"/>
          <p:nvPr/>
        </p:nvSpPr>
        <p:spPr>
          <a:xfrm>
            <a:off x="3505827" y="189702"/>
            <a:ext cx="216154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0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9"/>
          <p:cNvSpPr txBox="1"/>
          <p:nvPr/>
        </p:nvSpPr>
        <p:spPr>
          <a:xfrm>
            <a:off x="3426522" y="482021"/>
            <a:ext cx="2132973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活动指导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524128" y="1319100"/>
            <a:ext cx="8207375" cy="210339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首先要知道我国的传统节日有哪些。</a:t>
            </a:r>
          </a:p>
          <a:p>
            <a:pPr marL="361950" indent="-361950">
              <a:lnSpc>
                <a:spcPct val="150000"/>
              </a:lnSpc>
              <a:spcBef>
                <a:spcPts val="600"/>
              </a:spcBef>
            </a:pP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要确定你将用哪些途径对你感兴趣的</a:t>
            </a:r>
            <a:r>
              <a:rPr lang="zh-CN" altLang="en-US" sz="28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节日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进行调查了解。</a:t>
            </a:r>
            <a:endParaRPr lang="zh-CN" altLang="en-US" sz="2800" b="1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445185" y="2976806"/>
            <a:ext cx="271650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61726" y="818464"/>
            <a:ext cx="8123056" cy="73866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en-US" sz="28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能把活动中感兴趣的部分的感受、收获写出来。</a:t>
            </a:r>
            <a:endParaRPr kumimoji="0" lang="zh-CN" sz="28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937918" y="1848983"/>
            <a:ext cx="7546864" cy="2256291"/>
            <a:chOff x="1259632" y="2983788"/>
            <a:chExt cx="7546864" cy="2256291"/>
          </a:xfrm>
        </p:grpSpPr>
        <p:pic>
          <p:nvPicPr>
            <p:cNvPr id="4" name="Picture 13" descr="C:\Users\Administrator\Desktop\17e1884f61f242d2a7c5ee365a480b19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80312" y="3651869"/>
              <a:ext cx="1426184" cy="1291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圆角矩形 4"/>
            <p:cNvSpPr/>
            <p:nvPr/>
          </p:nvSpPr>
          <p:spPr>
            <a:xfrm>
              <a:off x="1259632" y="2983788"/>
              <a:ext cx="6048672" cy="2256291"/>
            </a:xfrm>
            <a:prstGeom prst="roundRect">
              <a:avLst/>
            </a:prstGeom>
            <a:solidFill>
              <a:srgbClr val="F8C6BA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2400" b="1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写的时候把过程写清楚，还可以写</a:t>
              </a:r>
              <a:r>
                <a:rPr lang="zh-CN" altLang="en-US" sz="2400" b="1" dirty="0" smtClean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自己</a:t>
              </a:r>
              <a:r>
                <a:rPr lang="zh-CN" altLang="en-US" sz="2400" b="1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的心情、有趣的发现、与之有关的故事等</a:t>
              </a:r>
              <a:r>
                <a:rPr lang="zh-CN" altLang="en-US" sz="2400" b="1" dirty="0" smtClean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，引起</a:t>
              </a:r>
              <a:r>
                <a:rPr lang="zh-CN" altLang="en-US" sz="2400" b="1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他人的兴趣。注意运用恰当的修辞手法</a:t>
              </a:r>
              <a:r>
                <a:rPr lang="zh-CN" altLang="en-US" sz="2400" b="1" dirty="0" smtClean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，增加</a:t>
              </a:r>
              <a:r>
                <a:rPr lang="zh-CN" altLang="en-US" sz="2400" b="1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文章的趣味性。</a:t>
              </a:r>
              <a:endPara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66946" y="722940"/>
            <a:ext cx="7347987" cy="73866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en-US" sz="28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能用多种不同的方法展示自己的活动成果。</a:t>
            </a:r>
            <a:endParaRPr kumimoji="0" lang="zh-CN" sz="28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81708" y="1928465"/>
            <a:ext cx="6922617" cy="2243822"/>
            <a:chOff x="1976512" y="2191752"/>
            <a:chExt cx="6922617" cy="2243822"/>
          </a:xfrm>
        </p:grpSpPr>
        <p:sp>
          <p:nvSpPr>
            <p:cNvPr id="5" name="圆角矩形标注 4"/>
            <p:cNvSpPr/>
            <p:nvPr/>
          </p:nvSpPr>
          <p:spPr>
            <a:xfrm>
              <a:off x="3873657" y="2191752"/>
              <a:ext cx="5025472" cy="2180024"/>
            </a:xfrm>
            <a:prstGeom prst="wedgeRoundRectCallout">
              <a:avLst>
                <a:gd name="adj1" fmla="val -57902"/>
                <a:gd name="adj2" fmla="val -980"/>
                <a:gd name="adj3" fmla="val 16667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lnSpc>
                  <a:spcPct val="150000"/>
                </a:lnSpc>
                <a:defRPr/>
              </a:pPr>
              <a:endParaRPr lang="en-US" altLang="zh-CN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>
                <a:lnSpc>
                  <a:spcPct val="150000"/>
                </a:lnSpc>
                <a:defRPr/>
              </a:pPr>
              <a:r>
                <a:rPr lang="zh-CN" altLang="en-US" sz="2400" b="1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可以是实物、图片、手抄报等，能与</a:t>
              </a:r>
              <a:r>
                <a:rPr lang="zh-CN" altLang="en-US" sz="2400" b="1" dirty="0" smtClean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同学真诚</a:t>
              </a:r>
              <a:r>
                <a:rPr lang="zh-CN" altLang="en-US" sz="2400" b="1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地交流，做到：认真倾听、礼貌提问、</a:t>
              </a:r>
              <a:r>
                <a:rPr lang="zh-CN" altLang="en-US" sz="2400" b="1" dirty="0" smtClean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及时</a:t>
              </a:r>
              <a:r>
                <a:rPr lang="zh-CN" altLang="en-US" sz="2400" b="1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补充、积极参与、有所收获。</a:t>
              </a:r>
              <a:endPara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>
                <a:lnSpc>
                  <a:spcPct val="150000"/>
                </a:lnSpc>
                <a:defRPr/>
              </a:pPr>
              <a:endPara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6" name="Picture 13" descr="C:\Users\Administrator\Desktop\17e1884f61f242d2a7c5ee365a480b19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6512" y="2650331"/>
              <a:ext cx="1841500" cy="17852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8"/>
          <p:cNvGrpSpPr/>
          <p:nvPr/>
        </p:nvGrpSpPr>
        <p:grpSpPr bwMode="auto">
          <a:xfrm>
            <a:off x="214113" y="346230"/>
            <a:ext cx="7436708" cy="4472630"/>
            <a:chOff x="213345" y="1315641"/>
            <a:chExt cx="7436843" cy="4472360"/>
          </a:xfrm>
        </p:grpSpPr>
        <p:sp>
          <p:nvSpPr>
            <p:cNvPr id="3" name="矩形 8"/>
            <p:cNvSpPr>
              <a:spLocks noChangeArrowheads="1"/>
            </p:cNvSpPr>
            <p:nvPr/>
          </p:nvSpPr>
          <p:spPr bwMode="auto">
            <a:xfrm>
              <a:off x="2252152" y="1967609"/>
              <a:ext cx="2040980" cy="461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家乡的中秋节</a:t>
              </a:r>
            </a:p>
          </p:txBody>
        </p:sp>
        <p:sp>
          <p:nvSpPr>
            <p:cNvPr id="4" name="矩形 9"/>
            <p:cNvSpPr>
              <a:spLocks noChangeArrowheads="1"/>
            </p:cNvSpPr>
            <p:nvPr/>
          </p:nvSpPr>
          <p:spPr bwMode="auto">
            <a:xfrm>
              <a:off x="213345" y="2405607"/>
              <a:ext cx="6014178" cy="3000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indent="449580">
                <a:lnSpc>
                  <a:spcPct val="150000"/>
                </a:lnSpc>
              </a:pPr>
              <a:r>
                <a:rPr lang="zh-CN" altLang="en-US" sz="1800" b="1" dirty="0" smtClean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我的家乡每年都有一个重要的节日</a:t>
              </a:r>
              <a:r>
                <a:rPr lang="en-US" altLang="zh-CN" sz="1800" b="1" dirty="0" smtClean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——</a:t>
              </a:r>
              <a:r>
                <a:rPr lang="zh-CN" altLang="en-US" sz="1800" b="1" dirty="0" smtClean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中秋节。中秋节又叫团圆节，也叫丰收节，在这一天，我们都要和家人在一起吃团圆饭，庆祝今年的丰收。</a:t>
              </a:r>
              <a:r>
                <a:rPr lang="zh-CN" altLang="en-US" sz="1800" b="1" dirty="0" smtClean="0">
                  <a:solidFill>
                    <a:srgbClr val="FF000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 ❶</a:t>
              </a:r>
              <a:endParaRPr lang="zh-CN" altLang="en-US" sz="1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indent="449580">
                <a:lnSpc>
                  <a:spcPct val="150000"/>
                </a:lnSpc>
              </a:pPr>
              <a:r>
                <a:rPr lang="zh-CN" altLang="en-US" sz="1800" b="1" dirty="0" smtClean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每年的这一天，从早晨开始，爸爸和妈妈就会去亲朋好友家送祝福，而爷爷和奶奶就在家准备可口的美食。到了傍晚，爷爷、奶奶、爸爸、妈妈、哥哥和我就会围着桌子，吃着可口的美食</a:t>
              </a:r>
              <a:r>
                <a:rPr lang="zh-CN" altLang="en-US" sz="18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，奶奶会在这时讲起月亮的传说</a:t>
              </a:r>
              <a:r>
                <a:rPr lang="zh-CN" altLang="en-US" sz="1800" b="1" dirty="0" smtClean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r>
                <a:rPr lang="zh-CN" altLang="en-US" sz="1800" b="1" dirty="0" smtClean="0">
                  <a:solidFill>
                    <a:srgbClr val="FF000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❷</a:t>
              </a:r>
              <a:endParaRPr lang="zh-CN" altLang="en-US" sz="1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 flipH="1">
              <a:off x="6227523" y="1527202"/>
              <a:ext cx="1166" cy="4260799"/>
            </a:xfrm>
            <a:prstGeom prst="line">
              <a:avLst/>
            </a:prstGeom>
            <a:ln w="12700">
              <a:solidFill>
                <a:schemeClr val="accent3">
                  <a:lumMod val="50000"/>
                </a:schemeClr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矩形 12"/>
            <p:cNvSpPr>
              <a:spLocks noChangeArrowheads="1"/>
            </p:cNvSpPr>
            <p:nvPr/>
          </p:nvSpPr>
          <p:spPr bwMode="auto">
            <a:xfrm>
              <a:off x="6234416" y="1315641"/>
              <a:ext cx="1415772" cy="581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400" b="1" dirty="0">
                  <a:solidFill>
                    <a:srgbClr val="0066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写法品析</a:t>
              </a:r>
            </a:p>
          </p:txBody>
        </p:sp>
      </p:grp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362675" y="1249527"/>
            <a:ext cx="252028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❶</a:t>
            </a:r>
            <a:r>
              <a:rPr lang="zh-CN" altLang="en-US" sz="20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第</a:t>
            </a:r>
            <a:r>
              <a:rPr lang="en-US" altLang="zh-CN" sz="20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20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段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写出了中秋节的</a:t>
            </a:r>
            <a:r>
              <a:rPr lang="zh-CN" altLang="en-US" sz="20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别名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和吃团圆饭的习俗。</a:t>
            </a:r>
            <a:endParaRPr lang="en-US" altLang="zh-CN" sz="20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2000" b="1" dirty="0" smtClean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2000" b="1" dirty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2000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❷</a:t>
            </a:r>
            <a:r>
              <a:rPr lang="zh-CN" altLang="en-US" sz="20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第</a:t>
            </a:r>
            <a:r>
              <a:rPr lang="en-US" altLang="zh-CN" sz="20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20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段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作者介绍了</a:t>
            </a:r>
            <a:r>
              <a:rPr lang="zh-CN" altLang="en-US" sz="20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中秋节送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祝福、全家人吃团圆饭</a:t>
            </a:r>
            <a:r>
              <a:rPr lang="zh-CN" altLang="en-US" sz="20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、听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老人讲月亮传说的习俗</a:t>
            </a:r>
            <a:r>
              <a:rPr lang="zh-CN" altLang="en-US" sz="20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1650" y="-35626"/>
            <a:ext cx="3060700" cy="59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矩形 25"/>
          <p:cNvSpPr>
            <a:spLocks noChangeArrowheads="1"/>
          </p:cNvSpPr>
          <p:nvPr/>
        </p:nvSpPr>
        <p:spPr bwMode="auto">
          <a:xfrm>
            <a:off x="432688" y="515488"/>
            <a:ext cx="18097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佳作在线：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 bwMode="auto">
          <a:xfrm>
            <a:off x="225791" y="529232"/>
            <a:ext cx="6003558" cy="4261051"/>
            <a:chOff x="225023" y="1527202"/>
            <a:chExt cx="6003666" cy="4260799"/>
          </a:xfrm>
        </p:grpSpPr>
        <p:sp>
          <p:nvSpPr>
            <p:cNvPr id="3" name="矩形 9"/>
            <p:cNvSpPr>
              <a:spLocks noChangeArrowheads="1"/>
            </p:cNvSpPr>
            <p:nvPr/>
          </p:nvSpPr>
          <p:spPr bwMode="auto">
            <a:xfrm>
              <a:off x="225023" y="1851174"/>
              <a:ext cx="5829039" cy="33237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b="1" dirty="0" smtClean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天渐渐地暗了，月亮像个黄黄的灯笼，从东方慢慢的升起。月亮逐渐地升高，她黄色的纱衣变成了白色的晚礼服，娴静而安详，温柔而大方。她那银盘似的脸透过树梢，留下了温和的笑容。看着美丽、明亮的月亮，我不禁想：嫦娥姐姐在月宫该多么寂寞。我真希望飞到月亮上去，把嫦娥姐姐接到我家，和我们过一个快乐的中秋节。</a:t>
              </a:r>
              <a:r>
                <a:rPr lang="zh-CN" altLang="en-US" sz="2000" b="1" dirty="0" smtClean="0">
                  <a:solidFill>
                    <a:srgbClr val="FF000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 ❸</a:t>
              </a:r>
              <a:endParaRPr lang="zh-CN" altLang="en-US" sz="20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 flipH="1">
              <a:off x="6227523" y="1527202"/>
              <a:ext cx="1166" cy="4260799"/>
            </a:xfrm>
            <a:prstGeom prst="line">
              <a:avLst/>
            </a:prstGeom>
            <a:ln w="12700">
              <a:solidFill>
                <a:schemeClr val="accent3">
                  <a:lumMod val="50000"/>
                </a:schemeClr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6259220" y="965016"/>
            <a:ext cx="238125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❸</a:t>
            </a:r>
            <a:r>
              <a:rPr lang="zh-CN" altLang="en-US" sz="20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第</a:t>
            </a:r>
            <a:r>
              <a:rPr lang="en-US" altLang="zh-CN" sz="20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sz="20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段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作者用比喻、</a:t>
            </a:r>
            <a:r>
              <a:rPr lang="zh-CN" altLang="en-US" sz="20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拟人的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修辞手法写出了赏月</a:t>
            </a:r>
            <a:r>
              <a:rPr lang="zh-CN" altLang="en-US" sz="20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时的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所见、所感、所想</a:t>
            </a:r>
            <a:r>
              <a:rPr lang="zh-CN" altLang="en-US" sz="20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zh-CN" altLang="en-US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 bwMode="auto">
          <a:xfrm>
            <a:off x="254366" y="529232"/>
            <a:ext cx="5974983" cy="4261051"/>
            <a:chOff x="253598" y="1527202"/>
            <a:chExt cx="5975091" cy="4260799"/>
          </a:xfrm>
        </p:grpSpPr>
        <p:sp>
          <p:nvSpPr>
            <p:cNvPr id="3" name="矩形 9"/>
            <p:cNvSpPr>
              <a:spLocks noChangeArrowheads="1"/>
            </p:cNvSpPr>
            <p:nvPr/>
          </p:nvSpPr>
          <p:spPr bwMode="auto">
            <a:xfrm>
              <a:off x="253598" y="1670210"/>
              <a:ext cx="5829040" cy="37854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b="1" dirty="0" smtClean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这时，妈妈递给我一个圆圆的月饼，对我说：“每人吃一个圆圆的月饼，全家就会团团圆圆，幸福平安。”我拿起月饼咬了一口，啊！是我最喜欢的果酱馅，吃着甜甜的、香香的月饼，望着天空又圆又亮的月亮，我在心里默默地祝福天下所有的家庭都和睦相处，幸福美满。</a:t>
              </a:r>
              <a:r>
                <a:rPr lang="en-US" altLang="zh-CN" sz="2000" b="1" dirty="0" smtClean="0">
                  <a:solidFill>
                    <a:srgbClr val="FF000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 ❹</a:t>
              </a:r>
              <a:endParaRPr lang="zh-CN" altLang="en-US" sz="20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000" b="1" dirty="0" smtClean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中秋节是快乐的，不仅月亮圆，而且每个人都和亲人在一起团聚。我喜欢中秋节！</a:t>
              </a:r>
              <a:r>
                <a:rPr lang="en-US" altLang="zh-CN" sz="2000" dirty="0" smtClean="0">
                  <a:solidFill>
                    <a:srgbClr val="FF0000"/>
                  </a:solidFill>
                </a:rPr>
                <a:t> ❺</a:t>
              </a:r>
              <a:endParaRPr lang="zh-CN" altLang="en-US" sz="20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 flipH="1">
              <a:off x="6227523" y="1527202"/>
              <a:ext cx="1166" cy="4260799"/>
            </a:xfrm>
            <a:prstGeom prst="line">
              <a:avLst/>
            </a:prstGeom>
            <a:ln w="12700">
              <a:solidFill>
                <a:schemeClr val="accent3">
                  <a:lumMod val="50000"/>
                </a:schemeClr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6286822" y="723871"/>
            <a:ext cx="238125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000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❹</a:t>
            </a:r>
            <a:r>
              <a:rPr lang="zh-CN" altLang="en-US" sz="20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第</a:t>
            </a:r>
            <a:r>
              <a:rPr lang="en-US" altLang="zh-CN" sz="20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4</a:t>
            </a:r>
            <a:r>
              <a:rPr lang="zh-CN" altLang="en-US" sz="20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段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写出了中秋节吃</a:t>
            </a:r>
            <a:r>
              <a:rPr lang="zh-CN" altLang="en-US" sz="20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月饼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的习俗及寓意。</a:t>
            </a:r>
            <a:r>
              <a:rPr lang="en-US" altLang="zh-CN" sz="2000" dirty="0" smtClean="0">
                <a:solidFill>
                  <a:srgbClr val="FF0000"/>
                </a:solidFill>
              </a:rPr>
              <a:t> </a:t>
            </a:r>
          </a:p>
          <a:p>
            <a:endParaRPr lang="en-US" altLang="zh-CN" sz="2000" dirty="0" smtClean="0">
              <a:solidFill>
                <a:srgbClr val="FF0000"/>
              </a:solidFill>
            </a:endParaRPr>
          </a:p>
          <a:p>
            <a:endParaRPr lang="en-US" altLang="zh-CN" sz="2000" dirty="0" smtClean="0">
              <a:solidFill>
                <a:srgbClr val="FF0000"/>
              </a:solidFill>
            </a:endParaRPr>
          </a:p>
          <a:p>
            <a:r>
              <a:rPr lang="en-US" altLang="zh-CN" sz="2000" dirty="0" smtClean="0">
                <a:solidFill>
                  <a:srgbClr val="FF0000"/>
                </a:solidFill>
              </a:rPr>
              <a:t>❺</a:t>
            </a:r>
            <a:r>
              <a:rPr lang="zh-CN" altLang="en-US" sz="20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第</a:t>
            </a:r>
            <a:r>
              <a:rPr lang="en-US" altLang="zh-CN" sz="20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5</a:t>
            </a:r>
            <a:r>
              <a:rPr lang="zh-CN" altLang="en-US" sz="20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段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，总结全文，</a:t>
            </a:r>
            <a:r>
              <a:rPr lang="zh-CN" altLang="en-US" sz="20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写出作者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喜欢中秋节的原因。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模板网-WWW.1PPT.COM">
  <a:themeElements>
    <a:clrScheme name="那拉提草原的天空">
      <a:dk1>
        <a:srgbClr val="000000"/>
      </a:dk1>
      <a:lt1>
        <a:srgbClr val="FFFFFF"/>
      </a:lt1>
      <a:dk2>
        <a:srgbClr val="455F51"/>
      </a:dk2>
      <a:lt2>
        <a:srgbClr val="E2DFCC"/>
      </a:lt2>
      <a:accent1>
        <a:srgbClr val="4A7B29"/>
      </a:accent1>
      <a:accent2>
        <a:srgbClr val="2A3D52"/>
      </a:accent2>
      <a:accent3>
        <a:srgbClr val="739A28"/>
      </a:accent3>
      <a:accent4>
        <a:srgbClr val="37A76F"/>
      </a:accent4>
      <a:accent5>
        <a:srgbClr val="4EB3CF"/>
      </a:accent5>
      <a:accent6>
        <a:srgbClr val="51C3F9"/>
      </a:accent6>
      <a:hlink>
        <a:srgbClr val="08A5EF"/>
      </a:hlink>
      <a:folHlink>
        <a:srgbClr val="977B2D"/>
      </a:folHlink>
    </a:clrScheme>
    <a:fontScheme name="自定义 4">
      <a:majorFont>
        <a:latin typeface="Lao UI"/>
        <a:ea typeface="方正卡通简体"/>
        <a:cs typeface=""/>
      </a:majorFont>
      <a:minorFont>
        <a:latin typeface="Lao UI"/>
        <a:ea typeface="方正卡通简体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965</Words>
  <Application>Microsoft Office PowerPoint</Application>
  <PresentationFormat>全屏显示(16:9)</PresentationFormat>
  <Paragraphs>68</Paragraphs>
  <Slides>17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31" baseType="lpstr">
      <vt:lpstr>Meiryo</vt:lpstr>
      <vt:lpstr>方正卡通简体</vt:lpstr>
      <vt:lpstr>仿宋</vt:lpstr>
      <vt:lpstr>黑体</vt:lpstr>
      <vt:lpstr>楷体</vt:lpstr>
      <vt:lpstr>宋体</vt:lpstr>
      <vt:lpstr>微软雅黑</vt:lpstr>
      <vt:lpstr>Arial</vt:lpstr>
      <vt:lpstr>Calibri</vt:lpstr>
      <vt:lpstr>Calibri Light</vt:lpstr>
      <vt:lpstr>Lao UI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190</cp:revision>
  <dcterms:created xsi:type="dcterms:W3CDTF">2015-05-21T02:05:00Z</dcterms:created>
  <dcterms:modified xsi:type="dcterms:W3CDTF">2021-08-16T12:28:12Z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2052-11.1.0.10132</vt:lpwstr>
  </property>
</Properties>
</file>