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5.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2" r:id="rId3"/>
    <p:sldMasterId id="2147483671" r:id="rId4"/>
    <p:sldMasterId id="2147483683" r:id="rId5"/>
    <p:sldMasterId id="2147483695" r:id="rId6"/>
  </p:sldMasterIdLst>
  <p:notesMasterIdLst>
    <p:notesMasterId r:id="rId21"/>
  </p:notesMasterIdLst>
  <p:sldIdLst>
    <p:sldId id="316" r:id="rId7"/>
    <p:sldId id="338" r:id="rId8"/>
    <p:sldId id="323" r:id="rId9"/>
    <p:sldId id="342" r:id="rId10"/>
    <p:sldId id="333" r:id="rId11"/>
    <p:sldId id="339" r:id="rId12"/>
    <p:sldId id="340" r:id="rId13"/>
    <p:sldId id="332" r:id="rId14"/>
    <p:sldId id="335" r:id="rId15"/>
    <p:sldId id="330" r:id="rId16"/>
    <p:sldId id="331" r:id="rId17"/>
    <p:sldId id="341" r:id="rId18"/>
    <p:sldId id="334" r:id="rId19"/>
    <p:sldId id="343" r:id="rId20"/>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54" userDrawn="1">
          <p15:clr>
            <a:srgbClr val="A4A3A4"/>
          </p15:clr>
        </p15:guide>
        <p15:guide id="2" pos="393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BBE1F4"/>
    <a:srgbClr val="4F80BD"/>
    <a:srgbClr val="4E70A8"/>
    <a:srgbClr val="CC00CC"/>
    <a:srgbClr val="009900"/>
    <a:srgbClr val="FF6600"/>
    <a:srgbClr val="996633"/>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4"/>
    <p:restoredTop sz="96314" autoAdjust="0"/>
  </p:normalViewPr>
  <p:slideViewPr>
    <p:cSldViewPr>
      <p:cViewPr varScale="1">
        <p:scale>
          <a:sx n="108" d="100"/>
          <a:sy n="108" d="100"/>
        </p:scale>
        <p:origin x="696" y="114"/>
      </p:cViewPr>
      <p:guideLst>
        <p:guide orient="horz" pos="2154"/>
        <p:guide pos="3931"/>
      </p:guideLst>
    </p:cSldViewPr>
  </p:slideViewPr>
  <p:notesTextViewPr>
    <p:cViewPr>
      <p:scale>
        <a:sx n="100" d="100"/>
        <a:sy n="100" d="100"/>
      </p:scale>
      <p:origin x="0" y="0"/>
    </p:cViewPr>
  </p:notesTextViewPr>
  <p:sorterViewPr showFormatting="0">
    <p:cViewPr>
      <p:scale>
        <a:sx n="99" d="100"/>
        <a:sy n="99" d="100"/>
      </p:scale>
      <p:origin x="0" y="1932"/>
    </p:cViewPr>
  </p:sorter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buFontTx/>
              <a:buNone/>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buFontTx/>
              <a:buNone/>
              <a:defRPr sz="1200">
                <a:latin typeface="Arial" panose="020B0604020202020204" pitchFamily="34" charset="0"/>
                <a:ea typeface="宋体" panose="02010600030101010101" pitchFamily="2" charset="-122"/>
              </a:defRPr>
            </a:lvl1pPr>
          </a:lstStyle>
          <a:p>
            <a:pPr>
              <a:defRPr/>
            </a:pPr>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buFontTx/>
              <a:buNone/>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buFont typeface="Arial" panose="020B0604020202020204" pitchFamily="34" charset="0"/>
              <a:buNone/>
              <a:defRPr sz="1200" noProof="1" dirty="0">
                <a:latin typeface="Arial" panose="020B0604020202020204" pitchFamily="34" charset="0"/>
                <a:ea typeface="宋体" panose="02010600030101010101" pitchFamily="2" charset="-122"/>
              </a:defRPr>
            </a:lvl1pPr>
          </a:lstStyle>
          <a:p>
            <a:pPr>
              <a:defRPr/>
            </a:pPr>
            <a:fld id="{E3481FAF-76EC-4AEB-A158-3BD62B179694}" type="slidenum">
              <a:rPr lang="zh-CN" altLang="en-US"/>
              <a:pPr>
                <a:defRPr/>
              </a:pPr>
              <a:t>‹#›</a:t>
            </a:fld>
            <a:endParaRPr lang="zh-CN" altLang="en-US"/>
          </a:p>
        </p:txBody>
      </p:sp>
    </p:spTree>
    <p:extLst>
      <p:ext uri="{BB962C8B-B14F-4D97-AF65-F5344CB8AC3E}">
        <p14:creationId xmlns:p14="http://schemas.microsoft.com/office/powerpoint/2010/main" val="2751076285"/>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Tree>
    <p:extLst>
      <p:ext uri="{BB962C8B-B14F-4D97-AF65-F5344CB8AC3E}">
        <p14:creationId xmlns:p14="http://schemas.microsoft.com/office/powerpoint/2010/main" val="1352908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94080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8/15/2021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342425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764DE79-268F-4C1A-8933-263129D2AF90}" type="datetimeFigureOut">
              <a:rPr lang="en-US" dirty="0"/>
              <a:t>8/15/2021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665986907"/>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764DE79-268F-4C1A-8933-263129D2AF90}" type="datetimeFigureOut">
              <a:rPr lang="en-US" dirty="0"/>
              <a:t>8/15/2021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928824531"/>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833472559"/>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78664596"/>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68177807"/>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566564686"/>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C764DE79-268F-4C1A-8933-263129D2AF90}" type="datetimeFigureOut">
              <a:rPr lang="en-US" dirty="0"/>
              <a:t>8/15/2021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557118755"/>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8/15/2021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638031882"/>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8/15/2021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164535189"/>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8/15/2021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36002940"/>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8/15/2021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228030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764DE79-268F-4C1A-8933-263129D2AF90}" type="datetimeFigureOut">
              <a:rPr lang="en-US" dirty="0"/>
              <a:t>8/15/2021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68422140"/>
      </p:ext>
    </p:extLst>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764DE79-268F-4C1A-8933-263129D2AF90}" type="datetimeFigureOut">
              <a:rPr lang="en-US" dirty="0"/>
              <a:t>8/15/2021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741938533"/>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771173155"/>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669275406"/>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03573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02348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80920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0536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59872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50118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45798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980189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61020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972891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03881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7214889"/>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0630451"/>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C764DE79-268F-4C1A-8933-263129D2AF90}" type="datetimeFigureOut">
              <a:rPr lang="en-US" dirty="0"/>
              <a:t>8/15/2021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86866094"/>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8/15/2021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38473699"/>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8/15/2021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005941282"/>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8/15/2021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987538422"/>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4.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5.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6.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6" r:id="rId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7" r:id="rId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8" r:id="rId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8/15/2021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588146533"/>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8/15/2021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550940564"/>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2021/8/15</a:t>
            </a:fld>
            <a:endParaRPr lang="zh-CN" altLang="en-US">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a:t>
            </a:fld>
            <a:endParaRPr lang="zh-CN" altLang="en-US">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2950189376"/>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3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文本框 4"/>
          <p:cNvSpPr txBox="1"/>
          <p:nvPr/>
        </p:nvSpPr>
        <p:spPr>
          <a:xfrm>
            <a:off x="4765676" y="1016000"/>
            <a:ext cx="2293938" cy="554038"/>
          </a:xfrm>
          <a:prstGeom prst="rect">
            <a:avLst/>
          </a:prstGeom>
          <a:noFill/>
        </p:spPr>
        <p:txBody>
          <a:bodyPr wrap="square" anchor="ctr">
            <a:spAutoFit/>
          </a:bodyPr>
          <a:lstStyle/>
          <a:p>
            <a:pPr algn="ctr" fontAlgn="ctr">
              <a:buFont typeface="Arial" panose="020B0604020202020204" pitchFamily="34" charset="0"/>
              <a:buNone/>
              <a:defRPr/>
            </a:pPr>
            <a:r>
              <a:rPr lang="zh-CN" altLang="en-US" sz="3000" dirty="0">
                <a:solidFill>
                  <a:schemeClr val="accent1"/>
                </a:solidFill>
                <a:effectLst>
                  <a:outerShdw blurRad="38100" dist="25400" dir="5400000" algn="ctr" rotWithShape="0">
                    <a:srgbClr val="6E747A">
                      <a:alpha val="43000"/>
                    </a:srgbClr>
                  </a:outerShdw>
                </a:effectLst>
                <a:latin typeface="黑体" pitchFamily="49" charset="-122"/>
                <a:ea typeface="黑体" pitchFamily="49" charset="-122"/>
                <a:cs typeface="经典粗圆简" panose="02010609000101010101" charset="-122"/>
              </a:rPr>
              <a:t>语文三年级 </a:t>
            </a:r>
          </a:p>
        </p:txBody>
      </p:sp>
      <p:sp>
        <p:nvSpPr>
          <p:cNvPr id="7" name="文本框 6"/>
          <p:cNvSpPr txBox="1"/>
          <p:nvPr/>
        </p:nvSpPr>
        <p:spPr>
          <a:xfrm>
            <a:off x="7278688" y="1108075"/>
            <a:ext cx="646112" cy="369888"/>
          </a:xfrm>
          <a:prstGeom prst="rect">
            <a:avLst/>
          </a:prstGeom>
          <a:solidFill>
            <a:srgbClr val="4F80BD"/>
          </a:solidFill>
          <a:ln w="28575" cap="rnd" cmpd="sng">
            <a:noFill/>
            <a:prstDash val="solid"/>
          </a:ln>
          <a:effectLst/>
        </p:spPr>
        <p:txBody>
          <a:bodyPr wrap="none">
            <a:spAutoFit/>
          </a:bodyPr>
          <a:lstStyle/>
          <a:p>
            <a:pPr>
              <a:buFont typeface="Arial" panose="020B0604020202020204" pitchFamily="34" charset="0"/>
              <a:buNone/>
              <a:defRPr/>
            </a:pPr>
            <a:r>
              <a:rPr lang="zh-CN" altLang="en-US" dirty="0">
                <a:solidFill>
                  <a:schemeClr val="bg1"/>
                </a:solidFill>
                <a:effectLst>
                  <a:outerShdw blurRad="38100" dist="19050" dir="2700000" algn="tl" rotWithShape="0">
                    <a:schemeClr val="dk1">
                      <a:alpha val="40000"/>
                    </a:schemeClr>
                  </a:outerShdw>
                </a:effectLst>
                <a:latin typeface="黑体" pitchFamily="49" charset="-122"/>
                <a:ea typeface="黑体" pitchFamily="49" charset="-122"/>
              </a:rPr>
              <a:t>下册</a:t>
            </a:r>
          </a:p>
        </p:txBody>
      </p:sp>
      <p:sp>
        <p:nvSpPr>
          <p:cNvPr id="9" name="流程图: 卡片 8"/>
          <p:cNvSpPr/>
          <p:nvPr/>
        </p:nvSpPr>
        <p:spPr>
          <a:xfrm>
            <a:off x="3194050" y="1951039"/>
            <a:ext cx="5842000" cy="3134077"/>
          </a:xfrm>
          <a:prstGeom prst="flowChartPunchedCard">
            <a:avLst/>
          </a:prstGeom>
          <a:solidFill>
            <a:schemeClr val="accent1">
              <a:lumMod val="20000"/>
              <a:lumOff val="80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a:lstStyle/>
          <a:p>
            <a:pPr>
              <a:buFont typeface="Arial" panose="020B0604020202020204" pitchFamily="34" charset="0"/>
              <a:buNone/>
              <a:defRPr/>
            </a:pPr>
            <a:endParaRPr lang="zh-CN" altLang="en-US">
              <a:latin typeface="Arial" panose="020B0604020202020204" pitchFamily="34" charset="0"/>
              <a:ea typeface="宋体" panose="02010600030101010101" pitchFamily="2" charset="-122"/>
            </a:endParaRPr>
          </a:p>
        </p:txBody>
      </p:sp>
      <p:sp>
        <p:nvSpPr>
          <p:cNvPr id="11" name="文本框 10"/>
          <p:cNvSpPr txBox="1">
            <a:spLocks noChangeArrowheads="1"/>
          </p:cNvSpPr>
          <p:nvPr/>
        </p:nvSpPr>
        <p:spPr bwMode="auto">
          <a:xfrm>
            <a:off x="5381625" y="2276476"/>
            <a:ext cx="1620838" cy="523875"/>
          </a:xfrm>
          <a:prstGeom prst="rect">
            <a:avLst/>
          </a:prstGeom>
          <a:noFill/>
          <a:ln w="9525">
            <a:noFill/>
            <a:miter lim="800000"/>
            <a:headEnd/>
            <a:tailEnd/>
          </a:ln>
        </p:spPr>
        <p:txBody>
          <a:bodyPr wrap="none">
            <a:spAutoFit/>
          </a:bodyPr>
          <a:lstStyle/>
          <a:p>
            <a:pPr>
              <a:buFont typeface="Arial" charset="0"/>
              <a:buNone/>
            </a:pPr>
            <a:r>
              <a:rPr lang="zh-CN" altLang="en-US" sz="2800">
                <a:solidFill>
                  <a:srgbClr val="4F80BD"/>
                </a:solidFill>
                <a:latin typeface="黑体" pitchFamily="49" charset="-122"/>
                <a:ea typeface="黑体" pitchFamily="49" charset="-122"/>
              </a:rPr>
              <a:t>第三单元</a:t>
            </a:r>
          </a:p>
        </p:txBody>
      </p:sp>
      <p:pic>
        <p:nvPicPr>
          <p:cNvPr id="13" name="图片 12" descr="445"/>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41850" y="3032125"/>
            <a:ext cx="592138" cy="590550"/>
          </a:xfrm>
          <a:prstGeom prst="rect">
            <a:avLst/>
          </a:prstGeom>
          <a:noFill/>
          <a:ln w="9525">
            <a:noFill/>
            <a:miter lim="800000"/>
            <a:headEnd/>
            <a:tailEnd/>
          </a:ln>
        </p:spPr>
      </p:pic>
      <p:sp>
        <p:nvSpPr>
          <p:cNvPr id="15" name="文本框 14"/>
          <p:cNvSpPr txBox="1">
            <a:spLocks noChangeArrowheads="1"/>
          </p:cNvSpPr>
          <p:nvPr/>
        </p:nvSpPr>
        <p:spPr bwMode="auto">
          <a:xfrm>
            <a:off x="4641851" y="3097213"/>
            <a:ext cx="663575" cy="461962"/>
          </a:xfrm>
          <a:prstGeom prst="rect">
            <a:avLst/>
          </a:prstGeom>
          <a:noFill/>
          <a:ln w="9525">
            <a:noFill/>
            <a:miter lim="800000"/>
            <a:headEnd/>
            <a:tailEnd/>
          </a:ln>
        </p:spPr>
        <p:txBody>
          <a:bodyPr>
            <a:spAutoFit/>
          </a:bodyPr>
          <a:lstStyle/>
          <a:p>
            <a:pPr>
              <a:buFont typeface="Arial" charset="0"/>
              <a:buNone/>
            </a:pPr>
            <a:r>
              <a:rPr lang="en-US" altLang="zh-CN" sz="2400">
                <a:solidFill>
                  <a:schemeClr val="bg1"/>
                </a:solidFill>
                <a:latin typeface="黑体" pitchFamily="49" charset="-122"/>
                <a:ea typeface="黑体" pitchFamily="49" charset="-122"/>
              </a:rPr>
              <a:t>10</a:t>
            </a:r>
          </a:p>
        </p:txBody>
      </p:sp>
      <p:sp>
        <p:nvSpPr>
          <p:cNvPr id="16" name="文本框 15"/>
          <p:cNvSpPr txBox="1">
            <a:spLocks noChangeArrowheads="1"/>
          </p:cNvSpPr>
          <p:nvPr/>
        </p:nvSpPr>
        <p:spPr bwMode="auto">
          <a:xfrm>
            <a:off x="5233989" y="2928939"/>
            <a:ext cx="2441575" cy="769937"/>
          </a:xfrm>
          <a:prstGeom prst="rect">
            <a:avLst/>
          </a:prstGeom>
          <a:noFill/>
          <a:ln w="9525">
            <a:noFill/>
            <a:miter lim="800000"/>
            <a:headEnd/>
            <a:tailEnd/>
          </a:ln>
        </p:spPr>
        <p:txBody>
          <a:bodyPr wrap="none">
            <a:spAutoFit/>
          </a:bodyPr>
          <a:lstStyle/>
          <a:p>
            <a:pPr>
              <a:buFont typeface="Arial" charset="0"/>
              <a:buNone/>
            </a:pPr>
            <a:r>
              <a:rPr lang="zh-CN" altLang="en-US" sz="4400">
                <a:solidFill>
                  <a:srgbClr val="4F80BD"/>
                </a:solidFill>
                <a:latin typeface="黑体" pitchFamily="49" charset="-122"/>
                <a:ea typeface="黑体" pitchFamily="49" charset="-122"/>
              </a:rPr>
              <a:t>纸的发明</a:t>
            </a:r>
          </a:p>
        </p:txBody>
      </p:sp>
      <p:grpSp>
        <p:nvGrpSpPr>
          <p:cNvPr id="19" name="组合 18"/>
          <p:cNvGrpSpPr>
            <a:grpSpLocks/>
          </p:cNvGrpSpPr>
          <p:nvPr/>
        </p:nvGrpSpPr>
        <p:grpSpPr bwMode="auto">
          <a:xfrm>
            <a:off x="4765676" y="3775076"/>
            <a:ext cx="2879725" cy="36513"/>
            <a:chOff x="5045" y="5946"/>
            <a:chExt cx="4536" cy="56"/>
          </a:xfrm>
        </p:grpSpPr>
        <p:sp>
          <p:nvSpPr>
            <p:cNvPr id="8203" name="矩形 16"/>
            <p:cNvSpPr>
              <a:spLocks noChangeArrowheads="1"/>
            </p:cNvSpPr>
            <p:nvPr/>
          </p:nvSpPr>
          <p:spPr bwMode="auto">
            <a:xfrm>
              <a:off x="5045" y="5961"/>
              <a:ext cx="4536" cy="28"/>
            </a:xfrm>
            <a:prstGeom prst="rect">
              <a:avLst/>
            </a:prstGeom>
            <a:solidFill>
              <a:schemeClr val="accent1"/>
            </a:solidFill>
            <a:ln w="9525" algn="ctr">
              <a:noFill/>
              <a:round/>
              <a:headEnd/>
              <a:tailEnd/>
            </a:ln>
          </p:spPr>
          <p:txBody>
            <a:bodyPr/>
            <a:lstStyle/>
            <a:p>
              <a:pPr>
                <a:buFont typeface="Arial" charset="0"/>
                <a:buNone/>
              </a:pPr>
              <a:endParaRPr lang="zh-CN" altLang="en-US">
                <a:latin typeface="黑体" pitchFamily="49" charset="-122"/>
                <a:ea typeface="黑体" pitchFamily="49" charset="-122"/>
              </a:endParaRPr>
            </a:p>
          </p:txBody>
        </p:sp>
        <p:sp>
          <p:nvSpPr>
            <p:cNvPr id="8204" name="矩形 17"/>
            <p:cNvSpPr>
              <a:spLocks noChangeArrowheads="1"/>
            </p:cNvSpPr>
            <p:nvPr/>
          </p:nvSpPr>
          <p:spPr bwMode="auto">
            <a:xfrm>
              <a:off x="6888" y="5946"/>
              <a:ext cx="850" cy="57"/>
            </a:xfrm>
            <a:prstGeom prst="rect">
              <a:avLst/>
            </a:prstGeom>
            <a:solidFill>
              <a:schemeClr val="accent1"/>
            </a:solidFill>
            <a:ln w="9525" algn="ctr">
              <a:noFill/>
              <a:round/>
              <a:headEnd/>
              <a:tailEnd/>
            </a:ln>
          </p:spPr>
          <p:txBody>
            <a:bodyPr/>
            <a:lstStyle/>
            <a:p>
              <a:pPr>
                <a:buFont typeface="Arial" charset="0"/>
                <a:buNone/>
              </a:pPr>
              <a:endParaRPr lang="zh-CN" altLang="en-US">
                <a:latin typeface="黑体" pitchFamily="49" charset="-122"/>
                <a:ea typeface="黑体" pitchFamily="49" charset="-122"/>
              </a:endParaRPr>
            </a:p>
          </p:txBody>
        </p:sp>
      </p:grpSp>
      <p:sp>
        <p:nvSpPr>
          <p:cNvPr id="12" name="矩形 11"/>
          <p:cNvSpPr/>
          <p:nvPr/>
        </p:nvSpPr>
        <p:spPr>
          <a:xfrm>
            <a:off x="1524000" y="5805166"/>
            <a:ext cx="9144000" cy="407291"/>
          </a:xfrm>
          <a:prstGeom prst="rect">
            <a:avLst/>
          </a:prstGeom>
        </p:spPr>
        <p:txBody>
          <a:bodyPr wrap="square">
            <a:spAutoFit/>
          </a:bodyPr>
          <a:lstStyle/>
          <a:p>
            <a:pPr marL="342900" indent="-342900" algn="ctr">
              <a:lnSpc>
                <a:spcPct val="110000"/>
              </a:lnSpc>
            </a:pPr>
            <a:r>
              <a:rPr lang="zh-CN" altLang="en-US" sz="2000" kern="0" dirty="0" smtClean="0">
                <a:solidFill>
                  <a:srgbClr val="000000"/>
                </a:solidFill>
                <a:latin typeface="微软雅黑" panose="020B0503020204020204" pitchFamily="34" charset="-122"/>
                <a:ea typeface="微软雅黑" panose="020B0503020204020204" pitchFamily="34" charset="-122"/>
              </a:rPr>
              <a:t>优品</a:t>
            </a:r>
            <a:r>
              <a:rPr lang="en-US" altLang="zh-CN" sz="2000" kern="0" dirty="0" smtClean="0">
                <a:solidFill>
                  <a:srgbClr val="000000"/>
                </a:solidFill>
                <a:latin typeface="微软雅黑" panose="020B0503020204020204" pitchFamily="34" charset="-122"/>
                <a:ea typeface="微软雅黑" panose="020B0503020204020204" pitchFamily="34" charset="-122"/>
              </a:rPr>
              <a:t>PPT</a:t>
            </a:r>
            <a:endParaRPr lang="en-US" altLang="zh-CN" sz="20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000"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par>
                                <p:cTn id="8" presetID="22" presetClass="entr" presetSubtype="8" fill="hold" grpId="0" nodeType="withEffect">
                                  <p:stCondLst>
                                    <p:cond delay="0"/>
                                  </p:stCondLst>
                                  <p:childTnLst>
                                    <p:set>
                                      <p:cBhvr>
                                        <p:cTn id="9" dur="1000" fill="hold">
                                          <p:stCondLst>
                                            <p:cond delay="0"/>
                                          </p:stCondLst>
                                        </p:cTn>
                                        <p:tgtEl>
                                          <p:spTgt spid="5"/>
                                        </p:tgtEl>
                                        <p:attrNameLst>
                                          <p:attrName>style.visibility</p:attrName>
                                        </p:attrNameLst>
                                      </p:cBhvr>
                                      <p:to>
                                        <p:strVal val="visible"/>
                                      </p:to>
                                    </p:set>
                                    <p:animEffect transition="in" filter="wipe(left)">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500"/>
                                        <p:tgtEl>
                                          <p:spTgt spid="11"/>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par>
                                <p:cTn id="25" presetID="22" presetClass="entr" presetSubtype="8"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par>
                          <p:cTn id="28" fill="hold">
                            <p:stCondLst>
                              <p:cond delay="1500"/>
                            </p:stCondLst>
                            <p:childTnLst>
                              <p:par>
                                <p:cTn id="29" presetID="22" presetClass="entr" presetSubtype="8" fill="hold" nodeType="afterEffect">
                                  <p:stCondLst>
                                    <p:cond delay="0"/>
                                  </p:stCondLst>
                                  <p:childTnLst>
                                    <p:set>
                                      <p:cBhvr>
                                        <p:cTn id="30" dur="1" fill="hold">
                                          <p:stCondLst>
                                            <p:cond delay="0"/>
                                          </p:stCondLst>
                                        </p:cTn>
                                        <p:tgtEl>
                                          <p:spTgt spid="16">
                                            <p:txEl>
                                              <p:pRg st="0" end="0"/>
                                            </p:txEl>
                                          </p:spTgt>
                                        </p:tgtEl>
                                        <p:attrNameLst>
                                          <p:attrName>style.visibility</p:attrName>
                                        </p:attrNameLst>
                                      </p:cBhvr>
                                      <p:to>
                                        <p:strVal val="visible"/>
                                      </p:to>
                                    </p:set>
                                    <p:animEffect transition="in" filter="wipe(left)">
                                      <p:cBhvr>
                                        <p:cTn id="31" dur="500"/>
                                        <p:tgtEl>
                                          <p:spTgt spid="16">
                                            <p:txEl>
                                              <p:pRg st="0" end="0"/>
                                            </p:txEl>
                                          </p:spTgt>
                                        </p:tgtEl>
                                      </p:cBhvr>
                                    </p:animEffect>
                                  </p:childTnLst>
                                </p:cTn>
                              </p:par>
                            </p:childTnLst>
                          </p:cTn>
                        </p:par>
                        <p:par>
                          <p:cTn id="32" fill="hold">
                            <p:stCondLst>
                              <p:cond delay="2000"/>
                            </p:stCondLst>
                            <p:childTnLst>
                              <p:par>
                                <p:cTn id="33" presetID="22" presetClass="entr" presetSubtype="8"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ldLvl="0" animBg="1"/>
      <p:bldP spid="9" grpId="0" bldLvl="0" animBg="1"/>
      <p:bldP spid="11" grpId="0" bldLvl="0" animBg="1"/>
      <p:bldP spid="15"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矩形 1"/>
          <p:cNvSpPr>
            <a:spLocks noChangeArrowheads="1"/>
          </p:cNvSpPr>
          <p:nvPr/>
        </p:nvSpPr>
        <p:spPr bwMode="auto">
          <a:xfrm>
            <a:off x="1703388" y="476250"/>
            <a:ext cx="4699000" cy="585788"/>
          </a:xfrm>
          <a:prstGeom prst="rect">
            <a:avLst/>
          </a:prstGeom>
          <a:noFill/>
          <a:ln w="9525">
            <a:noFill/>
            <a:miter lim="800000"/>
            <a:headEnd/>
            <a:tailEnd/>
          </a:ln>
        </p:spPr>
        <p:txBody>
          <a:bodyPr wrap="none">
            <a:spAutoFit/>
          </a:bodyPr>
          <a:lstStyle/>
          <a:p>
            <a:pPr>
              <a:buFont typeface="Arial" charset="0"/>
              <a:buNone/>
            </a:pPr>
            <a:r>
              <a:rPr lang="en-US" altLang="zh-CN" sz="3200">
                <a:latin typeface="楷体" pitchFamily="49" charset="-122"/>
                <a:ea typeface="楷体" pitchFamily="49" charset="-122"/>
              </a:rPr>
              <a:t>(3)</a:t>
            </a:r>
            <a:r>
              <a:rPr lang="zh-CN" altLang="en-US" sz="3200">
                <a:latin typeface="楷体" pitchFamily="49" charset="-122"/>
                <a:ea typeface="楷体" pitchFamily="49" charset="-122"/>
              </a:rPr>
              <a:t>回归课文段落</a:t>
            </a:r>
            <a:r>
              <a:rPr lang="en-US" altLang="zh-CN" sz="3200">
                <a:latin typeface="楷体" pitchFamily="49" charset="-122"/>
                <a:ea typeface="楷体" pitchFamily="49" charset="-122"/>
              </a:rPr>
              <a:t>,</a:t>
            </a:r>
            <a:r>
              <a:rPr lang="zh-CN" altLang="en-US" sz="3200">
                <a:latin typeface="楷体" pitchFamily="49" charset="-122"/>
                <a:ea typeface="楷体" pitchFamily="49" charset="-122"/>
              </a:rPr>
              <a:t>朗读。</a:t>
            </a:r>
          </a:p>
        </p:txBody>
      </p:sp>
      <p:sp>
        <p:nvSpPr>
          <p:cNvPr id="3" name="矩形 2"/>
          <p:cNvSpPr>
            <a:spLocks noChangeArrowheads="1"/>
          </p:cNvSpPr>
          <p:nvPr/>
        </p:nvSpPr>
        <p:spPr bwMode="auto">
          <a:xfrm>
            <a:off x="1703388" y="1268414"/>
            <a:ext cx="6545262" cy="585787"/>
          </a:xfrm>
          <a:prstGeom prst="rect">
            <a:avLst/>
          </a:prstGeom>
          <a:noFill/>
          <a:ln w="9525">
            <a:noFill/>
            <a:miter lim="800000"/>
            <a:headEnd/>
            <a:tailEnd/>
          </a:ln>
        </p:spPr>
        <p:txBody>
          <a:bodyPr wrap="none">
            <a:spAutoFit/>
          </a:bodyPr>
          <a:lstStyle/>
          <a:p>
            <a:pPr>
              <a:buFont typeface="Arial" charset="0"/>
              <a:buNone/>
            </a:pPr>
            <a:r>
              <a:rPr lang="en-US" altLang="zh-CN" sz="3200">
                <a:latin typeface="楷体" pitchFamily="49" charset="-122"/>
                <a:ea typeface="楷体" pitchFamily="49" charset="-122"/>
              </a:rPr>
              <a:t>(4)</a:t>
            </a:r>
            <a:r>
              <a:rPr lang="zh-CN" altLang="en-US" sz="3200">
                <a:latin typeface="楷体" pitchFamily="49" charset="-122"/>
                <a:ea typeface="楷体" pitchFamily="49" charset="-122"/>
              </a:rPr>
              <a:t>体会连续使用多个动词的作用。</a:t>
            </a:r>
          </a:p>
        </p:txBody>
      </p:sp>
      <p:sp>
        <p:nvSpPr>
          <p:cNvPr id="4" name="矩形 3"/>
          <p:cNvSpPr>
            <a:spLocks noChangeArrowheads="1"/>
          </p:cNvSpPr>
          <p:nvPr/>
        </p:nvSpPr>
        <p:spPr bwMode="auto">
          <a:xfrm>
            <a:off x="2214563" y="1944688"/>
            <a:ext cx="8375650" cy="1569660"/>
          </a:xfrm>
          <a:prstGeom prst="rect">
            <a:avLst/>
          </a:prstGeom>
          <a:noFill/>
          <a:ln w="9525">
            <a:noFill/>
            <a:miter lim="800000"/>
            <a:headEnd/>
            <a:tailEnd/>
          </a:ln>
        </p:spPr>
        <p:txBody>
          <a:bodyPr>
            <a:spAutoFit/>
          </a:bodyPr>
          <a:lstStyle/>
          <a:p>
            <a:pPr>
              <a:lnSpc>
                <a:spcPct val="150000"/>
              </a:lnSpc>
              <a:buFont typeface="Arial" charset="0"/>
              <a:buNone/>
            </a:pPr>
            <a:r>
              <a:rPr lang="zh-CN" altLang="en-US" sz="3200">
                <a:solidFill>
                  <a:srgbClr val="FF0000"/>
                </a:solidFill>
                <a:latin typeface="楷体" pitchFamily="49" charset="-122"/>
                <a:ea typeface="楷体" pitchFamily="49" charset="-122"/>
              </a:rPr>
              <a:t>这样写比较生动具体，能体现中华民族祖先的聪明才智。</a:t>
            </a:r>
          </a:p>
        </p:txBody>
      </p:sp>
      <p:sp>
        <p:nvSpPr>
          <p:cNvPr id="5" name="矩形 4"/>
          <p:cNvSpPr>
            <a:spLocks noChangeArrowheads="1"/>
          </p:cNvSpPr>
          <p:nvPr/>
        </p:nvSpPr>
        <p:spPr bwMode="auto">
          <a:xfrm>
            <a:off x="1554163" y="3284539"/>
            <a:ext cx="4494212" cy="585787"/>
          </a:xfrm>
          <a:prstGeom prst="rect">
            <a:avLst/>
          </a:prstGeom>
          <a:noFill/>
          <a:ln w="9525">
            <a:noFill/>
            <a:miter lim="800000"/>
            <a:headEnd/>
            <a:tailEnd/>
          </a:ln>
        </p:spPr>
        <p:txBody>
          <a:bodyPr wrap="none">
            <a:spAutoFit/>
          </a:bodyPr>
          <a:lstStyle/>
          <a:p>
            <a:pPr>
              <a:buFont typeface="Arial" charset="0"/>
              <a:buNone/>
            </a:pPr>
            <a:r>
              <a:rPr lang="en-US" altLang="zh-CN" sz="3200">
                <a:latin typeface="楷体" pitchFamily="49" charset="-122"/>
                <a:ea typeface="楷体" pitchFamily="49" charset="-122"/>
              </a:rPr>
              <a:t>3.</a:t>
            </a:r>
            <a:r>
              <a:rPr lang="zh-CN" altLang="en-US" sz="3200">
                <a:latin typeface="楷体" pitchFamily="49" charset="-122"/>
                <a:ea typeface="楷体" pitchFamily="49" charset="-122"/>
              </a:rPr>
              <a:t>聚焦段落</a:t>
            </a:r>
            <a:r>
              <a:rPr lang="en-US" altLang="zh-CN" sz="3200">
                <a:latin typeface="楷体" pitchFamily="49" charset="-122"/>
                <a:ea typeface="楷体" pitchFamily="49" charset="-122"/>
              </a:rPr>
              <a:t>,</a:t>
            </a:r>
            <a:r>
              <a:rPr lang="zh-CN" altLang="en-US" sz="3200">
                <a:latin typeface="楷体" pitchFamily="49" charset="-122"/>
                <a:ea typeface="楷体" pitchFamily="49" charset="-122"/>
              </a:rPr>
              <a:t>体会谋篇。</a:t>
            </a:r>
          </a:p>
        </p:txBody>
      </p:sp>
      <p:sp>
        <p:nvSpPr>
          <p:cNvPr id="6" name="矩形 5"/>
          <p:cNvSpPr>
            <a:spLocks noChangeArrowheads="1"/>
          </p:cNvSpPr>
          <p:nvPr/>
        </p:nvSpPr>
        <p:spPr bwMode="auto">
          <a:xfrm>
            <a:off x="1895475" y="3990975"/>
            <a:ext cx="4903788" cy="585788"/>
          </a:xfrm>
          <a:prstGeom prst="rect">
            <a:avLst/>
          </a:prstGeom>
          <a:noFill/>
          <a:ln w="9525">
            <a:noFill/>
            <a:miter lim="800000"/>
            <a:headEnd/>
            <a:tailEnd/>
          </a:ln>
        </p:spPr>
        <p:txBody>
          <a:bodyPr wrap="none">
            <a:spAutoFit/>
          </a:bodyPr>
          <a:lstStyle/>
          <a:p>
            <a:pPr>
              <a:buFont typeface="Arial" charset="0"/>
              <a:buNone/>
            </a:pPr>
            <a:r>
              <a:rPr lang="en-US" altLang="zh-CN" sz="3200">
                <a:latin typeface="楷体" pitchFamily="49" charset="-122"/>
                <a:ea typeface="楷体" pitchFamily="49" charset="-122"/>
              </a:rPr>
              <a:t>(1)</a:t>
            </a:r>
            <a:r>
              <a:rPr lang="zh-CN" altLang="en-US" sz="3200">
                <a:latin typeface="楷体" pitchFamily="49" charset="-122"/>
                <a:ea typeface="楷体" pitchFamily="49" charset="-122"/>
              </a:rPr>
              <a:t>默读课文，画找句子。</a:t>
            </a:r>
          </a:p>
        </p:txBody>
      </p:sp>
      <p:sp>
        <p:nvSpPr>
          <p:cNvPr id="7" name="矩形 6"/>
          <p:cNvSpPr>
            <a:spLocks noChangeArrowheads="1"/>
          </p:cNvSpPr>
          <p:nvPr/>
        </p:nvSpPr>
        <p:spPr bwMode="auto">
          <a:xfrm>
            <a:off x="1857376" y="4868864"/>
            <a:ext cx="2441575" cy="585787"/>
          </a:xfrm>
          <a:prstGeom prst="rect">
            <a:avLst/>
          </a:prstGeom>
          <a:noFill/>
          <a:ln w="9525">
            <a:noFill/>
            <a:miter lim="800000"/>
            <a:headEnd/>
            <a:tailEnd/>
          </a:ln>
        </p:spPr>
        <p:txBody>
          <a:bodyPr wrap="none">
            <a:spAutoFit/>
          </a:bodyPr>
          <a:lstStyle/>
          <a:p>
            <a:pPr>
              <a:buFont typeface="Arial" charset="0"/>
              <a:buNone/>
            </a:pPr>
            <a:r>
              <a:rPr lang="en-US" altLang="zh-CN" sz="3200">
                <a:latin typeface="楷体" pitchFamily="49" charset="-122"/>
                <a:ea typeface="楷体" pitchFamily="49" charset="-122"/>
              </a:rPr>
              <a:t>(2)</a:t>
            </a:r>
            <a:r>
              <a:rPr lang="zh-CN" altLang="en-US" sz="3200">
                <a:latin typeface="楷体" pitchFamily="49" charset="-122"/>
                <a:ea typeface="楷体" pitchFamily="49" charset="-122"/>
              </a:rPr>
              <a:t>反馈交流</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randombar(horizontal)">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矩形 1"/>
          <p:cNvSpPr>
            <a:spLocks noChangeArrowheads="1"/>
          </p:cNvSpPr>
          <p:nvPr/>
        </p:nvSpPr>
        <p:spPr bwMode="auto">
          <a:xfrm>
            <a:off x="1776414" y="981076"/>
            <a:ext cx="8783637" cy="4524315"/>
          </a:xfrm>
          <a:prstGeom prst="rect">
            <a:avLst/>
          </a:prstGeom>
          <a:noFill/>
          <a:ln w="9525">
            <a:noFill/>
            <a:miter lim="800000"/>
            <a:headEnd/>
            <a:tailEnd/>
          </a:ln>
        </p:spPr>
        <p:txBody>
          <a:bodyPr>
            <a:spAutoFit/>
          </a:bodyPr>
          <a:lstStyle/>
          <a:p>
            <a:pPr>
              <a:lnSpc>
                <a:spcPct val="150000"/>
              </a:lnSpc>
              <a:buFont typeface="Arial" charset="0"/>
              <a:buNone/>
            </a:pPr>
            <a:r>
              <a:rPr lang="zh-CN" altLang="en-US" sz="3200" dirty="0">
                <a:latin typeface="楷体" pitchFamily="49" charset="-122"/>
                <a:ea typeface="楷体" pitchFamily="49" charset="-122"/>
              </a:rPr>
              <a:t> 第</a:t>
            </a:r>
            <a:r>
              <a:rPr lang="en-US" altLang="zh-CN" sz="3200" dirty="0">
                <a:latin typeface="楷体" pitchFamily="49" charset="-122"/>
                <a:ea typeface="楷体" pitchFamily="49" charset="-122"/>
              </a:rPr>
              <a:t>4</a:t>
            </a:r>
            <a:r>
              <a:rPr lang="zh-CN" altLang="en-US" sz="3200" dirty="0">
                <a:latin typeface="楷体" pitchFamily="49" charset="-122"/>
                <a:ea typeface="楷体" pitchFamily="49" charset="-122"/>
              </a:rPr>
              <a:t>自然段总共三句话</a:t>
            </a:r>
            <a:r>
              <a:rPr lang="en-US" altLang="zh-CN" sz="3200" dirty="0">
                <a:latin typeface="楷体" pitchFamily="49" charset="-122"/>
                <a:ea typeface="楷体" pitchFamily="49" charset="-122"/>
              </a:rPr>
              <a:t>,</a:t>
            </a:r>
            <a:r>
              <a:rPr lang="zh-CN" altLang="en-US" sz="3200" dirty="0">
                <a:latin typeface="楷体" pitchFamily="49" charset="-122"/>
                <a:ea typeface="楷体" pitchFamily="49" charset="-122"/>
              </a:rPr>
              <a:t>第一句是写蔡伦改进了造纸术</a:t>
            </a:r>
            <a:r>
              <a:rPr lang="en-US" altLang="zh-CN" sz="3200" dirty="0">
                <a:latin typeface="楷体" pitchFamily="49" charset="-122"/>
                <a:ea typeface="楷体" pitchFamily="49" charset="-122"/>
              </a:rPr>
              <a:t>,</a:t>
            </a:r>
            <a:r>
              <a:rPr lang="zh-CN" altLang="en-US" sz="3200" dirty="0">
                <a:latin typeface="楷体" pitchFamily="49" charset="-122"/>
                <a:ea typeface="楷体" pitchFamily="49" charset="-122"/>
              </a:rPr>
              <a:t>第二句具体写了蔡伦如何改进造纸术</a:t>
            </a:r>
            <a:r>
              <a:rPr lang="en-US" altLang="zh-CN" sz="3200" dirty="0">
                <a:latin typeface="楷体" pitchFamily="49" charset="-122"/>
                <a:ea typeface="楷体" pitchFamily="49" charset="-122"/>
              </a:rPr>
              <a:t>,</a:t>
            </a:r>
            <a:r>
              <a:rPr lang="zh-CN" altLang="en-US" sz="3200" dirty="0">
                <a:latin typeface="楷体" pitchFamily="49" charset="-122"/>
                <a:ea typeface="楷体" pitchFamily="49" charset="-122"/>
              </a:rPr>
              <a:t>第三句写了这种造纸方法传承下来的原因。这一自然段是围绕着第一句话写的</a:t>
            </a:r>
            <a:r>
              <a:rPr lang="en-US" altLang="zh-CN" sz="3200" dirty="0">
                <a:latin typeface="楷体" pitchFamily="49" charset="-122"/>
                <a:ea typeface="楷体" pitchFamily="49" charset="-122"/>
              </a:rPr>
              <a:t>,</a:t>
            </a:r>
            <a:r>
              <a:rPr lang="zh-CN" altLang="en-US" sz="3200" dirty="0">
                <a:latin typeface="楷体" pitchFamily="49" charset="-122"/>
                <a:ea typeface="楷体" pitchFamily="49" charset="-122"/>
              </a:rPr>
              <a:t>找到了这句话就能概括这一段的内容。这就是“围绕着一个意思”构段的方法。</a:t>
            </a:r>
          </a:p>
        </p:txBody>
      </p:sp>
    </p:spTree>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剪去单角的矩形 5"/>
          <p:cNvSpPr/>
          <p:nvPr/>
        </p:nvSpPr>
        <p:spPr>
          <a:xfrm>
            <a:off x="1343025" y="692150"/>
            <a:ext cx="5130800" cy="649288"/>
          </a:xfrm>
          <a:prstGeom prst="snip1Rect">
            <a:avLst/>
          </a:prstGeom>
          <a:solidFill>
            <a:srgbClr val="BBE1F4"/>
          </a:solidFill>
          <a:ln>
            <a:noFill/>
          </a:ln>
          <a:effectLst>
            <a:outerShdw blurRad="50800" dist="50800" dir="2700000" algn="tl" rotWithShape="0">
              <a:srgbClr val="4E70A8">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Arial" panose="020B0604020202020204" pitchFamily="34" charset="0"/>
              <a:buNone/>
              <a:defRPr/>
            </a:pPr>
            <a:endParaRPr lang="zh-CN" altLang="en-US">
              <a:solidFill>
                <a:prstClr val="white"/>
              </a:solidFill>
            </a:endParaRPr>
          </a:p>
        </p:txBody>
      </p:sp>
      <p:sp>
        <p:nvSpPr>
          <p:cNvPr id="7" name="文本框 10"/>
          <p:cNvSpPr txBox="1">
            <a:spLocks noChangeArrowheads="1"/>
          </p:cNvSpPr>
          <p:nvPr/>
        </p:nvSpPr>
        <p:spPr bwMode="auto">
          <a:xfrm>
            <a:off x="1776413" y="723900"/>
            <a:ext cx="4697412" cy="585788"/>
          </a:xfrm>
          <a:prstGeom prst="rect">
            <a:avLst/>
          </a:prstGeom>
          <a:noFill/>
          <a:ln w="9525">
            <a:noFill/>
            <a:miter lim="800000"/>
            <a:headEnd/>
            <a:tailEnd/>
          </a:ln>
        </p:spPr>
        <p:txBody>
          <a:bodyPr wrap="none">
            <a:spAutoFit/>
          </a:bodyPr>
          <a:lstStyle/>
          <a:p>
            <a:pPr>
              <a:buFont typeface="Arial" charset="0"/>
              <a:buNone/>
            </a:pPr>
            <a:r>
              <a:rPr lang="zh-CN" altLang="en-US" sz="3200" dirty="0">
                <a:solidFill>
                  <a:srgbClr val="0070C0"/>
                </a:solidFill>
                <a:latin typeface="黑体" pitchFamily="49" charset="-122"/>
                <a:ea typeface="黑体" pitchFamily="49" charset="-122"/>
              </a:rPr>
              <a:t>四、综合实践，交流调整</a:t>
            </a:r>
          </a:p>
        </p:txBody>
      </p:sp>
      <p:sp>
        <p:nvSpPr>
          <p:cNvPr id="2" name="矩形 1"/>
          <p:cNvSpPr>
            <a:spLocks noChangeArrowheads="1"/>
          </p:cNvSpPr>
          <p:nvPr/>
        </p:nvSpPr>
        <p:spPr bwMode="auto">
          <a:xfrm>
            <a:off x="1555750" y="1466850"/>
            <a:ext cx="3467100" cy="584200"/>
          </a:xfrm>
          <a:prstGeom prst="rect">
            <a:avLst/>
          </a:prstGeom>
          <a:noFill/>
          <a:ln w="9525">
            <a:noFill/>
            <a:miter lim="800000"/>
            <a:headEnd/>
            <a:tailEnd/>
          </a:ln>
        </p:spPr>
        <p:txBody>
          <a:bodyPr wrap="none">
            <a:spAutoFit/>
          </a:bodyPr>
          <a:lstStyle/>
          <a:p>
            <a:pPr>
              <a:buFont typeface="Arial" charset="0"/>
              <a:buNone/>
            </a:pPr>
            <a:r>
              <a:rPr lang="en-US" altLang="zh-CN" sz="3200">
                <a:latin typeface="楷体" pitchFamily="49" charset="-122"/>
                <a:ea typeface="楷体" pitchFamily="49" charset="-122"/>
              </a:rPr>
              <a:t>1.</a:t>
            </a:r>
            <a:r>
              <a:rPr lang="zh-CN" altLang="en-US" sz="3200">
                <a:latin typeface="楷体" pitchFamily="49" charset="-122"/>
                <a:ea typeface="楷体" pitchFamily="49" charset="-122"/>
              </a:rPr>
              <a:t>展示收集的材料</a:t>
            </a:r>
          </a:p>
        </p:txBody>
      </p:sp>
      <p:sp>
        <p:nvSpPr>
          <p:cNvPr id="3" name="矩形 2"/>
          <p:cNvSpPr>
            <a:spLocks noChangeArrowheads="1"/>
          </p:cNvSpPr>
          <p:nvPr/>
        </p:nvSpPr>
        <p:spPr bwMode="auto">
          <a:xfrm>
            <a:off x="1919288" y="2133600"/>
            <a:ext cx="8280400" cy="3785652"/>
          </a:xfrm>
          <a:prstGeom prst="rect">
            <a:avLst/>
          </a:prstGeom>
          <a:noFill/>
          <a:ln w="9525">
            <a:noFill/>
            <a:miter lim="800000"/>
            <a:headEnd/>
            <a:tailEnd/>
          </a:ln>
        </p:spPr>
        <p:txBody>
          <a:bodyPr>
            <a:spAutoFit/>
          </a:bodyPr>
          <a:lstStyle/>
          <a:p>
            <a:pPr>
              <a:lnSpc>
                <a:spcPct val="150000"/>
              </a:lnSpc>
              <a:buFont typeface="Arial" charset="0"/>
              <a:buNone/>
            </a:pPr>
            <a:r>
              <a:rPr lang="zh-CN" altLang="en-US" sz="3200">
                <a:latin typeface="楷体" pitchFamily="49" charset="-122"/>
                <a:ea typeface="楷体" pitchFamily="49" charset="-122"/>
              </a:rPr>
              <a:t>本单元的综合实践活动主题是收集传统节日的资料</a:t>
            </a:r>
            <a:r>
              <a:rPr lang="en-US" altLang="zh-CN" sz="3200">
                <a:latin typeface="楷体" pitchFamily="49" charset="-122"/>
                <a:ea typeface="楷体" pitchFamily="49" charset="-122"/>
              </a:rPr>
              <a:t>,</a:t>
            </a:r>
            <a:r>
              <a:rPr lang="zh-CN" altLang="en-US" sz="3200">
                <a:latin typeface="楷体" pitchFamily="49" charset="-122"/>
                <a:ea typeface="楷体" pitchFamily="49" charset="-122"/>
              </a:rPr>
              <a:t>交流节日的风俗习惯</a:t>
            </a:r>
            <a:r>
              <a:rPr lang="en-US" altLang="zh-CN" sz="3200">
                <a:latin typeface="楷体" pitchFamily="49" charset="-122"/>
                <a:ea typeface="楷体" pitchFamily="49" charset="-122"/>
              </a:rPr>
              <a:t>,</a:t>
            </a:r>
            <a:r>
              <a:rPr lang="zh-CN" altLang="en-US" sz="3200">
                <a:latin typeface="楷体" pitchFamily="49" charset="-122"/>
                <a:ea typeface="楷体" pitchFamily="49" charset="-122"/>
              </a:rPr>
              <a:t>写一写过节的过程。本单元第一篇课文的课后已经布置了整理交流了解中国传统节日的练习</a:t>
            </a:r>
            <a:r>
              <a:rPr lang="en-US" altLang="zh-CN" sz="3200">
                <a:latin typeface="楷体" pitchFamily="49" charset="-122"/>
                <a:ea typeface="楷体" pitchFamily="49" charset="-122"/>
              </a:rPr>
              <a:t>,</a:t>
            </a:r>
            <a:r>
              <a:rPr lang="zh-CN" altLang="en-US" sz="3200">
                <a:latin typeface="楷体" pitchFamily="49" charset="-122"/>
                <a:ea typeface="楷体" pitchFamily="49" charset="-122"/>
              </a:rPr>
              <a:t>接下来请同学们以小组的形式汇报自已收集的材料。</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500"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randombar(horizontal)">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919289" y="1779589"/>
            <a:ext cx="8713787" cy="3970337"/>
          </a:xfrm>
          <a:prstGeom prst="rect">
            <a:avLst/>
          </a:prstGeom>
          <a:noFill/>
          <a:ln w="9525">
            <a:noFill/>
            <a:miter lim="800000"/>
            <a:headEnd/>
            <a:tailEnd/>
          </a:ln>
        </p:spPr>
        <p:txBody>
          <a:bodyPr>
            <a:spAutoFit/>
          </a:bodyPr>
          <a:lstStyle/>
          <a:p>
            <a:pPr>
              <a:lnSpc>
                <a:spcPct val="150000"/>
              </a:lnSpc>
              <a:buFont typeface="Arial" charset="0"/>
              <a:buNone/>
            </a:pPr>
            <a:r>
              <a:rPr lang="zh-CN" altLang="en-US" sz="2800" dirty="0">
                <a:latin typeface="楷体" pitchFamily="49" charset="-122"/>
                <a:ea typeface="楷体" pitchFamily="49" charset="-122"/>
              </a:rPr>
              <a:t>中华传统文化离不开一些具有中国文化特质的事物，如丝绸、竹子、茶叶、汉字、指南针、筷子等</a:t>
            </a:r>
            <a:r>
              <a:rPr lang="en-US" altLang="zh-CN" sz="2800" dirty="0">
                <a:latin typeface="楷体" pitchFamily="49" charset="-122"/>
                <a:ea typeface="楷体" pitchFamily="49" charset="-122"/>
              </a:rPr>
              <a:t>,</a:t>
            </a:r>
            <a:r>
              <a:rPr lang="zh-CN" altLang="en-US" sz="2800" dirty="0">
                <a:latin typeface="楷体" pitchFamily="49" charset="-122"/>
                <a:ea typeface="楷体" pitchFamily="49" charset="-122"/>
              </a:rPr>
              <a:t>请上网收集相关资料。以“某某的来历</a:t>
            </a:r>
            <a:r>
              <a:rPr lang="en-US" altLang="zh-CN" sz="2800" dirty="0">
                <a:latin typeface="楷体" pitchFamily="49" charset="-122"/>
                <a:ea typeface="楷体" pitchFamily="49" charset="-122"/>
              </a:rPr>
              <a:t>(</a:t>
            </a:r>
            <a:r>
              <a:rPr lang="zh-CN" altLang="en-US" sz="2800" dirty="0">
                <a:latin typeface="楷体" pitchFamily="49" charset="-122"/>
                <a:ea typeface="楷体" pitchFamily="49" charset="-122"/>
              </a:rPr>
              <a:t>或发明</a:t>
            </a:r>
            <a:r>
              <a:rPr lang="en-US" altLang="zh-CN" sz="2800" dirty="0">
                <a:latin typeface="楷体" pitchFamily="49" charset="-122"/>
                <a:ea typeface="楷体" pitchFamily="49" charset="-122"/>
              </a:rPr>
              <a:t>)”</a:t>
            </a:r>
            <a:r>
              <a:rPr lang="zh-CN" altLang="en-US" sz="2800" dirty="0">
                <a:latin typeface="楷体" pitchFamily="49" charset="-122"/>
                <a:ea typeface="楷体" pitchFamily="49" charset="-122"/>
              </a:rPr>
              <a:t>为题</a:t>
            </a:r>
            <a:r>
              <a:rPr lang="en-US" altLang="zh-CN" sz="2800" dirty="0">
                <a:latin typeface="楷体" pitchFamily="49" charset="-122"/>
                <a:ea typeface="楷体" pitchFamily="49" charset="-122"/>
              </a:rPr>
              <a:t>,</a:t>
            </a:r>
            <a:r>
              <a:rPr lang="zh-CN" altLang="en-US" sz="2800" dirty="0">
                <a:latin typeface="楷体" pitchFamily="49" charset="-122"/>
                <a:ea typeface="楷体" pitchFamily="49" charset="-122"/>
              </a:rPr>
              <a:t>对这一事物进行追根求源。仿照</a:t>
            </a:r>
            <a:r>
              <a:rPr lang="en-US" altLang="zh-CN" sz="2800" dirty="0">
                <a:latin typeface="楷体" pitchFamily="49" charset="-122"/>
                <a:ea typeface="楷体" pitchFamily="49" charset="-122"/>
              </a:rPr>
              <a:t>《</a:t>
            </a:r>
            <a:r>
              <a:rPr lang="zh-CN" altLang="en-US" sz="2800" dirty="0">
                <a:latin typeface="楷体" pitchFamily="49" charset="-122"/>
                <a:ea typeface="楷体" pitchFamily="49" charset="-122"/>
              </a:rPr>
              <a:t>纸的发明</a:t>
            </a:r>
            <a:r>
              <a:rPr lang="en-US" altLang="zh-CN" sz="2800" dirty="0">
                <a:latin typeface="楷体" pitchFamily="49" charset="-122"/>
                <a:ea typeface="楷体" pitchFamily="49" charset="-122"/>
              </a:rPr>
              <a:t>》</a:t>
            </a:r>
            <a:r>
              <a:rPr lang="zh-CN" altLang="en-US" sz="2800" dirty="0">
                <a:latin typeface="楷体" pitchFamily="49" charset="-122"/>
                <a:ea typeface="楷体" pitchFamily="49" charset="-122"/>
              </a:rPr>
              <a:t>一文的写法</a:t>
            </a:r>
            <a:r>
              <a:rPr lang="en-US" altLang="zh-CN" sz="2800" dirty="0">
                <a:latin typeface="楷体" pitchFamily="49" charset="-122"/>
                <a:ea typeface="楷体" pitchFamily="49" charset="-122"/>
              </a:rPr>
              <a:t>,</a:t>
            </a:r>
            <a:r>
              <a:rPr lang="zh-CN" altLang="en-US" sz="2800" dirty="0">
                <a:latin typeface="楷体" pitchFamily="49" charset="-122"/>
                <a:ea typeface="楷体" pitchFamily="49" charset="-122"/>
              </a:rPr>
              <a:t>小组合作</a:t>
            </a:r>
            <a:r>
              <a:rPr lang="en-US" altLang="zh-CN" sz="2800" dirty="0">
                <a:latin typeface="楷体" pitchFamily="49" charset="-122"/>
                <a:ea typeface="楷体" pitchFamily="49" charset="-122"/>
              </a:rPr>
              <a:t>,</a:t>
            </a:r>
            <a:r>
              <a:rPr lang="zh-CN" altLang="en-US" sz="2800" dirty="0">
                <a:latin typeface="楷体" pitchFamily="49" charset="-122"/>
                <a:ea typeface="楷体" pitchFamily="49" charset="-122"/>
              </a:rPr>
              <a:t>用图文并茂的方式写一篇文章</a:t>
            </a:r>
            <a:r>
              <a:rPr lang="en-US" altLang="zh-CN" sz="2800" dirty="0">
                <a:latin typeface="楷体" pitchFamily="49" charset="-122"/>
                <a:ea typeface="楷体" pitchFamily="49" charset="-122"/>
              </a:rPr>
              <a:t>,</a:t>
            </a:r>
            <a:r>
              <a:rPr lang="zh-CN" altLang="en-US" sz="2800" dirty="0">
                <a:latin typeface="楷体" pitchFamily="49" charset="-122"/>
                <a:ea typeface="楷体" pitchFamily="49" charset="-122"/>
              </a:rPr>
              <a:t>介绍这个事物是怎么发明出来的。</a:t>
            </a:r>
          </a:p>
        </p:txBody>
      </p:sp>
      <p:sp>
        <p:nvSpPr>
          <p:cNvPr id="20483" name="矩形 2"/>
          <p:cNvSpPr>
            <a:spLocks noChangeArrowheads="1"/>
          </p:cNvSpPr>
          <p:nvPr/>
        </p:nvSpPr>
        <p:spPr bwMode="auto">
          <a:xfrm>
            <a:off x="1522413" y="404813"/>
            <a:ext cx="4699001" cy="584200"/>
          </a:xfrm>
          <a:prstGeom prst="rect">
            <a:avLst/>
          </a:prstGeom>
          <a:noFill/>
          <a:ln w="9525">
            <a:noFill/>
            <a:miter lim="800000"/>
            <a:headEnd/>
            <a:tailEnd/>
          </a:ln>
        </p:spPr>
        <p:txBody>
          <a:bodyPr wrap="none">
            <a:spAutoFit/>
          </a:bodyPr>
          <a:lstStyle/>
          <a:p>
            <a:pPr>
              <a:buFont typeface="Arial" charset="0"/>
              <a:buNone/>
            </a:pPr>
            <a:r>
              <a:rPr lang="en-US" altLang="zh-CN" sz="3200">
                <a:latin typeface="楷体" pitchFamily="49" charset="-122"/>
                <a:ea typeface="楷体" pitchFamily="49" charset="-122"/>
              </a:rPr>
              <a:t>2.</a:t>
            </a:r>
            <a:r>
              <a:rPr lang="zh-CN" altLang="en-US" sz="3200">
                <a:latin typeface="楷体" pitchFamily="49" charset="-122"/>
                <a:ea typeface="楷体" pitchFamily="49" charset="-122"/>
              </a:rPr>
              <a:t>讨论还需补充的材料。</a:t>
            </a:r>
          </a:p>
        </p:txBody>
      </p:sp>
      <p:sp>
        <p:nvSpPr>
          <p:cNvPr id="4" name="矩形 3"/>
          <p:cNvSpPr>
            <a:spLocks noChangeArrowheads="1"/>
          </p:cNvSpPr>
          <p:nvPr/>
        </p:nvSpPr>
        <p:spPr bwMode="auto">
          <a:xfrm>
            <a:off x="1555751" y="1193800"/>
            <a:ext cx="5108575" cy="585788"/>
          </a:xfrm>
          <a:prstGeom prst="rect">
            <a:avLst/>
          </a:prstGeom>
          <a:noFill/>
          <a:ln w="9525">
            <a:noFill/>
            <a:miter lim="800000"/>
            <a:headEnd/>
            <a:tailEnd/>
          </a:ln>
        </p:spPr>
        <p:txBody>
          <a:bodyPr wrap="none">
            <a:spAutoFit/>
          </a:bodyPr>
          <a:lstStyle/>
          <a:p>
            <a:pPr>
              <a:buFont typeface="Arial" charset="0"/>
              <a:buNone/>
            </a:pPr>
            <a:r>
              <a:rPr lang="en-US" altLang="zh-CN" sz="3200">
                <a:latin typeface="楷体" pitchFamily="49" charset="-122"/>
                <a:ea typeface="楷体" pitchFamily="49" charset="-122"/>
              </a:rPr>
              <a:t>3.</a:t>
            </a:r>
            <a:r>
              <a:rPr lang="zh-CN" altLang="en-US" sz="3200">
                <a:latin typeface="楷体" pitchFamily="49" charset="-122"/>
                <a:ea typeface="楷体" pitchFamily="49" charset="-122"/>
              </a:rPr>
              <a:t>尝试模仿介绍一种事物。</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horizontal)">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942903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剪去单角的矩形 5"/>
          <p:cNvSpPr/>
          <p:nvPr/>
        </p:nvSpPr>
        <p:spPr>
          <a:xfrm>
            <a:off x="1343025" y="692150"/>
            <a:ext cx="5130800" cy="649288"/>
          </a:xfrm>
          <a:prstGeom prst="snip1Rect">
            <a:avLst/>
          </a:prstGeom>
          <a:solidFill>
            <a:srgbClr val="BBE1F4"/>
          </a:solidFill>
          <a:ln>
            <a:noFill/>
          </a:ln>
          <a:effectLst>
            <a:outerShdw blurRad="50800" dist="50800" dir="2700000" algn="tl" rotWithShape="0">
              <a:srgbClr val="4E70A8">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Arial" panose="020B0604020202020204" pitchFamily="34" charset="0"/>
              <a:buNone/>
              <a:defRPr/>
            </a:pPr>
            <a:endParaRPr lang="zh-CN" altLang="en-US">
              <a:solidFill>
                <a:prstClr val="white"/>
              </a:solidFill>
            </a:endParaRPr>
          </a:p>
        </p:txBody>
      </p:sp>
      <p:sp>
        <p:nvSpPr>
          <p:cNvPr id="7" name="文本框 10"/>
          <p:cNvSpPr txBox="1">
            <a:spLocks noChangeArrowheads="1"/>
          </p:cNvSpPr>
          <p:nvPr/>
        </p:nvSpPr>
        <p:spPr bwMode="auto">
          <a:xfrm>
            <a:off x="1776413" y="723900"/>
            <a:ext cx="4697412" cy="585788"/>
          </a:xfrm>
          <a:prstGeom prst="rect">
            <a:avLst/>
          </a:prstGeom>
          <a:noFill/>
          <a:ln w="9525">
            <a:noFill/>
            <a:miter lim="800000"/>
            <a:headEnd/>
            <a:tailEnd/>
          </a:ln>
        </p:spPr>
        <p:txBody>
          <a:bodyPr wrap="none">
            <a:spAutoFit/>
          </a:bodyPr>
          <a:lstStyle/>
          <a:p>
            <a:pPr>
              <a:buFont typeface="Arial" charset="0"/>
              <a:buNone/>
            </a:pPr>
            <a:r>
              <a:rPr lang="zh-CN" altLang="en-US" sz="3200" dirty="0">
                <a:solidFill>
                  <a:srgbClr val="0070C0"/>
                </a:solidFill>
                <a:latin typeface="黑体" pitchFamily="49" charset="-122"/>
                <a:ea typeface="黑体" pitchFamily="49" charset="-122"/>
              </a:rPr>
              <a:t>一、谈话导入，梳理全文</a:t>
            </a:r>
          </a:p>
        </p:txBody>
      </p:sp>
      <p:sp>
        <p:nvSpPr>
          <p:cNvPr id="2" name="矩形 1"/>
          <p:cNvSpPr>
            <a:spLocks noChangeArrowheads="1"/>
          </p:cNvSpPr>
          <p:nvPr/>
        </p:nvSpPr>
        <p:spPr bwMode="auto">
          <a:xfrm>
            <a:off x="1457325" y="1412875"/>
            <a:ext cx="4903788" cy="584200"/>
          </a:xfrm>
          <a:prstGeom prst="rect">
            <a:avLst/>
          </a:prstGeom>
          <a:noFill/>
          <a:ln w="9525">
            <a:noFill/>
            <a:miter lim="800000"/>
            <a:headEnd/>
            <a:tailEnd/>
          </a:ln>
        </p:spPr>
        <p:txBody>
          <a:bodyPr wrap="none">
            <a:spAutoFit/>
          </a:bodyPr>
          <a:lstStyle/>
          <a:p>
            <a:pPr>
              <a:buFont typeface="Arial" charset="0"/>
              <a:buNone/>
            </a:pPr>
            <a:r>
              <a:rPr lang="zh-CN" altLang="en-US" sz="3200">
                <a:latin typeface="楷体" pitchFamily="49" charset="-122"/>
                <a:ea typeface="楷体" pitchFamily="49" charset="-122"/>
              </a:rPr>
              <a:t> </a:t>
            </a:r>
            <a:r>
              <a:rPr lang="en-US" altLang="zh-CN" sz="3200">
                <a:latin typeface="楷体" pitchFamily="49" charset="-122"/>
                <a:ea typeface="楷体" pitchFamily="49" charset="-122"/>
              </a:rPr>
              <a:t>1.</a:t>
            </a:r>
            <a:r>
              <a:rPr lang="zh-CN" altLang="en-US" sz="3200">
                <a:latin typeface="楷体" pitchFamily="49" charset="-122"/>
                <a:ea typeface="楷体" pitchFamily="49" charset="-122"/>
              </a:rPr>
              <a:t>谈话导入，揭示课题。</a:t>
            </a:r>
          </a:p>
        </p:txBody>
      </p:sp>
      <p:sp>
        <p:nvSpPr>
          <p:cNvPr id="3" name="矩形 2"/>
          <p:cNvSpPr>
            <a:spLocks noChangeArrowheads="1"/>
          </p:cNvSpPr>
          <p:nvPr/>
        </p:nvSpPr>
        <p:spPr bwMode="auto">
          <a:xfrm>
            <a:off x="5140325" y="1941514"/>
            <a:ext cx="1030288" cy="1108075"/>
          </a:xfrm>
          <a:prstGeom prst="rect">
            <a:avLst/>
          </a:prstGeom>
          <a:noFill/>
          <a:ln w="9525">
            <a:noFill/>
            <a:miter lim="800000"/>
            <a:headEnd/>
            <a:tailEnd/>
          </a:ln>
        </p:spPr>
        <p:txBody>
          <a:bodyPr wrap="none">
            <a:spAutoFit/>
          </a:bodyPr>
          <a:lstStyle/>
          <a:p>
            <a:pPr>
              <a:buFont typeface="Arial" charset="0"/>
              <a:buNone/>
            </a:pPr>
            <a:r>
              <a:rPr lang="zh-CN" altLang="en-US" sz="6600" dirty="0">
                <a:latin typeface="楷体" pitchFamily="49" charset="-122"/>
                <a:ea typeface="楷体" pitchFamily="49" charset="-122"/>
              </a:rPr>
              <a:t>纸</a:t>
            </a:r>
          </a:p>
        </p:txBody>
      </p:sp>
      <p:sp>
        <p:nvSpPr>
          <p:cNvPr id="4" name="矩形 3"/>
          <p:cNvSpPr/>
          <p:nvPr/>
        </p:nvSpPr>
        <p:spPr>
          <a:xfrm>
            <a:off x="3792538" y="3019425"/>
            <a:ext cx="4083050" cy="584200"/>
          </a:xfrm>
          <a:prstGeom prst="rect">
            <a:avLst/>
          </a:prstGeom>
        </p:spPr>
        <p:txBody>
          <a:bodyPr wrap="none">
            <a:spAutoFit/>
          </a:bodyPr>
          <a:lstStyle/>
          <a:p>
            <a:pPr>
              <a:buFont typeface="Arial" panose="020B0604020202020204" pitchFamily="34" charset="0"/>
              <a:buNone/>
              <a:defRPr/>
            </a:pPr>
            <a:r>
              <a:rPr lang="zh-CN" altLang="en-US" sz="3200" dirty="0">
                <a:solidFill>
                  <a:schemeClr val="tx2">
                    <a:lumMod val="60000"/>
                    <a:lumOff val="40000"/>
                  </a:schemeClr>
                </a:solidFill>
                <a:latin typeface="黑体" panose="02010609060101010101" pitchFamily="49" charset="-122"/>
                <a:ea typeface="黑体" panose="02010609060101010101" pitchFamily="49" charset="-122"/>
              </a:rPr>
              <a:t>说说你对纸了解多少</a:t>
            </a:r>
            <a:r>
              <a:rPr lang="en-US" altLang="zh-CN" sz="3200" dirty="0">
                <a:solidFill>
                  <a:schemeClr val="tx2">
                    <a:lumMod val="60000"/>
                    <a:lumOff val="40000"/>
                  </a:schemeClr>
                </a:solidFill>
                <a:latin typeface="黑体" panose="02010609060101010101" pitchFamily="49" charset="-122"/>
                <a:ea typeface="黑体" panose="02010609060101010101" pitchFamily="49" charset="-122"/>
              </a:rPr>
              <a:t>?</a:t>
            </a:r>
          </a:p>
        </p:txBody>
      </p:sp>
      <p:sp>
        <p:nvSpPr>
          <p:cNvPr id="8" name="矩形 7"/>
          <p:cNvSpPr>
            <a:spLocks noChangeArrowheads="1"/>
          </p:cNvSpPr>
          <p:nvPr/>
        </p:nvSpPr>
        <p:spPr bwMode="auto">
          <a:xfrm>
            <a:off x="3359150" y="3933825"/>
            <a:ext cx="5264150" cy="1106488"/>
          </a:xfrm>
          <a:prstGeom prst="rect">
            <a:avLst/>
          </a:prstGeom>
          <a:noFill/>
          <a:ln w="9525">
            <a:noFill/>
            <a:miter lim="800000"/>
            <a:headEnd/>
            <a:tailEnd/>
          </a:ln>
        </p:spPr>
        <p:txBody>
          <a:bodyPr wrap="none">
            <a:spAutoFit/>
          </a:bodyPr>
          <a:lstStyle/>
          <a:p>
            <a:pPr>
              <a:buFont typeface="Arial" charset="0"/>
              <a:buNone/>
            </a:pPr>
            <a:r>
              <a:rPr lang="en-US" altLang="zh-CN" sz="6600">
                <a:latin typeface="楷体" pitchFamily="49" charset="-122"/>
                <a:ea typeface="楷体" pitchFamily="49" charset="-122"/>
              </a:rPr>
              <a:t>《</a:t>
            </a:r>
            <a:r>
              <a:rPr lang="zh-CN" altLang="en-US" sz="6600">
                <a:latin typeface="楷体" pitchFamily="49" charset="-122"/>
                <a:ea typeface="楷体" pitchFamily="49" charset="-122"/>
              </a:rPr>
              <a:t>纸的发明</a:t>
            </a:r>
            <a:r>
              <a:rPr lang="en-US" altLang="zh-CN" sz="6600">
                <a:latin typeface="楷体" pitchFamily="49" charset="-122"/>
                <a:ea typeface="楷体" pitchFamily="49" charset="-122"/>
              </a:rPr>
              <a:t>》</a:t>
            </a:r>
            <a:endParaRPr lang="zh-CN" altLang="en-US" sz="6600">
              <a:latin typeface="楷体" pitchFamily="49" charset="-122"/>
              <a:ea typeface="楷体" pitchFamily="49" charset="-122"/>
            </a:endParaRPr>
          </a:p>
        </p:txBody>
      </p:sp>
      <p:sp>
        <p:nvSpPr>
          <p:cNvPr id="5" name="文本框 4"/>
          <p:cNvSpPr txBox="1"/>
          <p:nvPr/>
        </p:nvSpPr>
        <p:spPr>
          <a:xfrm>
            <a:off x="8623300" y="548800"/>
            <a:ext cx="2873075"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500"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barn(inVertical)">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p:bldP spid="2" grpId="0"/>
      <p:bldP spid="3" grpId="0"/>
      <p:bldP spid="4"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矩形 1"/>
          <p:cNvSpPr>
            <a:spLocks noChangeArrowheads="1"/>
          </p:cNvSpPr>
          <p:nvPr/>
        </p:nvSpPr>
        <p:spPr bwMode="auto">
          <a:xfrm>
            <a:off x="1631951" y="549275"/>
            <a:ext cx="4492625" cy="584200"/>
          </a:xfrm>
          <a:prstGeom prst="rect">
            <a:avLst/>
          </a:prstGeom>
          <a:noFill/>
          <a:ln w="9525">
            <a:noFill/>
            <a:miter lim="800000"/>
            <a:headEnd/>
            <a:tailEnd/>
          </a:ln>
        </p:spPr>
        <p:txBody>
          <a:bodyPr wrap="none">
            <a:spAutoFit/>
          </a:bodyPr>
          <a:lstStyle/>
          <a:p>
            <a:pPr>
              <a:buFont typeface="Arial" charset="0"/>
              <a:buNone/>
            </a:pPr>
            <a:r>
              <a:rPr lang="en-US" altLang="zh-CN" sz="3200">
                <a:latin typeface="楷体" pitchFamily="49" charset="-122"/>
                <a:ea typeface="楷体" pitchFamily="49" charset="-122"/>
              </a:rPr>
              <a:t>2.</a:t>
            </a:r>
            <a:r>
              <a:rPr lang="zh-CN" altLang="en-US" sz="3200">
                <a:latin typeface="楷体" pitchFamily="49" charset="-122"/>
                <a:ea typeface="楷体" pitchFamily="49" charset="-122"/>
              </a:rPr>
              <a:t>初读课文</a:t>
            </a:r>
            <a:r>
              <a:rPr lang="en-US" altLang="zh-CN" sz="3200">
                <a:latin typeface="楷体" pitchFamily="49" charset="-122"/>
                <a:ea typeface="楷体" pitchFamily="49" charset="-122"/>
              </a:rPr>
              <a:t>,</a:t>
            </a:r>
            <a:r>
              <a:rPr lang="zh-CN" altLang="en-US" sz="3200">
                <a:latin typeface="楷体" pitchFamily="49" charset="-122"/>
                <a:ea typeface="楷体" pitchFamily="49" charset="-122"/>
              </a:rPr>
              <a:t>读通读顺。</a:t>
            </a:r>
          </a:p>
        </p:txBody>
      </p:sp>
      <p:sp>
        <p:nvSpPr>
          <p:cNvPr id="3" name="矩形 2"/>
          <p:cNvSpPr>
            <a:spLocks noChangeArrowheads="1"/>
          </p:cNvSpPr>
          <p:nvPr/>
        </p:nvSpPr>
        <p:spPr bwMode="auto">
          <a:xfrm>
            <a:off x="2071688" y="1268414"/>
            <a:ext cx="4699000" cy="585787"/>
          </a:xfrm>
          <a:prstGeom prst="rect">
            <a:avLst/>
          </a:prstGeom>
          <a:noFill/>
          <a:ln w="9525">
            <a:noFill/>
            <a:miter lim="800000"/>
            <a:headEnd/>
            <a:tailEnd/>
          </a:ln>
        </p:spPr>
        <p:txBody>
          <a:bodyPr wrap="none">
            <a:spAutoFit/>
          </a:bodyPr>
          <a:lstStyle/>
          <a:p>
            <a:pPr>
              <a:buFont typeface="Arial" charset="0"/>
              <a:buNone/>
            </a:pPr>
            <a:r>
              <a:rPr lang="en-US" altLang="zh-CN" sz="3200">
                <a:latin typeface="楷体" pitchFamily="49" charset="-122"/>
                <a:ea typeface="楷体" pitchFamily="49" charset="-122"/>
              </a:rPr>
              <a:t>(1)</a:t>
            </a:r>
            <a:r>
              <a:rPr lang="zh-CN" altLang="en-US" sz="3200">
                <a:latin typeface="楷体" pitchFamily="49" charset="-122"/>
                <a:ea typeface="楷体" pitchFamily="49" charset="-122"/>
              </a:rPr>
              <a:t>检查反馈</a:t>
            </a:r>
            <a:r>
              <a:rPr lang="en-US" altLang="zh-CN" sz="3200">
                <a:latin typeface="楷体" pitchFamily="49" charset="-122"/>
                <a:ea typeface="楷体" pitchFamily="49" charset="-122"/>
              </a:rPr>
              <a:t>,</a:t>
            </a:r>
            <a:r>
              <a:rPr lang="zh-CN" altLang="en-US" sz="3200">
                <a:latin typeface="楷体" pitchFamily="49" charset="-122"/>
                <a:ea typeface="楷体" pitchFamily="49" charset="-122"/>
              </a:rPr>
              <a:t>认读生字。</a:t>
            </a:r>
          </a:p>
        </p:txBody>
      </p:sp>
      <p:sp>
        <p:nvSpPr>
          <p:cNvPr id="4" name="矩形 3"/>
          <p:cNvSpPr>
            <a:spLocks noChangeArrowheads="1"/>
          </p:cNvSpPr>
          <p:nvPr/>
        </p:nvSpPr>
        <p:spPr bwMode="auto">
          <a:xfrm>
            <a:off x="4438651" y="2278063"/>
            <a:ext cx="3878263" cy="1200150"/>
          </a:xfrm>
          <a:prstGeom prst="rect">
            <a:avLst/>
          </a:prstGeom>
          <a:noFill/>
          <a:ln w="9525">
            <a:noFill/>
            <a:miter lim="800000"/>
            <a:headEnd/>
            <a:tailEnd/>
          </a:ln>
        </p:spPr>
        <p:txBody>
          <a:bodyPr wrap="none">
            <a:spAutoFit/>
          </a:bodyPr>
          <a:lstStyle/>
          <a:p>
            <a:pPr>
              <a:buFont typeface="Arial" charset="0"/>
              <a:buNone/>
            </a:pPr>
            <a:r>
              <a:rPr lang="zh-CN" altLang="en-US" sz="7200">
                <a:latin typeface="楷体" pitchFamily="49" charset="-122"/>
                <a:ea typeface="楷体" pitchFamily="49" charset="-122"/>
              </a:rPr>
              <a:t>学富五车</a:t>
            </a:r>
          </a:p>
        </p:txBody>
      </p:sp>
      <p:sp>
        <p:nvSpPr>
          <p:cNvPr id="6" name="矩形 5"/>
          <p:cNvSpPr>
            <a:spLocks noChangeArrowheads="1"/>
          </p:cNvSpPr>
          <p:nvPr/>
        </p:nvSpPr>
        <p:spPr bwMode="auto">
          <a:xfrm>
            <a:off x="2303464" y="4005264"/>
            <a:ext cx="8256587" cy="1384995"/>
          </a:xfrm>
          <a:prstGeom prst="rect">
            <a:avLst/>
          </a:prstGeom>
          <a:noFill/>
          <a:ln w="9525">
            <a:noFill/>
            <a:miter lim="800000"/>
            <a:headEnd/>
            <a:tailEnd/>
          </a:ln>
        </p:spPr>
        <p:txBody>
          <a:bodyPr>
            <a:spAutoFit/>
          </a:bodyPr>
          <a:lstStyle/>
          <a:p>
            <a:pPr>
              <a:lnSpc>
                <a:spcPct val="150000"/>
              </a:lnSpc>
              <a:buFont typeface="Arial" charset="0"/>
              <a:buNone/>
            </a:pPr>
            <a:r>
              <a:rPr lang="zh-CN" altLang="en-US" sz="2800">
                <a:solidFill>
                  <a:srgbClr val="FF0000"/>
                </a:solidFill>
                <a:latin typeface="楷体" pitchFamily="49" charset="-122"/>
                <a:ea typeface="楷体" pitchFamily="49" charset="-122"/>
              </a:rPr>
              <a:t>形容学问渊博。出自</a:t>
            </a:r>
            <a:r>
              <a:rPr lang="en-US" altLang="zh-CN" sz="2800">
                <a:solidFill>
                  <a:srgbClr val="FF0000"/>
                </a:solidFill>
                <a:latin typeface="楷体" pitchFamily="49" charset="-122"/>
                <a:ea typeface="楷体" pitchFamily="49" charset="-122"/>
              </a:rPr>
              <a:t>《</a:t>
            </a:r>
            <a:r>
              <a:rPr lang="zh-CN" altLang="en-US" sz="2800">
                <a:solidFill>
                  <a:srgbClr val="FF0000"/>
                </a:solidFill>
                <a:latin typeface="楷体" pitchFamily="49" charset="-122"/>
                <a:ea typeface="楷体" pitchFamily="49" charset="-122"/>
              </a:rPr>
              <a:t>庄子</a:t>
            </a:r>
            <a:r>
              <a:rPr lang="en-US" altLang="zh-CN" sz="2800">
                <a:solidFill>
                  <a:srgbClr val="FF0000"/>
                </a:solidFill>
                <a:latin typeface="楷体" pitchFamily="49" charset="-122"/>
                <a:ea typeface="楷体" pitchFamily="49" charset="-122"/>
              </a:rPr>
              <a:t>·</a:t>
            </a:r>
            <a:r>
              <a:rPr lang="zh-CN" altLang="en-US" sz="2800">
                <a:solidFill>
                  <a:srgbClr val="FF0000"/>
                </a:solidFill>
                <a:latin typeface="楷体" pitchFamily="49" charset="-122"/>
                <a:ea typeface="楷体" pitchFamily="49" charset="-122"/>
              </a:rPr>
              <a:t>天下</a:t>
            </a:r>
            <a:r>
              <a:rPr lang="en-US" altLang="zh-CN" sz="2800">
                <a:solidFill>
                  <a:srgbClr val="FF0000"/>
                </a:solidFill>
                <a:latin typeface="楷体" pitchFamily="49" charset="-122"/>
                <a:ea typeface="楷体" pitchFamily="49" charset="-122"/>
              </a:rPr>
              <a:t>》:"</a:t>
            </a:r>
            <a:r>
              <a:rPr lang="zh-CN" altLang="en-US" sz="2800">
                <a:solidFill>
                  <a:srgbClr val="FF0000"/>
                </a:solidFill>
                <a:latin typeface="楷体" pitchFamily="49" charset="-122"/>
                <a:ea typeface="楷体" pitchFamily="49" charset="-122"/>
              </a:rPr>
              <a:t>惠施多方，其书五车。</a:t>
            </a:r>
            <a:r>
              <a:rPr lang="en-US" altLang="zh-CN" sz="2800">
                <a:solidFill>
                  <a:srgbClr val="FF0000"/>
                </a:solidFill>
                <a:latin typeface="楷体" pitchFamily="49" charset="-122"/>
                <a:ea typeface="楷体" pitchFamily="49" charset="-122"/>
              </a:rPr>
              <a:t>"</a:t>
            </a:r>
            <a:endParaRPr lang="zh-CN" altLang="en-US" sz="2800">
              <a:solidFill>
                <a:srgbClr val="FF0000"/>
              </a:solidFill>
              <a:latin typeface="楷体" pitchFamily="49" charset="-122"/>
              <a:ea typeface="楷体" pitchFamily="49" charset="-122"/>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down)">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矩形 5"/>
          <p:cNvSpPr>
            <a:spLocks noChangeArrowheads="1"/>
          </p:cNvSpPr>
          <p:nvPr/>
        </p:nvSpPr>
        <p:spPr bwMode="auto">
          <a:xfrm>
            <a:off x="5451476" y="404813"/>
            <a:ext cx="1108075" cy="1200150"/>
          </a:xfrm>
          <a:prstGeom prst="rect">
            <a:avLst/>
          </a:prstGeom>
          <a:noFill/>
          <a:ln w="9525">
            <a:noFill/>
            <a:miter lim="800000"/>
            <a:headEnd/>
            <a:tailEnd/>
          </a:ln>
        </p:spPr>
        <p:txBody>
          <a:bodyPr wrap="none">
            <a:spAutoFit/>
          </a:bodyPr>
          <a:lstStyle/>
          <a:p>
            <a:pPr>
              <a:buFont typeface="Arial" charset="0"/>
              <a:buNone/>
            </a:pPr>
            <a:r>
              <a:rPr lang="zh-CN" altLang="en-US" sz="7200">
                <a:latin typeface="楷体" pitchFamily="49" charset="-122"/>
                <a:ea typeface="楷体" pitchFamily="49" charset="-122"/>
              </a:rPr>
              <a:t>册</a:t>
            </a:r>
          </a:p>
        </p:txBody>
      </p:sp>
      <p:pic>
        <p:nvPicPr>
          <p:cNvPr id="7" name="Picture 2"/>
          <p:cNvPicPr>
            <a:picLocks noChangeAspect="1" noChangeArrowheads="1"/>
          </p:cNvPicPr>
          <p:nvPr/>
        </p:nvPicPr>
        <p:blipFill>
          <a:blip r:embed="rId2"/>
          <a:srcRect/>
          <a:stretch>
            <a:fillRect/>
          </a:stretch>
        </p:blipFill>
        <p:spPr bwMode="auto">
          <a:xfrm>
            <a:off x="1565276" y="1687514"/>
            <a:ext cx="9047163" cy="1362075"/>
          </a:xfrm>
          <a:prstGeom prst="rect">
            <a:avLst/>
          </a:prstGeom>
          <a:noFill/>
          <a:ln w="9525">
            <a:noFill/>
            <a:miter lim="800000"/>
            <a:headEnd/>
            <a:tailEnd/>
          </a:ln>
        </p:spPr>
      </p:pic>
      <p:pic>
        <p:nvPicPr>
          <p:cNvPr id="8" name="Picture 3"/>
          <p:cNvPicPr>
            <a:picLocks noChangeAspect="1" noChangeArrowheads="1"/>
          </p:cNvPicPr>
          <p:nvPr/>
        </p:nvPicPr>
        <p:blipFill>
          <a:blip r:embed="rId3"/>
          <a:srcRect/>
          <a:stretch>
            <a:fillRect/>
          </a:stretch>
        </p:blipFill>
        <p:spPr bwMode="auto">
          <a:xfrm>
            <a:off x="1506538" y="3271839"/>
            <a:ext cx="9105901" cy="911225"/>
          </a:xfrm>
          <a:prstGeom prst="rect">
            <a:avLst/>
          </a:prstGeom>
          <a:noFill/>
          <a:ln w="9525">
            <a:noFill/>
            <a:miter lim="800000"/>
            <a:headEnd/>
            <a:tailEnd/>
          </a:ln>
        </p:spPr>
      </p:pic>
      <p:sp>
        <p:nvSpPr>
          <p:cNvPr id="9" name="矩形 8"/>
          <p:cNvSpPr>
            <a:spLocks noChangeArrowheads="1"/>
          </p:cNvSpPr>
          <p:nvPr/>
        </p:nvSpPr>
        <p:spPr bwMode="auto">
          <a:xfrm>
            <a:off x="1416051" y="4624389"/>
            <a:ext cx="4492625" cy="585787"/>
          </a:xfrm>
          <a:prstGeom prst="rect">
            <a:avLst/>
          </a:prstGeom>
          <a:noFill/>
          <a:ln w="9525">
            <a:noFill/>
            <a:miter lim="800000"/>
            <a:headEnd/>
            <a:tailEnd/>
          </a:ln>
        </p:spPr>
        <p:txBody>
          <a:bodyPr wrap="none">
            <a:spAutoFit/>
          </a:bodyPr>
          <a:lstStyle/>
          <a:p>
            <a:pPr>
              <a:buFont typeface="Arial" charset="0"/>
              <a:buNone/>
            </a:pPr>
            <a:r>
              <a:rPr lang="en-US" altLang="zh-CN" sz="3200">
                <a:latin typeface="楷体" pitchFamily="49" charset="-122"/>
                <a:ea typeface="楷体" pitchFamily="49" charset="-122"/>
              </a:rPr>
              <a:t>(2)</a:t>
            </a:r>
            <a:r>
              <a:rPr lang="zh-CN" altLang="en-US" sz="3200">
                <a:latin typeface="楷体" pitchFamily="49" charset="-122"/>
                <a:ea typeface="楷体" pitchFamily="49" charset="-122"/>
              </a:rPr>
              <a:t>分自然段读通课文。</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矩形 2"/>
          <p:cNvSpPr>
            <a:spLocks noChangeArrowheads="1"/>
          </p:cNvSpPr>
          <p:nvPr/>
        </p:nvSpPr>
        <p:spPr bwMode="auto">
          <a:xfrm>
            <a:off x="1541464" y="620713"/>
            <a:ext cx="4287837" cy="584200"/>
          </a:xfrm>
          <a:prstGeom prst="rect">
            <a:avLst/>
          </a:prstGeom>
          <a:noFill/>
          <a:ln w="9525">
            <a:noFill/>
            <a:miter lim="800000"/>
            <a:headEnd/>
            <a:tailEnd/>
          </a:ln>
        </p:spPr>
        <p:txBody>
          <a:bodyPr wrap="none">
            <a:spAutoFit/>
          </a:bodyPr>
          <a:lstStyle/>
          <a:p>
            <a:pPr>
              <a:buFont typeface="Arial" charset="0"/>
              <a:buNone/>
            </a:pPr>
            <a:r>
              <a:rPr lang="en-US" altLang="zh-CN" sz="3200" dirty="0">
                <a:latin typeface="楷体" pitchFamily="49" charset="-122"/>
                <a:ea typeface="楷体" pitchFamily="49" charset="-122"/>
              </a:rPr>
              <a:t>3.</a:t>
            </a:r>
            <a:r>
              <a:rPr lang="zh-CN" altLang="en-US" sz="3200" dirty="0">
                <a:latin typeface="楷体" pitchFamily="49" charset="-122"/>
                <a:ea typeface="楷体" pitchFamily="49" charset="-122"/>
              </a:rPr>
              <a:t>默读课文</a:t>
            </a:r>
            <a:r>
              <a:rPr lang="en-US" altLang="zh-CN" sz="3200" dirty="0">
                <a:latin typeface="楷体" pitchFamily="49" charset="-122"/>
                <a:ea typeface="楷体" pitchFamily="49" charset="-122"/>
              </a:rPr>
              <a:t>,</a:t>
            </a:r>
            <a:r>
              <a:rPr lang="zh-CN" altLang="en-US" sz="3200" dirty="0">
                <a:latin typeface="楷体" pitchFamily="49" charset="-122"/>
                <a:ea typeface="楷体" pitchFamily="49" charset="-122"/>
              </a:rPr>
              <a:t>质疑问难</a:t>
            </a:r>
            <a:r>
              <a:rPr lang="en-US" altLang="zh-CN" sz="3200" dirty="0">
                <a:latin typeface="楷体" pitchFamily="49" charset="-122"/>
                <a:ea typeface="楷体" pitchFamily="49" charset="-122"/>
              </a:rPr>
              <a:t>,</a:t>
            </a:r>
          </a:p>
        </p:txBody>
      </p:sp>
      <p:sp>
        <p:nvSpPr>
          <p:cNvPr id="4" name="矩形 3"/>
          <p:cNvSpPr>
            <a:spLocks noChangeArrowheads="1"/>
          </p:cNvSpPr>
          <p:nvPr/>
        </p:nvSpPr>
        <p:spPr bwMode="auto">
          <a:xfrm>
            <a:off x="1903413" y="1557338"/>
            <a:ext cx="8640762" cy="1569660"/>
          </a:xfrm>
          <a:prstGeom prst="rect">
            <a:avLst/>
          </a:prstGeom>
          <a:noFill/>
          <a:ln w="9525">
            <a:noFill/>
            <a:miter lim="800000"/>
            <a:headEnd/>
            <a:tailEnd/>
          </a:ln>
        </p:spPr>
        <p:txBody>
          <a:bodyPr>
            <a:spAutoFit/>
          </a:bodyPr>
          <a:lstStyle/>
          <a:p>
            <a:pPr>
              <a:lnSpc>
                <a:spcPct val="150000"/>
              </a:lnSpc>
              <a:buFont typeface="Arial" charset="0"/>
              <a:buNone/>
            </a:pPr>
            <a:r>
              <a:rPr lang="zh-CN" altLang="en-US" sz="3200" dirty="0">
                <a:latin typeface="楷体" pitchFamily="49" charset="-122"/>
                <a:ea typeface="楷体" pitchFamily="49" charset="-122"/>
              </a:rPr>
              <a:t>快速默读课文</a:t>
            </a:r>
            <a:r>
              <a:rPr lang="en-US" altLang="zh-CN" sz="3200" dirty="0">
                <a:latin typeface="楷体" pitchFamily="49" charset="-122"/>
                <a:ea typeface="楷体" pitchFamily="49" charset="-122"/>
              </a:rPr>
              <a:t>,</a:t>
            </a:r>
            <a:r>
              <a:rPr lang="zh-CN" altLang="en-US" sz="3200" dirty="0">
                <a:latin typeface="楷体" pitchFamily="49" charset="-122"/>
                <a:ea typeface="楷体" pitchFamily="49" charset="-122"/>
              </a:rPr>
              <a:t>想想每个自然段的意思</a:t>
            </a:r>
            <a:r>
              <a:rPr lang="en-US" altLang="zh-CN" sz="3200" dirty="0">
                <a:latin typeface="楷体" pitchFamily="49" charset="-122"/>
                <a:ea typeface="楷体" pitchFamily="49" charset="-122"/>
              </a:rPr>
              <a:t>,</a:t>
            </a:r>
            <a:r>
              <a:rPr lang="zh-CN" altLang="en-US" sz="3200" dirty="0">
                <a:latin typeface="楷体" pitchFamily="49" charset="-122"/>
                <a:ea typeface="楷体" pitchFamily="49" charset="-122"/>
              </a:rPr>
              <a:t>并想想还有没有什么问题。</a:t>
            </a:r>
          </a:p>
        </p:txBody>
      </p:sp>
      <p:sp>
        <p:nvSpPr>
          <p:cNvPr id="5" name="矩形 4"/>
          <p:cNvSpPr/>
          <p:nvPr/>
        </p:nvSpPr>
        <p:spPr>
          <a:xfrm>
            <a:off x="1885951" y="3573463"/>
            <a:ext cx="8677275" cy="1568450"/>
          </a:xfrm>
          <a:prstGeom prst="rect">
            <a:avLst/>
          </a:prstGeom>
        </p:spPr>
        <p:txBody>
          <a:bodyPr>
            <a:spAutoFit/>
          </a:bodyPr>
          <a:lstStyle/>
          <a:p>
            <a:pPr>
              <a:lnSpc>
                <a:spcPct val="150000"/>
              </a:lnSpc>
              <a:buFont typeface="Arial" panose="020B0604020202020204" pitchFamily="34" charset="0"/>
              <a:buNone/>
              <a:defRPr/>
            </a:pPr>
            <a:r>
              <a:rPr lang="zh-CN" altLang="en-US" sz="3200" dirty="0">
                <a:solidFill>
                  <a:schemeClr val="tx2">
                    <a:lumMod val="60000"/>
                    <a:lumOff val="40000"/>
                  </a:schemeClr>
                </a:solidFill>
                <a:latin typeface="黑体" panose="02010609060101010101" pitchFamily="49" charset="-122"/>
                <a:ea typeface="黑体" panose="02010609060101010101" pitchFamily="49" charset="-122"/>
              </a:rPr>
              <a:t>造纸术是怎么一步步改进的</a:t>
            </a:r>
            <a:r>
              <a:rPr lang="en-US" altLang="zh-CN" sz="3200" dirty="0">
                <a:solidFill>
                  <a:schemeClr val="tx2">
                    <a:lumMod val="60000"/>
                    <a:lumOff val="40000"/>
                  </a:schemeClr>
                </a:solidFill>
                <a:latin typeface="黑体" panose="02010609060101010101" pitchFamily="49" charset="-122"/>
                <a:ea typeface="黑体" panose="02010609060101010101" pitchFamily="49" charset="-122"/>
              </a:rPr>
              <a:t>?</a:t>
            </a:r>
            <a:r>
              <a:rPr lang="zh-CN" altLang="en-US" sz="3200" dirty="0">
                <a:solidFill>
                  <a:schemeClr val="tx2">
                    <a:lumMod val="60000"/>
                    <a:lumOff val="40000"/>
                  </a:schemeClr>
                </a:solidFill>
                <a:latin typeface="黑体" panose="02010609060101010101" pitchFamily="49" charset="-122"/>
                <a:ea typeface="黑体" panose="02010609060101010101" pitchFamily="49" charset="-122"/>
              </a:rPr>
              <a:t>为什么说造纸术的发明是中国对世界文明的伟大贡献之一？</a:t>
            </a:r>
            <a:endParaRPr lang="en-US" altLang="zh-CN" sz="3200" dirty="0">
              <a:solidFill>
                <a:schemeClr val="tx2">
                  <a:lumMod val="60000"/>
                  <a:lumOff val="40000"/>
                </a:schemeClr>
              </a:solidFill>
              <a:latin typeface="黑体" panose="02010609060101010101" pitchFamily="49" charset="-122"/>
              <a:ea typeface="黑体" panose="02010609060101010101" pitchFamily="49"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剪去单角的矩形 5"/>
          <p:cNvSpPr/>
          <p:nvPr/>
        </p:nvSpPr>
        <p:spPr>
          <a:xfrm>
            <a:off x="1343025" y="692150"/>
            <a:ext cx="5130800" cy="649288"/>
          </a:xfrm>
          <a:prstGeom prst="snip1Rect">
            <a:avLst/>
          </a:prstGeom>
          <a:solidFill>
            <a:srgbClr val="BBE1F4"/>
          </a:solidFill>
          <a:ln>
            <a:noFill/>
          </a:ln>
          <a:effectLst>
            <a:outerShdw blurRad="50800" dist="50800" dir="2700000" algn="tl" rotWithShape="0">
              <a:srgbClr val="4E70A8">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Arial" panose="020B0604020202020204" pitchFamily="34" charset="0"/>
              <a:buNone/>
              <a:defRPr/>
            </a:pPr>
            <a:endParaRPr lang="zh-CN" altLang="en-US">
              <a:solidFill>
                <a:prstClr val="white"/>
              </a:solidFill>
            </a:endParaRPr>
          </a:p>
        </p:txBody>
      </p:sp>
      <p:sp>
        <p:nvSpPr>
          <p:cNvPr id="7" name="文本框 10"/>
          <p:cNvSpPr txBox="1">
            <a:spLocks noChangeArrowheads="1"/>
          </p:cNvSpPr>
          <p:nvPr/>
        </p:nvSpPr>
        <p:spPr bwMode="auto">
          <a:xfrm>
            <a:off x="1776413" y="723900"/>
            <a:ext cx="4697412" cy="585788"/>
          </a:xfrm>
          <a:prstGeom prst="rect">
            <a:avLst/>
          </a:prstGeom>
          <a:noFill/>
          <a:ln w="9525">
            <a:noFill/>
            <a:miter lim="800000"/>
            <a:headEnd/>
            <a:tailEnd/>
          </a:ln>
        </p:spPr>
        <p:txBody>
          <a:bodyPr wrap="none">
            <a:spAutoFit/>
          </a:bodyPr>
          <a:lstStyle/>
          <a:p>
            <a:pPr>
              <a:buFont typeface="Arial" charset="0"/>
              <a:buNone/>
            </a:pPr>
            <a:r>
              <a:rPr lang="zh-CN" altLang="en-US" sz="3200" dirty="0">
                <a:solidFill>
                  <a:srgbClr val="0070C0"/>
                </a:solidFill>
                <a:latin typeface="黑体" pitchFamily="49" charset="-122"/>
                <a:ea typeface="黑体" pitchFamily="49" charset="-122"/>
              </a:rPr>
              <a:t>二、分类识记，书写生字</a:t>
            </a:r>
          </a:p>
        </p:txBody>
      </p:sp>
      <p:sp>
        <p:nvSpPr>
          <p:cNvPr id="2" name="矩形 1"/>
          <p:cNvSpPr>
            <a:spLocks noChangeArrowheads="1"/>
          </p:cNvSpPr>
          <p:nvPr/>
        </p:nvSpPr>
        <p:spPr bwMode="auto">
          <a:xfrm>
            <a:off x="4338638" y="1844675"/>
            <a:ext cx="2646362" cy="584200"/>
          </a:xfrm>
          <a:prstGeom prst="rect">
            <a:avLst/>
          </a:prstGeom>
          <a:noFill/>
          <a:ln w="9525">
            <a:noFill/>
            <a:miter lim="800000"/>
            <a:headEnd/>
            <a:tailEnd/>
          </a:ln>
        </p:spPr>
        <p:txBody>
          <a:bodyPr wrap="none">
            <a:spAutoFit/>
          </a:bodyPr>
          <a:lstStyle/>
          <a:p>
            <a:pPr>
              <a:buFont typeface="Arial" charset="0"/>
              <a:buNone/>
            </a:pPr>
            <a:r>
              <a:rPr lang="zh-CN" altLang="en-US" sz="3200">
                <a:solidFill>
                  <a:srgbClr val="FF0000"/>
                </a:solidFill>
                <a:latin typeface="楷体" pitchFamily="49" charset="-122"/>
                <a:ea typeface="楷体" pitchFamily="49" charset="-122"/>
              </a:rPr>
              <a:t>左右结构的字</a:t>
            </a:r>
          </a:p>
        </p:txBody>
      </p:sp>
      <p:sp>
        <p:nvSpPr>
          <p:cNvPr id="3" name="矩形 2"/>
          <p:cNvSpPr>
            <a:spLocks noChangeArrowheads="1"/>
          </p:cNvSpPr>
          <p:nvPr/>
        </p:nvSpPr>
        <p:spPr bwMode="auto">
          <a:xfrm>
            <a:off x="1416051" y="2320925"/>
            <a:ext cx="1108075" cy="1200150"/>
          </a:xfrm>
          <a:prstGeom prst="rect">
            <a:avLst/>
          </a:prstGeom>
          <a:noFill/>
          <a:ln w="9525">
            <a:noFill/>
            <a:miter lim="800000"/>
            <a:headEnd/>
            <a:tailEnd/>
          </a:ln>
        </p:spPr>
        <p:txBody>
          <a:bodyPr wrap="none">
            <a:spAutoFit/>
          </a:bodyPr>
          <a:lstStyle/>
          <a:p>
            <a:pPr>
              <a:buFont typeface="Arial" charset="0"/>
              <a:buNone/>
            </a:pPr>
            <a:r>
              <a:rPr lang="zh-CN" altLang="en-US" sz="7200">
                <a:latin typeface="楷体" pitchFamily="49" charset="-122"/>
                <a:ea typeface="楷体" pitchFamily="49" charset="-122"/>
              </a:rPr>
              <a:t>伟</a:t>
            </a:r>
          </a:p>
        </p:txBody>
      </p:sp>
      <p:sp>
        <p:nvSpPr>
          <p:cNvPr id="4" name="矩形 3"/>
          <p:cNvSpPr>
            <a:spLocks noChangeArrowheads="1"/>
          </p:cNvSpPr>
          <p:nvPr/>
        </p:nvSpPr>
        <p:spPr bwMode="auto">
          <a:xfrm>
            <a:off x="2582864" y="2320925"/>
            <a:ext cx="1108075" cy="1200150"/>
          </a:xfrm>
          <a:prstGeom prst="rect">
            <a:avLst/>
          </a:prstGeom>
          <a:noFill/>
          <a:ln w="9525">
            <a:noFill/>
            <a:miter lim="800000"/>
            <a:headEnd/>
            <a:tailEnd/>
          </a:ln>
        </p:spPr>
        <p:txBody>
          <a:bodyPr wrap="none">
            <a:spAutoFit/>
          </a:bodyPr>
          <a:lstStyle/>
          <a:p>
            <a:pPr>
              <a:buFont typeface="Arial" charset="0"/>
              <a:buNone/>
            </a:pPr>
            <a:r>
              <a:rPr lang="zh-CN" altLang="en-US" sz="7200">
                <a:latin typeface="楷体" pitchFamily="49" charset="-122"/>
                <a:ea typeface="楷体" pitchFamily="49" charset="-122"/>
              </a:rPr>
              <a:t>保</a:t>
            </a:r>
          </a:p>
        </p:txBody>
      </p:sp>
      <p:sp>
        <p:nvSpPr>
          <p:cNvPr id="5" name="矩形 4"/>
          <p:cNvSpPr>
            <a:spLocks noChangeArrowheads="1"/>
          </p:cNvSpPr>
          <p:nvPr/>
        </p:nvSpPr>
        <p:spPr bwMode="auto">
          <a:xfrm>
            <a:off x="3751264" y="2320925"/>
            <a:ext cx="1108075" cy="1200150"/>
          </a:xfrm>
          <a:prstGeom prst="rect">
            <a:avLst/>
          </a:prstGeom>
          <a:noFill/>
          <a:ln w="9525">
            <a:noFill/>
            <a:miter lim="800000"/>
            <a:headEnd/>
            <a:tailEnd/>
          </a:ln>
        </p:spPr>
        <p:txBody>
          <a:bodyPr wrap="none">
            <a:spAutoFit/>
          </a:bodyPr>
          <a:lstStyle/>
          <a:p>
            <a:pPr>
              <a:buFont typeface="Arial" charset="0"/>
              <a:buNone/>
            </a:pPr>
            <a:r>
              <a:rPr lang="zh-CN" altLang="en-US" sz="7200">
                <a:latin typeface="楷体" pitchFamily="49" charset="-122"/>
                <a:ea typeface="楷体" pitchFamily="49" charset="-122"/>
              </a:rPr>
              <a:t>约</a:t>
            </a:r>
          </a:p>
        </p:txBody>
      </p:sp>
      <p:sp>
        <p:nvSpPr>
          <p:cNvPr id="8" name="矩形 7"/>
          <p:cNvSpPr>
            <a:spLocks noChangeArrowheads="1"/>
          </p:cNvSpPr>
          <p:nvPr/>
        </p:nvSpPr>
        <p:spPr bwMode="auto">
          <a:xfrm>
            <a:off x="4918076" y="2320925"/>
            <a:ext cx="1108075" cy="1200150"/>
          </a:xfrm>
          <a:prstGeom prst="rect">
            <a:avLst/>
          </a:prstGeom>
          <a:noFill/>
          <a:ln w="9525">
            <a:noFill/>
            <a:miter lim="800000"/>
            <a:headEnd/>
            <a:tailEnd/>
          </a:ln>
        </p:spPr>
        <p:txBody>
          <a:bodyPr wrap="none">
            <a:spAutoFit/>
          </a:bodyPr>
          <a:lstStyle/>
          <a:p>
            <a:pPr>
              <a:buFont typeface="Arial" charset="0"/>
              <a:buNone/>
            </a:pPr>
            <a:r>
              <a:rPr lang="zh-CN" altLang="en-US" sz="7200">
                <a:latin typeface="楷体" pitchFamily="49" charset="-122"/>
                <a:ea typeface="楷体" pitchFamily="49" charset="-122"/>
              </a:rPr>
              <a:t>验</a:t>
            </a:r>
          </a:p>
        </p:txBody>
      </p:sp>
      <p:sp>
        <p:nvSpPr>
          <p:cNvPr id="9" name="矩形 8"/>
          <p:cNvSpPr>
            <a:spLocks noChangeArrowheads="1"/>
          </p:cNvSpPr>
          <p:nvPr/>
        </p:nvSpPr>
        <p:spPr bwMode="auto">
          <a:xfrm>
            <a:off x="6084889" y="2320925"/>
            <a:ext cx="1108075" cy="1200150"/>
          </a:xfrm>
          <a:prstGeom prst="rect">
            <a:avLst/>
          </a:prstGeom>
          <a:noFill/>
          <a:ln w="9525">
            <a:noFill/>
            <a:miter lim="800000"/>
            <a:headEnd/>
            <a:tailEnd/>
          </a:ln>
        </p:spPr>
        <p:txBody>
          <a:bodyPr wrap="none">
            <a:spAutoFit/>
          </a:bodyPr>
          <a:lstStyle/>
          <a:p>
            <a:pPr>
              <a:buFont typeface="Arial" charset="0"/>
              <a:buNone/>
            </a:pPr>
            <a:r>
              <a:rPr lang="zh-CN" altLang="en-US" sz="7200">
                <a:latin typeface="楷体" pitchFamily="49" charset="-122"/>
                <a:ea typeface="楷体" pitchFamily="49" charset="-122"/>
              </a:rPr>
              <a:t>阿</a:t>
            </a:r>
          </a:p>
        </p:txBody>
      </p:sp>
      <p:sp>
        <p:nvSpPr>
          <p:cNvPr id="10" name="矩形 9"/>
          <p:cNvSpPr>
            <a:spLocks noChangeArrowheads="1"/>
          </p:cNvSpPr>
          <p:nvPr/>
        </p:nvSpPr>
        <p:spPr bwMode="auto">
          <a:xfrm>
            <a:off x="7253289" y="2320925"/>
            <a:ext cx="1108075" cy="1200150"/>
          </a:xfrm>
          <a:prstGeom prst="rect">
            <a:avLst/>
          </a:prstGeom>
          <a:noFill/>
          <a:ln w="9525">
            <a:noFill/>
            <a:miter lim="800000"/>
            <a:headEnd/>
            <a:tailEnd/>
          </a:ln>
        </p:spPr>
        <p:txBody>
          <a:bodyPr wrap="none">
            <a:spAutoFit/>
          </a:bodyPr>
          <a:lstStyle/>
          <a:p>
            <a:pPr>
              <a:buFont typeface="Arial" charset="0"/>
              <a:buNone/>
            </a:pPr>
            <a:r>
              <a:rPr lang="zh-CN" altLang="en-US" sz="7200">
                <a:latin typeface="楷体" pitchFamily="49" charset="-122"/>
                <a:ea typeface="楷体" pitchFamily="49" charset="-122"/>
              </a:rPr>
              <a:t>欧</a:t>
            </a:r>
          </a:p>
        </p:txBody>
      </p:sp>
      <p:sp>
        <p:nvSpPr>
          <p:cNvPr id="11" name="矩形 10"/>
          <p:cNvSpPr>
            <a:spLocks noChangeArrowheads="1"/>
          </p:cNvSpPr>
          <p:nvPr/>
        </p:nvSpPr>
        <p:spPr bwMode="auto">
          <a:xfrm>
            <a:off x="8420101" y="2320925"/>
            <a:ext cx="1108075" cy="1200150"/>
          </a:xfrm>
          <a:prstGeom prst="rect">
            <a:avLst/>
          </a:prstGeom>
          <a:noFill/>
          <a:ln w="9525">
            <a:noFill/>
            <a:miter lim="800000"/>
            <a:headEnd/>
            <a:tailEnd/>
          </a:ln>
        </p:spPr>
        <p:txBody>
          <a:bodyPr wrap="none">
            <a:spAutoFit/>
          </a:bodyPr>
          <a:lstStyle/>
          <a:p>
            <a:pPr>
              <a:buFont typeface="Arial" charset="0"/>
              <a:buNone/>
            </a:pPr>
            <a:r>
              <a:rPr lang="zh-CN" altLang="en-US" sz="7200">
                <a:latin typeface="楷体" pitchFamily="49" charset="-122"/>
                <a:ea typeface="楷体" pitchFamily="49" charset="-122"/>
              </a:rPr>
              <a:t>洲</a:t>
            </a:r>
          </a:p>
        </p:txBody>
      </p:sp>
      <p:sp>
        <p:nvSpPr>
          <p:cNvPr id="12" name="矩形 11"/>
          <p:cNvSpPr>
            <a:spLocks noChangeArrowheads="1"/>
          </p:cNvSpPr>
          <p:nvPr/>
        </p:nvSpPr>
        <p:spPr bwMode="auto">
          <a:xfrm>
            <a:off x="9463089" y="2317750"/>
            <a:ext cx="1108075" cy="1200150"/>
          </a:xfrm>
          <a:prstGeom prst="rect">
            <a:avLst/>
          </a:prstGeom>
          <a:noFill/>
          <a:ln w="9525">
            <a:noFill/>
            <a:miter lim="800000"/>
            <a:headEnd/>
            <a:tailEnd/>
          </a:ln>
        </p:spPr>
        <p:txBody>
          <a:bodyPr wrap="none">
            <a:spAutoFit/>
          </a:bodyPr>
          <a:lstStyle/>
          <a:p>
            <a:pPr>
              <a:buFont typeface="Arial" charset="0"/>
              <a:buNone/>
            </a:pPr>
            <a:r>
              <a:rPr lang="zh-CN" altLang="en-US" sz="7200">
                <a:latin typeface="楷体" pitchFamily="49" charset="-122"/>
                <a:ea typeface="楷体" pitchFamily="49" charset="-122"/>
              </a:rPr>
              <a:t>社</a:t>
            </a:r>
          </a:p>
        </p:txBody>
      </p:sp>
      <p:sp>
        <p:nvSpPr>
          <p:cNvPr id="13" name="矩形 12"/>
          <p:cNvSpPr>
            <a:spLocks noChangeArrowheads="1"/>
          </p:cNvSpPr>
          <p:nvPr/>
        </p:nvSpPr>
        <p:spPr bwMode="auto">
          <a:xfrm>
            <a:off x="4502150" y="3563938"/>
            <a:ext cx="2647950" cy="584200"/>
          </a:xfrm>
          <a:prstGeom prst="rect">
            <a:avLst/>
          </a:prstGeom>
          <a:noFill/>
          <a:ln w="9525">
            <a:noFill/>
            <a:miter lim="800000"/>
            <a:headEnd/>
            <a:tailEnd/>
          </a:ln>
        </p:spPr>
        <p:txBody>
          <a:bodyPr wrap="none">
            <a:spAutoFit/>
          </a:bodyPr>
          <a:lstStyle/>
          <a:p>
            <a:pPr>
              <a:buFont typeface="Arial" charset="0"/>
              <a:buNone/>
            </a:pPr>
            <a:r>
              <a:rPr lang="zh-CN" altLang="en-US" sz="3200">
                <a:solidFill>
                  <a:srgbClr val="FF0000"/>
                </a:solidFill>
                <a:latin typeface="楷体" pitchFamily="49" charset="-122"/>
                <a:ea typeface="楷体" pitchFamily="49" charset="-122"/>
              </a:rPr>
              <a:t>上下结构的字</a:t>
            </a:r>
          </a:p>
        </p:txBody>
      </p:sp>
      <p:sp>
        <p:nvSpPr>
          <p:cNvPr id="14" name="矩形 13"/>
          <p:cNvSpPr>
            <a:spLocks noChangeArrowheads="1"/>
          </p:cNvSpPr>
          <p:nvPr/>
        </p:nvSpPr>
        <p:spPr bwMode="auto">
          <a:xfrm>
            <a:off x="5334001" y="3933825"/>
            <a:ext cx="1108075" cy="1200150"/>
          </a:xfrm>
          <a:prstGeom prst="rect">
            <a:avLst/>
          </a:prstGeom>
          <a:noFill/>
          <a:ln w="9525">
            <a:noFill/>
            <a:miter lim="800000"/>
            <a:headEnd/>
            <a:tailEnd/>
          </a:ln>
        </p:spPr>
        <p:txBody>
          <a:bodyPr wrap="none">
            <a:spAutoFit/>
          </a:bodyPr>
          <a:lstStyle/>
          <a:p>
            <a:pPr>
              <a:buFont typeface="Arial" charset="0"/>
              <a:buNone/>
            </a:pPr>
            <a:r>
              <a:rPr lang="zh-CN" altLang="en-US" sz="7200">
                <a:latin typeface="楷体" pitchFamily="49" charset="-122"/>
                <a:ea typeface="楷体" pitchFamily="49" charset="-122"/>
              </a:rPr>
              <a:t>录</a:t>
            </a:r>
          </a:p>
        </p:txBody>
      </p:sp>
      <p:sp>
        <p:nvSpPr>
          <p:cNvPr id="15" name="矩形 14"/>
          <p:cNvSpPr>
            <a:spLocks noChangeArrowheads="1"/>
          </p:cNvSpPr>
          <p:nvPr/>
        </p:nvSpPr>
        <p:spPr bwMode="auto">
          <a:xfrm>
            <a:off x="4441826" y="4937125"/>
            <a:ext cx="3057525" cy="584200"/>
          </a:xfrm>
          <a:prstGeom prst="rect">
            <a:avLst/>
          </a:prstGeom>
          <a:noFill/>
          <a:ln w="9525">
            <a:noFill/>
            <a:miter lim="800000"/>
            <a:headEnd/>
            <a:tailEnd/>
          </a:ln>
        </p:spPr>
        <p:txBody>
          <a:bodyPr wrap="none">
            <a:spAutoFit/>
          </a:bodyPr>
          <a:lstStyle/>
          <a:p>
            <a:pPr>
              <a:buFont typeface="Arial" charset="0"/>
              <a:buNone/>
            </a:pPr>
            <a:r>
              <a:rPr lang="zh-CN" altLang="en-US" sz="3200">
                <a:solidFill>
                  <a:srgbClr val="FF0000"/>
                </a:solidFill>
                <a:latin typeface="楷体" pitchFamily="49" charset="-122"/>
                <a:ea typeface="楷体" pitchFamily="49" charset="-122"/>
              </a:rPr>
              <a:t>半包围结构的字</a:t>
            </a:r>
          </a:p>
        </p:txBody>
      </p:sp>
      <p:sp>
        <p:nvSpPr>
          <p:cNvPr id="16" name="矩形 15"/>
          <p:cNvSpPr>
            <a:spLocks noChangeArrowheads="1"/>
          </p:cNvSpPr>
          <p:nvPr/>
        </p:nvSpPr>
        <p:spPr bwMode="auto">
          <a:xfrm>
            <a:off x="5307014" y="5229225"/>
            <a:ext cx="1108075" cy="1200150"/>
          </a:xfrm>
          <a:prstGeom prst="rect">
            <a:avLst/>
          </a:prstGeom>
          <a:noFill/>
          <a:ln w="9525">
            <a:noFill/>
            <a:miter lim="800000"/>
            <a:headEnd/>
            <a:tailEnd/>
          </a:ln>
        </p:spPr>
        <p:txBody>
          <a:bodyPr wrap="none">
            <a:spAutoFit/>
          </a:bodyPr>
          <a:lstStyle/>
          <a:p>
            <a:pPr>
              <a:buFont typeface="Arial" charset="0"/>
              <a:buNone/>
            </a:pPr>
            <a:r>
              <a:rPr lang="zh-CN" altLang="en-US" sz="7200">
                <a:latin typeface="楷体" pitchFamily="49" charset="-122"/>
                <a:ea typeface="楷体" pitchFamily="49" charset="-122"/>
              </a:rPr>
              <a:t>存</a:t>
            </a:r>
          </a:p>
        </p:txBody>
      </p:sp>
      <p:sp>
        <p:nvSpPr>
          <p:cNvPr id="17" name="矩形 16"/>
          <p:cNvSpPr>
            <a:spLocks noChangeArrowheads="1"/>
          </p:cNvSpPr>
          <p:nvPr/>
        </p:nvSpPr>
        <p:spPr bwMode="auto">
          <a:xfrm>
            <a:off x="1327151" y="1400175"/>
            <a:ext cx="2441575" cy="584200"/>
          </a:xfrm>
          <a:prstGeom prst="rect">
            <a:avLst/>
          </a:prstGeom>
          <a:noFill/>
          <a:ln w="9525">
            <a:noFill/>
            <a:miter lim="800000"/>
            <a:headEnd/>
            <a:tailEnd/>
          </a:ln>
        </p:spPr>
        <p:txBody>
          <a:bodyPr wrap="none">
            <a:spAutoFit/>
          </a:bodyPr>
          <a:lstStyle/>
          <a:p>
            <a:pPr>
              <a:buFont typeface="Arial" charset="0"/>
              <a:buNone/>
            </a:pPr>
            <a:r>
              <a:rPr lang="zh-CN" altLang="en-US" sz="3200">
                <a:latin typeface="楷体" pitchFamily="49" charset="-122"/>
                <a:ea typeface="楷体" pitchFamily="49" charset="-122"/>
              </a:rPr>
              <a:t> </a:t>
            </a:r>
            <a:r>
              <a:rPr lang="en-US" altLang="zh-CN" sz="3200">
                <a:latin typeface="楷体" pitchFamily="49" charset="-122"/>
                <a:ea typeface="楷体" pitchFamily="49" charset="-122"/>
              </a:rPr>
              <a:t>1.</a:t>
            </a:r>
            <a:r>
              <a:rPr lang="zh-CN" altLang="en-US" sz="3200">
                <a:latin typeface="楷体" pitchFamily="49" charset="-122"/>
                <a:ea typeface="楷体" pitchFamily="49" charset="-122"/>
              </a:rPr>
              <a:t>观察归类</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500"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randombar(horizontal)">
                                      <p:cBhvr>
                                        <p:cTn id="17" dur="500"/>
                                        <p:tgtEl>
                                          <p:spTgt spid="3"/>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randombar(horizontal)">
                                      <p:cBhvr>
                                        <p:cTn id="20" dur="500"/>
                                        <p:tgtEl>
                                          <p:spTgt spid="4"/>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randombar(horizontal)">
                                      <p:cBhvr>
                                        <p:cTn id="23" dur="500"/>
                                        <p:tgtEl>
                                          <p:spTgt spid="5"/>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randombar(horizontal)">
                                      <p:cBhvr>
                                        <p:cTn id="26" dur="500"/>
                                        <p:tgtEl>
                                          <p:spTgt spid="8"/>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randombar(horizontal)">
                                      <p:cBhvr>
                                        <p:cTn id="29" dur="500"/>
                                        <p:tgtEl>
                                          <p:spTgt spid="9"/>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randombar(horizontal)">
                                      <p:cBhvr>
                                        <p:cTn id="32" dur="500"/>
                                        <p:tgtEl>
                                          <p:spTgt spid="10"/>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randombar(horizontal)">
                                      <p:cBhvr>
                                        <p:cTn id="35" dur="500"/>
                                        <p:tgtEl>
                                          <p:spTgt spid="11"/>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randombar(horizontal)">
                                      <p:cBhvr>
                                        <p:cTn id="38" dur="500"/>
                                        <p:tgtEl>
                                          <p:spTgt spid="12"/>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randombar(horizontal)">
                                      <p:cBhvr>
                                        <p:cTn id="41" dur="500"/>
                                        <p:tgtEl>
                                          <p:spTgt spid="14"/>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randombar(horizontal)">
                                      <p:cBhvr>
                                        <p:cTn id="44" dur="500"/>
                                        <p:tgtEl>
                                          <p:spTgt spid="16"/>
                                        </p:tgtEl>
                                      </p:cBhvr>
                                    </p:animEffect>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grpId="0" nodeType="click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p:cTn id="49" dur="1000" fill="hold"/>
                                        <p:tgtEl>
                                          <p:spTgt spid="2"/>
                                        </p:tgtEl>
                                        <p:attrNameLst>
                                          <p:attrName>ppt_w</p:attrName>
                                        </p:attrNameLst>
                                      </p:cBhvr>
                                      <p:tavLst>
                                        <p:tav tm="0">
                                          <p:val>
                                            <p:fltVal val="0"/>
                                          </p:val>
                                        </p:tav>
                                        <p:tav tm="100000">
                                          <p:val>
                                            <p:strVal val="#ppt_w"/>
                                          </p:val>
                                        </p:tav>
                                      </p:tavLst>
                                    </p:anim>
                                    <p:anim calcmode="lin" valueType="num">
                                      <p:cBhvr>
                                        <p:cTn id="50" dur="1000" fill="hold"/>
                                        <p:tgtEl>
                                          <p:spTgt spid="2"/>
                                        </p:tgtEl>
                                        <p:attrNameLst>
                                          <p:attrName>ppt_h</p:attrName>
                                        </p:attrNameLst>
                                      </p:cBhvr>
                                      <p:tavLst>
                                        <p:tav tm="0">
                                          <p:val>
                                            <p:fltVal val="0"/>
                                          </p:val>
                                        </p:tav>
                                        <p:tav tm="100000">
                                          <p:val>
                                            <p:strVal val="#ppt_h"/>
                                          </p:val>
                                        </p:tav>
                                      </p:tavLst>
                                    </p:anim>
                                    <p:anim calcmode="lin" valueType="num">
                                      <p:cBhvr>
                                        <p:cTn id="51" dur="1000" fill="hold"/>
                                        <p:tgtEl>
                                          <p:spTgt spid="2"/>
                                        </p:tgtEl>
                                        <p:attrNameLst>
                                          <p:attrName>style.rotation</p:attrName>
                                        </p:attrNameLst>
                                      </p:cBhvr>
                                      <p:tavLst>
                                        <p:tav tm="0">
                                          <p:val>
                                            <p:fltVal val="90"/>
                                          </p:val>
                                        </p:tav>
                                        <p:tav tm="100000">
                                          <p:val>
                                            <p:fltVal val="0"/>
                                          </p:val>
                                        </p:tav>
                                      </p:tavLst>
                                    </p:anim>
                                    <p:animEffect transition="in" filter="fade">
                                      <p:cBhvr>
                                        <p:cTn id="52" dur="1000"/>
                                        <p:tgtEl>
                                          <p:spTgt spid="2"/>
                                        </p:tgtEl>
                                      </p:cBhvr>
                                    </p:animEffect>
                                  </p:childTnLst>
                                </p:cTn>
                              </p:par>
                            </p:childTnLst>
                          </p:cTn>
                        </p:par>
                      </p:childTnLst>
                    </p:cTn>
                  </p:par>
                  <p:par>
                    <p:cTn id="53" fill="hold">
                      <p:stCondLst>
                        <p:cond delay="indefinite"/>
                      </p:stCondLst>
                      <p:childTnLst>
                        <p:par>
                          <p:cTn id="54" fill="hold">
                            <p:stCondLst>
                              <p:cond delay="0"/>
                            </p:stCondLst>
                            <p:childTnLst>
                              <p:par>
                                <p:cTn id="55" presetID="31" presetClass="entr" presetSubtype="0"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1000" fill="hold"/>
                                        <p:tgtEl>
                                          <p:spTgt spid="13"/>
                                        </p:tgtEl>
                                        <p:attrNameLst>
                                          <p:attrName>ppt_w</p:attrName>
                                        </p:attrNameLst>
                                      </p:cBhvr>
                                      <p:tavLst>
                                        <p:tav tm="0">
                                          <p:val>
                                            <p:fltVal val="0"/>
                                          </p:val>
                                        </p:tav>
                                        <p:tav tm="100000">
                                          <p:val>
                                            <p:strVal val="#ppt_w"/>
                                          </p:val>
                                        </p:tav>
                                      </p:tavLst>
                                    </p:anim>
                                    <p:anim calcmode="lin" valueType="num">
                                      <p:cBhvr>
                                        <p:cTn id="58" dur="1000" fill="hold"/>
                                        <p:tgtEl>
                                          <p:spTgt spid="13"/>
                                        </p:tgtEl>
                                        <p:attrNameLst>
                                          <p:attrName>ppt_h</p:attrName>
                                        </p:attrNameLst>
                                      </p:cBhvr>
                                      <p:tavLst>
                                        <p:tav tm="0">
                                          <p:val>
                                            <p:fltVal val="0"/>
                                          </p:val>
                                        </p:tav>
                                        <p:tav tm="100000">
                                          <p:val>
                                            <p:strVal val="#ppt_h"/>
                                          </p:val>
                                        </p:tav>
                                      </p:tavLst>
                                    </p:anim>
                                    <p:anim calcmode="lin" valueType="num">
                                      <p:cBhvr>
                                        <p:cTn id="59" dur="1000" fill="hold"/>
                                        <p:tgtEl>
                                          <p:spTgt spid="13"/>
                                        </p:tgtEl>
                                        <p:attrNameLst>
                                          <p:attrName>style.rotation</p:attrName>
                                        </p:attrNameLst>
                                      </p:cBhvr>
                                      <p:tavLst>
                                        <p:tav tm="0">
                                          <p:val>
                                            <p:fltVal val="90"/>
                                          </p:val>
                                        </p:tav>
                                        <p:tav tm="100000">
                                          <p:val>
                                            <p:fltVal val="0"/>
                                          </p:val>
                                        </p:tav>
                                      </p:tavLst>
                                    </p:anim>
                                    <p:animEffect transition="in" filter="fade">
                                      <p:cBhvr>
                                        <p:cTn id="60" dur="1000"/>
                                        <p:tgtEl>
                                          <p:spTgt spid="13"/>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grpId="0" nodeType="click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p:cTn id="65" dur="500" fill="hold"/>
                                        <p:tgtEl>
                                          <p:spTgt spid="15"/>
                                        </p:tgtEl>
                                        <p:attrNameLst>
                                          <p:attrName>ppt_w</p:attrName>
                                        </p:attrNameLst>
                                      </p:cBhvr>
                                      <p:tavLst>
                                        <p:tav tm="0">
                                          <p:val>
                                            <p:fltVal val="0"/>
                                          </p:val>
                                        </p:tav>
                                        <p:tav tm="100000">
                                          <p:val>
                                            <p:strVal val="#ppt_w"/>
                                          </p:val>
                                        </p:tav>
                                      </p:tavLst>
                                    </p:anim>
                                    <p:anim calcmode="lin" valueType="num">
                                      <p:cBhvr>
                                        <p:cTn id="66" dur="500" fill="hold"/>
                                        <p:tgtEl>
                                          <p:spTgt spid="15"/>
                                        </p:tgtEl>
                                        <p:attrNameLst>
                                          <p:attrName>ppt_h</p:attrName>
                                        </p:attrNameLst>
                                      </p:cBhvr>
                                      <p:tavLst>
                                        <p:tav tm="0">
                                          <p:val>
                                            <p:fltVal val="0"/>
                                          </p:val>
                                        </p:tav>
                                        <p:tav tm="100000">
                                          <p:val>
                                            <p:strVal val="#ppt_h"/>
                                          </p:val>
                                        </p:tav>
                                      </p:tavLst>
                                    </p:anim>
                                    <p:animEffect transition="in" filter="fade">
                                      <p:cBhvr>
                                        <p:cTn id="6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p:bldP spid="2" grpId="0"/>
      <p:bldP spid="3" grpId="0"/>
      <p:bldP spid="4" grpId="0"/>
      <p:bldP spid="5" grpId="0"/>
      <p:bldP spid="8" grpId="0"/>
      <p:bldP spid="9" grpId="0"/>
      <p:bldP spid="10" grpId="0"/>
      <p:bldP spid="11" grpId="0"/>
      <p:bldP spid="12" grpId="0"/>
      <p:bldP spid="13" grpId="0"/>
      <p:bldP spid="14" grpId="0"/>
      <p:bldP spid="15" grpId="0"/>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剪去单角的矩形 5"/>
          <p:cNvSpPr/>
          <p:nvPr/>
        </p:nvSpPr>
        <p:spPr>
          <a:xfrm>
            <a:off x="1343025" y="692150"/>
            <a:ext cx="5257800" cy="649288"/>
          </a:xfrm>
          <a:prstGeom prst="snip1Rect">
            <a:avLst/>
          </a:prstGeom>
          <a:solidFill>
            <a:srgbClr val="BBE1F4"/>
          </a:solidFill>
          <a:ln>
            <a:noFill/>
          </a:ln>
          <a:effectLst>
            <a:outerShdw blurRad="50800" dist="50800" dir="2700000" algn="tl" rotWithShape="0">
              <a:srgbClr val="4E70A8">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Arial" panose="020B0604020202020204" pitchFamily="34" charset="0"/>
              <a:buNone/>
              <a:defRPr/>
            </a:pPr>
            <a:endParaRPr lang="zh-CN" altLang="en-US">
              <a:solidFill>
                <a:prstClr val="white"/>
              </a:solidFill>
            </a:endParaRPr>
          </a:p>
        </p:txBody>
      </p:sp>
      <p:sp>
        <p:nvSpPr>
          <p:cNvPr id="7" name="文本框 10"/>
          <p:cNvSpPr txBox="1">
            <a:spLocks noChangeArrowheads="1"/>
          </p:cNvSpPr>
          <p:nvPr/>
        </p:nvSpPr>
        <p:spPr bwMode="auto">
          <a:xfrm>
            <a:off x="1776413" y="723900"/>
            <a:ext cx="4697412" cy="585788"/>
          </a:xfrm>
          <a:prstGeom prst="rect">
            <a:avLst/>
          </a:prstGeom>
          <a:noFill/>
          <a:ln w="9525">
            <a:noFill/>
            <a:miter lim="800000"/>
            <a:headEnd/>
            <a:tailEnd/>
          </a:ln>
        </p:spPr>
        <p:txBody>
          <a:bodyPr wrap="none">
            <a:spAutoFit/>
          </a:bodyPr>
          <a:lstStyle/>
          <a:p>
            <a:pPr>
              <a:buFont typeface="Arial" charset="0"/>
              <a:buNone/>
            </a:pPr>
            <a:r>
              <a:rPr lang="zh-CN" altLang="en-US" sz="3200" dirty="0">
                <a:solidFill>
                  <a:srgbClr val="0070C0"/>
                </a:solidFill>
                <a:latin typeface="黑体" pitchFamily="49" charset="-122"/>
                <a:ea typeface="黑体" pitchFamily="49" charset="-122"/>
              </a:rPr>
              <a:t>三、细读体会，关注表达</a:t>
            </a:r>
          </a:p>
        </p:txBody>
      </p:sp>
      <p:sp>
        <p:nvSpPr>
          <p:cNvPr id="2" name="矩形 1"/>
          <p:cNvSpPr>
            <a:spLocks noChangeArrowheads="1"/>
          </p:cNvSpPr>
          <p:nvPr/>
        </p:nvSpPr>
        <p:spPr bwMode="auto">
          <a:xfrm>
            <a:off x="1530351" y="1468438"/>
            <a:ext cx="4494213" cy="584200"/>
          </a:xfrm>
          <a:prstGeom prst="rect">
            <a:avLst/>
          </a:prstGeom>
          <a:noFill/>
          <a:ln w="9525">
            <a:noFill/>
            <a:miter lim="800000"/>
            <a:headEnd/>
            <a:tailEnd/>
          </a:ln>
        </p:spPr>
        <p:txBody>
          <a:bodyPr wrap="none">
            <a:spAutoFit/>
          </a:bodyPr>
          <a:lstStyle/>
          <a:p>
            <a:pPr>
              <a:buFont typeface="Arial" charset="0"/>
              <a:buNone/>
            </a:pPr>
            <a:r>
              <a:rPr lang="en-US" altLang="zh-CN" sz="3200" dirty="0">
                <a:latin typeface="楷体" pitchFamily="49" charset="-122"/>
                <a:ea typeface="楷体" pitchFamily="49" charset="-122"/>
              </a:rPr>
              <a:t>1.</a:t>
            </a:r>
            <a:r>
              <a:rPr lang="zh-CN" altLang="en-US" sz="3200" dirty="0">
                <a:latin typeface="楷体" pitchFamily="49" charset="-122"/>
                <a:ea typeface="楷体" pitchFamily="49" charset="-122"/>
              </a:rPr>
              <a:t>聚焦用词</a:t>
            </a:r>
            <a:r>
              <a:rPr lang="en-US" altLang="zh-CN" sz="3200" dirty="0">
                <a:latin typeface="楷体" pitchFamily="49" charset="-122"/>
                <a:ea typeface="楷体" pitchFamily="49" charset="-122"/>
              </a:rPr>
              <a:t>,</a:t>
            </a:r>
            <a:r>
              <a:rPr lang="zh-CN" altLang="en-US" sz="3200" dirty="0">
                <a:latin typeface="楷体" pitchFamily="49" charset="-122"/>
                <a:ea typeface="楷体" pitchFamily="49" charset="-122"/>
              </a:rPr>
              <a:t>体会精准。</a:t>
            </a:r>
          </a:p>
        </p:txBody>
      </p:sp>
      <p:sp>
        <p:nvSpPr>
          <p:cNvPr id="3" name="矩形 2"/>
          <p:cNvSpPr>
            <a:spLocks noChangeArrowheads="1"/>
          </p:cNvSpPr>
          <p:nvPr/>
        </p:nvSpPr>
        <p:spPr bwMode="auto">
          <a:xfrm>
            <a:off x="1631950" y="2060575"/>
            <a:ext cx="8712200" cy="1569660"/>
          </a:xfrm>
          <a:prstGeom prst="rect">
            <a:avLst/>
          </a:prstGeom>
          <a:noFill/>
          <a:ln w="9525">
            <a:noFill/>
            <a:miter lim="800000"/>
            <a:headEnd/>
            <a:tailEnd/>
          </a:ln>
        </p:spPr>
        <p:txBody>
          <a:bodyPr>
            <a:spAutoFit/>
          </a:bodyPr>
          <a:lstStyle/>
          <a:p>
            <a:pPr>
              <a:lnSpc>
                <a:spcPct val="150000"/>
              </a:lnSpc>
              <a:buFont typeface="Arial" charset="0"/>
              <a:buNone/>
            </a:pPr>
            <a:r>
              <a:rPr lang="zh-CN" altLang="en-US" sz="3200" dirty="0">
                <a:latin typeface="楷体" pitchFamily="49" charset="-122"/>
                <a:ea typeface="楷体" pitchFamily="49" charset="-122"/>
              </a:rPr>
              <a:t> </a:t>
            </a:r>
            <a:r>
              <a:rPr lang="en-US" altLang="zh-CN" sz="3200" dirty="0">
                <a:latin typeface="楷体" pitchFamily="49" charset="-122"/>
                <a:ea typeface="楷体" pitchFamily="49" charset="-122"/>
              </a:rPr>
              <a:t>(1)</a:t>
            </a:r>
            <a:r>
              <a:rPr lang="zh-CN" altLang="en-US" sz="3200" dirty="0">
                <a:latin typeface="楷体" pitchFamily="49" charset="-122"/>
                <a:ea typeface="楷体" pitchFamily="49" charset="-122"/>
              </a:rPr>
              <a:t>这是一篇说明性的文章</a:t>
            </a:r>
            <a:r>
              <a:rPr lang="en-US" altLang="zh-CN" sz="3200" dirty="0">
                <a:latin typeface="楷体" pitchFamily="49" charset="-122"/>
                <a:ea typeface="楷体" pitchFamily="49" charset="-122"/>
              </a:rPr>
              <a:t>,</a:t>
            </a:r>
            <a:r>
              <a:rPr lang="zh-CN" altLang="en-US" sz="3200" dirty="0">
                <a:latin typeface="楷体" pitchFamily="49" charset="-122"/>
                <a:ea typeface="楷体" pitchFamily="49" charset="-122"/>
              </a:rPr>
              <a:t>语言的运用非常的准确</a:t>
            </a:r>
            <a:r>
              <a:rPr lang="en-US" altLang="zh-CN" sz="3200" dirty="0">
                <a:latin typeface="楷体" pitchFamily="49" charset="-122"/>
                <a:ea typeface="楷体" pitchFamily="49" charset="-122"/>
              </a:rPr>
              <a:t>,</a:t>
            </a:r>
            <a:r>
              <a:rPr lang="zh-CN" altLang="en-US" sz="3200" dirty="0">
                <a:latin typeface="楷体" pitchFamily="49" charset="-122"/>
                <a:ea typeface="楷体" pitchFamily="49" charset="-122"/>
              </a:rPr>
              <a:t>请大家找找</a:t>
            </a:r>
            <a:r>
              <a:rPr lang="en-US" altLang="zh-CN" sz="3200" dirty="0">
                <a:latin typeface="楷体" pitchFamily="49" charset="-122"/>
                <a:ea typeface="楷体" pitchFamily="49" charset="-122"/>
              </a:rPr>
              <a:t>,</a:t>
            </a:r>
            <a:r>
              <a:rPr lang="zh-CN" altLang="en-US" sz="3200" dirty="0">
                <a:latin typeface="楷体" pitchFamily="49" charset="-122"/>
                <a:ea typeface="楷体" pitchFamily="49" charset="-122"/>
              </a:rPr>
              <a:t>哪些词用得比较准确</a:t>
            </a:r>
            <a:r>
              <a:rPr lang="en-US" altLang="zh-CN" sz="3200" dirty="0">
                <a:latin typeface="楷体" pitchFamily="49" charset="-122"/>
                <a:ea typeface="楷体" pitchFamily="49" charset="-122"/>
              </a:rPr>
              <a:t>?</a:t>
            </a:r>
            <a:endParaRPr lang="zh-CN" altLang="en-US" sz="3200" dirty="0">
              <a:latin typeface="楷体" pitchFamily="49" charset="-122"/>
              <a:ea typeface="楷体" pitchFamily="49" charset="-122"/>
            </a:endParaRPr>
          </a:p>
        </p:txBody>
      </p:sp>
      <p:sp>
        <p:nvSpPr>
          <p:cNvPr id="4" name="矩形 3"/>
          <p:cNvSpPr/>
          <p:nvPr/>
        </p:nvSpPr>
        <p:spPr>
          <a:xfrm>
            <a:off x="1739901" y="3789363"/>
            <a:ext cx="8569325" cy="1569660"/>
          </a:xfrm>
          <a:prstGeom prst="rect">
            <a:avLst/>
          </a:prstGeom>
        </p:spPr>
        <p:txBody>
          <a:bodyPr>
            <a:spAutoFit/>
          </a:bodyPr>
          <a:lstStyle/>
          <a:p>
            <a:pPr>
              <a:lnSpc>
                <a:spcPct val="150000"/>
              </a:lnSpc>
              <a:buFont typeface="Arial" panose="020B0604020202020204" pitchFamily="34" charset="0"/>
              <a:buNone/>
              <a:defRPr/>
            </a:pPr>
            <a:r>
              <a:rPr lang="zh-CN" altLang="en-US" sz="3200" dirty="0">
                <a:solidFill>
                  <a:schemeClr val="tx2">
                    <a:lumMod val="60000"/>
                    <a:lumOff val="40000"/>
                  </a:schemeClr>
                </a:solidFill>
                <a:latin typeface="黑体" panose="02010609060101010101" pitchFamily="49" charset="-122"/>
                <a:ea typeface="黑体" panose="02010609060101010101" pitchFamily="49" charset="-122"/>
              </a:rPr>
              <a:t>①</a:t>
            </a:r>
            <a:r>
              <a:rPr lang="en-US" altLang="zh-CN" sz="3200" dirty="0">
                <a:solidFill>
                  <a:schemeClr val="tx2">
                    <a:lumMod val="60000"/>
                    <a:lumOff val="40000"/>
                  </a:schemeClr>
                </a:solidFill>
                <a:latin typeface="黑体" panose="02010609060101010101" pitchFamily="49" charset="-122"/>
                <a:ea typeface="黑体" panose="02010609060101010101" pitchFamily="49" charset="-122"/>
              </a:rPr>
              <a:t>:“</a:t>
            </a:r>
            <a:r>
              <a:rPr lang="zh-CN" altLang="en-US" sz="3200" dirty="0">
                <a:solidFill>
                  <a:schemeClr val="tx2">
                    <a:lumMod val="60000"/>
                    <a:lumOff val="40000"/>
                  </a:schemeClr>
                </a:solidFill>
                <a:latin typeface="黑体" panose="02010609060101010101" pitchFamily="49" charset="-122"/>
                <a:ea typeface="黑体" panose="02010609060101010101" pitchFamily="49" charset="-122"/>
              </a:rPr>
              <a:t>造纸术的发明</a:t>
            </a:r>
            <a:r>
              <a:rPr lang="en-US" altLang="zh-CN" sz="3200" dirty="0">
                <a:solidFill>
                  <a:schemeClr val="tx2">
                    <a:lumMod val="60000"/>
                    <a:lumOff val="40000"/>
                  </a:schemeClr>
                </a:solidFill>
                <a:latin typeface="黑体" panose="02010609060101010101" pitchFamily="49" charset="-122"/>
                <a:ea typeface="黑体" panose="02010609060101010101" pitchFamily="49" charset="-122"/>
              </a:rPr>
              <a:t>,</a:t>
            </a:r>
            <a:r>
              <a:rPr lang="zh-CN" altLang="en-US" sz="3200" dirty="0">
                <a:solidFill>
                  <a:schemeClr val="tx2">
                    <a:lumMod val="60000"/>
                    <a:lumOff val="40000"/>
                  </a:schemeClr>
                </a:solidFill>
                <a:latin typeface="黑体" panose="02010609060101010101" pitchFamily="49" charset="-122"/>
                <a:ea typeface="黑体" panose="02010609060101010101" pitchFamily="49" charset="-122"/>
              </a:rPr>
              <a:t>是中国对世界文明的伟大贡献之一”中的“之一</a:t>
            </a:r>
            <a:r>
              <a:rPr lang="en-US" altLang="zh-CN" sz="3200" dirty="0">
                <a:solidFill>
                  <a:schemeClr val="tx2">
                    <a:lumMod val="60000"/>
                    <a:lumOff val="40000"/>
                  </a:schemeClr>
                </a:solidFill>
                <a:latin typeface="黑体" panose="02010609060101010101" pitchFamily="49" charset="-122"/>
                <a:ea typeface="黑体" panose="02010609060101010101" pitchFamily="49" charset="-122"/>
              </a:rPr>
              <a:t> ”</a:t>
            </a:r>
            <a:r>
              <a:rPr lang="zh-CN" altLang="en-US" sz="3200" dirty="0">
                <a:solidFill>
                  <a:schemeClr val="tx2">
                    <a:lumMod val="60000"/>
                    <a:lumOff val="40000"/>
                  </a:schemeClr>
                </a:solidFill>
                <a:latin typeface="黑体" panose="02010609060101010101" pitchFamily="49" charset="-122"/>
                <a:ea typeface="黑体" panose="02010609060101010101" pitchFamily="49" charset="-122"/>
              </a:rPr>
              <a:t>能否去掉</a:t>
            </a:r>
            <a:r>
              <a:rPr lang="en-US" altLang="zh-CN" sz="3200" dirty="0">
                <a:solidFill>
                  <a:schemeClr val="tx2">
                    <a:lumMod val="60000"/>
                    <a:lumOff val="40000"/>
                  </a:schemeClr>
                </a:solidFill>
                <a:latin typeface="黑体" panose="02010609060101010101" pitchFamily="49" charset="-122"/>
                <a:ea typeface="黑体" panose="02010609060101010101" pitchFamily="49" charset="-122"/>
              </a:rPr>
              <a:t>? </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500"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randombar(horizont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p:bldP spid="2" grpId="0"/>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1733551" y="1557338"/>
            <a:ext cx="8963025" cy="3046412"/>
          </a:xfrm>
          <a:prstGeom prst="rect">
            <a:avLst/>
          </a:prstGeom>
        </p:spPr>
        <p:txBody>
          <a:bodyPr>
            <a:spAutoFit/>
          </a:bodyPr>
          <a:lstStyle/>
          <a:p>
            <a:pPr>
              <a:lnSpc>
                <a:spcPct val="150000"/>
              </a:lnSpc>
              <a:buFont typeface="Arial" panose="020B0604020202020204" pitchFamily="34" charset="0"/>
              <a:buNone/>
              <a:defRPr/>
            </a:pPr>
            <a:r>
              <a:rPr lang="zh-CN" altLang="en-US" sz="3200" dirty="0">
                <a:solidFill>
                  <a:schemeClr val="tx2">
                    <a:lumMod val="60000"/>
                    <a:lumOff val="40000"/>
                  </a:schemeClr>
                </a:solidFill>
                <a:latin typeface="黑体" panose="02010609060101010101" pitchFamily="49" charset="-122"/>
                <a:ea typeface="黑体" panose="02010609060101010101" pitchFamily="49" charset="-122"/>
              </a:rPr>
              <a:t>②</a:t>
            </a:r>
            <a:r>
              <a:rPr lang="en-US" altLang="zh-CN" sz="3200" dirty="0">
                <a:solidFill>
                  <a:schemeClr val="tx2">
                    <a:lumMod val="60000"/>
                    <a:lumOff val="40000"/>
                  </a:schemeClr>
                </a:solidFill>
                <a:latin typeface="黑体" panose="02010609060101010101" pitchFamily="49" charset="-122"/>
                <a:ea typeface="黑体" panose="02010609060101010101" pitchFamily="49" charset="-122"/>
              </a:rPr>
              <a:t>:“</a:t>
            </a:r>
            <a:r>
              <a:rPr lang="zh-CN" altLang="en-US" sz="3200" dirty="0">
                <a:solidFill>
                  <a:schemeClr val="tx2">
                    <a:lumMod val="60000"/>
                    <a:lumOff val="40000"/>
                  </a:schemeClr>
                </a:solidFill>
                <a:latin typeface="黑体" panose="02010609060101010101" pitchFamily="49" charset="-122"/>
                <a:ea typeface="黑体" panose="02010609060101010101" pitchFamily="49" charset="-122"/>
              </a:rPr>
              <a:t>我国的造纸术首先传到邻近的朝鲜半岛和日本</a:t>
            </a:r>
            <a:r>
              <a:rPr lang="en-US" altLang="zh-CN" sz="3200" dirty="0">
                <a:solidFill>
                  <a:schemeClr val="tx2">
                    <a:lumMod val="60000"/>
                    <a:lumOff val="40000"/>
                  </a:schemeClr>
                </a:solidFill>
                <a:latin typeface="黑体" panose="02010609060101010101" pitchFamily="49" charset="-122"/>
                <a:ea typeface="黑体" panose="02010609060101010101" pitchFamily="49" charset="-122"/>
              </a:rPr>
              <a:t>,</a:t>
            </a:r>
            <a:r>
              <a:rPr lang="zh-CN" altLang="en-US" sz="3200" dirty="0">
                <a:solidFill>
                  <a:schemeClr val="tx2">
                    <a:lumMod val="60000"/>
                    <a:lumOff val="40000"/>
                  </a:schemeClr>
                </a:solidFill>
                <a:latin typeface="黑体" panose="02010609060101010101" pitchFamily="49" charset="-122"/>
                <a:ea typeface="黑体" panose="02010609060101010101" pitchFamily="49" charset="-122"/>
              </a:rPr>
              <a:t>后来又传到阿拉伯世界和欧洲，极大地促进了人类社会的进步和文化的发展</a:t>
            </a:r>
            <a:r>
              <a:rPr lang="en-US" altLang="zh-CN" sz="3200" dirty="0">
                <a:solidFill>
                  <a:schemeClr val="tx2">
                    <a:lumMod val="60000"/>
                    <a:lumOff val="40000"/>
                  </a:schemeClr>
                </a:solidFill>
                <a:latin typeface="黑体" panose="02010609060101010101" pitchFamily="49" charset="-122"/>
                <a:ea typeface="黑体" panose="02010609060101010101" pitchFamily="49" charset="-122"/>
              </a:rPr>
              <a:t>,</a:t>
            </a:r>
            <a:r>
              <a:rPr lang="zh-CN" altLang="en-US" sz="3200" dirty="0">
                <a:solidFill>
                  <a:schemeClr val="tx2">
                    <a:lumMod val="60000"/>
                    <a:lumOff val="40000"/>
                  </a:schemeClr>
                </a:solidFill>
                <a:latin typeface="黑体" panose="02010609060101010101" pitchFamily="49" charset="-122"/>
                <a:ea typeface="黑体" panose="02010609060101010101" pitchFamily="49" charset="-122"/>
              </a:rPr>
              <a:t>影响了全世界”中的“极大”能否换词</a:t>
            </a:r>
            <a:r>
              <a:rPr lang="en-US" altLang="zh-CN" sz="3200" dirty="0">
                <a:solidFill>
                  <a:schemeClr val="tx2">
                    <a:lumMod val="60000"/>
                    <a:lumOff val="40000"/>
                  </a:schemeClr>
                </a:solidFill>
                <a:latin typeface="黑体" panose="02010609060101010101" pitchFamily="49" charset="-122"/>
                <a:ea typeface="黑体" panose="02010609060101010101" pitchFamily="49" charset="-122"/>
              </a:rPr>
              <a:t>?</a:t>
            </a:r>
          </a:p>
        </p:txBody>
      </p:sp>
    </p:spTree>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矩形 1"/>
          <p:cNvSpPr>
            <a:spLocks noChangeArrowheads="1"/>
          </p:cNvSpPr>
          <p:nvPr/>
        </p:nvSpPr>
        <p:spPr bwMode="auto">
          <a:xfrm>
            <a:off x="1543050" y="404813"/>
            <a:ext cx="4699000" cy="584200"/>
          </a:xfrm>
          <a:prstGeom prst="rect">
            <a:avLst/>
          </a:prstGeom>
          <a:noFill/>
          <a:ln w="9525">
            <a:noFill/>
            <a:miter lim="800000"/>
            <a:headEnd/>
            <a:tailEnd/>
          </a:ln>
        </p:spPr>
        <p:txBody>
          <a:bodyPr wrap="none">
            <a:spAutoFit/>
          </a:bodyPr>
          <a:lstStyle/>
          <a:p>
            <a:pPr>
              <a:buFont typeface="Arial" charset="0"/>
              <a:buNone/>
            </a:pPr>
            <a:r>
              <a:rPr lang="zh-CN" altLang="en-US" sz="3200">
                <a:latin typeface="楷体" pitchFamily="49" charset="-122"/>
                <a:ea typeface="楷体" pitchFamily="49" charset="-122"/>
              </a:rPr>
              <a:t> </a:t>
            </a:r>
            <a:r>
              <a:rPr lang="en-US" altLang="zh-CN" sz="3200">
                <a:latin typeface="楷体" pitchFamily="49" charset="-122"/>
                <a:ea typeface="楷体" pitchFamily="49" charset="-122"/>
              </a:rPr>
              <a:t>2.</a:t>
            </a:r>
            <a:r>
              <a:rPr lang="zh-CN" altLang="en-US" sz="3200">
                <a:latin typeface="楷体" pitchFamily="49" charset="-122"/>
                <a:ea typeface="楷体" pitchFamily="49" charset="-122"/>
              </a:rPr>
              <a:t>聚焦过程</a:t>
            </a:r>
            <a:r>
              <a:rPr lang="en-US" altLang="zh-CN" sz="3200">
                <a:latin typeface="楷体" pitchFamily="49" charset="-122"/>
                <a:ea typeface="楷体" pitchFamily="49" charset="-122"/>
              </a:rPr>
              <a:t>,</a:t>
            </a:r>
            <a:r>
              <a:rPr lang="zh-CN" altLang="en-US" sz="3200">
                <a:latin typeface="楷体" pitchFamily="49" charset="-122"/>
                <a:ea typeface="楷体" pitchFamily="49" charset="-122"/>
              </a:rPr>
              <a:t>体会生动。</a:t>
            </a:r>
          </a:p>
        </p:txBody>
      </p:sp>
      <p:sp>
        <p:nvSpPr>
          <p:cNvPr id="3" name="矩形 2"/>
          <p:cNvSpPr>
            <a:spLocks noChangeArrowheads="1"/>
          </p:cNvSpPr>
          <p:nvPr/>
        </p:nvSpPr>
        <p:spPr bwMode="auto">
          <a:xfrm>
            <a:off x="2135188" y="1052514"/>
            <a:ext cx="8424862" cy="2400657"/>
          </a:xfrm>
          <a:prstGeom prst="rect">
            <a:avLst/>
          </a:prstGeom>
          <a:noFill/>
          <a:ln w="9525">
            <a:noFill/>
            <a:miter lim="800000"/>
            <a:headEnd/>
            <a:tailEnd/>
          </a:ln>
        </p:spPr>
        <p:txBody>
          <a:bodyPr>
            <a:spAutoFit/>
          </a:bodyPr>
          <a:lstStyle/>
          <a:p>
            <a:pPr>
              <a:lnSpc>
                <a:spcPts val="4500"/>
              </a:lnSpc>
            </a:pPr>
            <a:r>
              <a:rPr lang="zh-CN" altLang="en-US" sz="2800" dirty="0">
                <a:latin typeface="楷体" pitchFamily="49" charset="-122"/>
                <a:ea typeface="楷体" pitchFamily="49" charset="-122"/>
              </a:rPr>
              <a:t>有个叫蔡伦的人，吸收了人们长期积累的经验</a:t>
            </a:r>
            <a:r>
              <a:rPr lang="en-US" altLang="zh-CN" sz="2800" dirty="0">
                <a:latin typeface="楷体" pitchFamily="49" charset="-122"/>
                <a:ea typeface="楷体" pitchFamily="49" charset="-122"/>
              </a:rPr>
              <a:t>,</a:t>
            </a:r>
            <a:r>
              <a:rPr lang="zh-CN" altLang="en-US" sz="2800" dirty="0">
                <a:latin typeface="楷体" pitchFamily="49" charset="-122"/>
                <a:ea typeface="楷体" pitchFamily="49" charset="-122"/>
              </a:rPr>
              <a:t>改进了造纸术。他把树皮、麻头、稻草、破布等原料剪碎或切断浸在水里捣烂成浆</a:t>
            </a:r>
            <a:r>
              <a:rPr lang="en-US" altLang="zh-CN" sz="2800" dirty="0">
                <a:latin typeface="楷体" pitchFamily="49" charset="-122"/>
                <a:ea typeface="楷体" pitchFamily="49" charset="-122"/>
              </a:rPr>
              <a:t>;</a:t>
            </a:r>
            <a:r>
              <a:rPr lang="zh-CN" altLang="en-US" sz="2800" dirty="0">
                <a:latin typeface="楷体" pitchFamily="49" charset="-122"/>
                <a:ea typeface="楷体" pitchFamily="49" charset="-122"/>
              </a:rPr>
              <a:t>再把浆捞出来晒干</a:t>
            </a:r>
            <a:r>
              <a:rPr lang="en-US" altLang="zh-CN" sz="2800" dirty="0">
                <a:latin typeface="楷体" pitchFamily="49" charset="-122"/>
                <a:ea typeface="楷体" pitchFamily="49" charset="-122"/>
              </a:rPr>
              <a:t>,</a:t>
            </a:r>
            <a:r>
              <a:rPr lang="zh-CN" altLang="en-US" sz="2800" dirty="0">
                <a:latin typeface="楷体" pitchFamily="49" charset="-122"/>
                <a:ea typeface="楷体" pitchFamily="49" charset="-122"/>
              </a:rPr>
              <a:t>就成了一种既轻便又好用的纸。</a:t>
            </a:r>
          </a:p>
        </p:txBody>
      </p:sp>
      <p:sp>
        <p:nvSpPr>
          <p:cNvPr id="4" name="矩形 3"/>
          <p:cNvSpPr>
            <a:spLocks noChangeArrowheads="1"/>
          </p:cNvSpPr>
          <p:nvPr/>
        </p:nvSpPr>
        <p:spPr bwMode="auto">
          <a:xfrm>
            <a:off x="1992313" y="3573463"/>
            <a:ext cx="7366000" cy="584200"/>
          </a:xfrm>
          <a:prstGeom prst="rect">
            <a:avLst/>
          </a:prstGeom>
          <a:noFill/>
          <a:ln w="9525">
            <a:noFill/>
            <a:miter lim="800000"/>
            <a:headEnd/>
            <a:tailEnd/>
          </a:ln>
        </p:spPr>
        <p:txBody>
          <a:bodyPr wrap="none">
            <a:spAutoFit/>
          </a:bodyPr>
          <a:lstStyle/>
          <a:p>
            <a:pPr>
              <a:buFont typeface="Arial" charset="0"/>
              <a:buNone/>
            </a:pPr>
            <a:r>
              <a:rPr lang="zh-CN" altLang="en-US" sz="3200">
                <a:latin typeface="楷体" pitchFamily="49" charset="-122"/>
                <a:ea typeface="楷体" pitchFamily="49" charset="-122"/>
              </a:rPr>
              <a:t> </a:t>
            </a:r>
            <a:r>
              <a:rPr lang="en-US" altLang="zh-CN" sz="3200">
                <a:latin typeface="楷体" pitchFamily="49" charset="-122"/>
                <a:ea typeface="楷体" pitchFamily="49" charset="-122"/>
              </a:rPr>
              <a:t>(1)</a:t>
            </a:r>
            <a:r>
              <a:rPr lang="zh-CN" altLang="en-US" sz="3200">
                <a:latin typeface="楷体" pitchFamily="49" charset="-122"/>
                <a:ea typeface="楷体" pitchFamily="49" charset="-122"/>
              </a:rPr>
              <a:t>圈画出表示动作的词语</a:t>
            </a:r>
            <a:r>
              <a:rPr lang="en-US" altLang="zh-CN" sz="3200">
                <a:latin typeface="楷体" pitchFamily="49" charset="-122"/>
                <a:ea typeface="楷体" pitchFamily="49" charset="-122"/>
              </a:rPr>
              <a:t>,</a:t>
            </a:r>
            <a:r>
              <a:rPr lang="zh-CN" altLang="en-US" sz="3200">
                <a:latin typeface="楷体" pitchFamily="49" charset="-122"/>
                <a:ea typeface="楷体" pitchFamily="49" charset="-122"/>
              </a:rPr>
              <a:t>自读体会。</a:t>
            </a:r>
          </a:p>
        </p:txBody>
      </p:sp>
      <p:sp>
        <p:nvSpPr>
          <p:cNvPr id="5" name="矩形 4"/>
          <p:cNvSpPr>
            <a:spLocks noChangeArrowheads="1"/>
          </p:cNvSpPr>
          <p:nvPr/>
        </p:nvSpPr>
        <p:spPr bwMode="auto">
          <a:xfrm>
            <a:off x="2208214" y="4508500"/>
            <a:ext cx="2441575" cy="585788"/>
          </a:xfrm>
          <a:prstGeom prst="rect">
            <a:avLst/>
          </a:prstGeom>
          <a:noFill/>
          <a:ln w="9525">
            <a:noFill/>
            <a:miter lim="800000"/>
            <a:headEnd/>
            <a:tailEnd/>
          </a:ln>
        </p:spPr>
        <p:txBody>
          <a:bodyPr wrap="none">
            <a:spAutoFit/>
          </a:bodyPr>
          <a:lstStyle/>
          <a:p>
            <a:pPr>
              <a:buFont typeface="Arial" charset="0"/>
              <a:buNone/>
            </a:pPr>
            <a:r>
              <a:rPr lang="en-US" altLang="zh-CN" sz="3200">
                <a:latin typeface="楷体" pitchFamily="49" charset="-122"/>
                <a:ea typeface="楷体" pitchFamily="49" charset="-122"/>
              </a:rPr>
              <a:t>(2)</a:t>
            </a:r>
            <a:r>
              <a:rPr lang="zh-CN" altLang="en-US" sz="3200">
                <a:latin typeface="楷体" pitchFamily="49" charset="-122"/>
                <a:ea typeface="楷体" pitchFamily="49" charset="-122"/>
              </a:rPr>
              <a:t>全班交流</a:t>
            </a:r>
          </a:p>
        </p:txBody>
      </p:sp>
      <p:sp>
        <p:nvSpPr>
          <p:cNvPr id="6" name="矩形 5"/>
          <p:cNvSpPr>
            <a:spLocks noChangeArrowheads="1"/>
          </p:cNvSpPr>
          <p:nvPr/>
        </p:nvSpPr>
        <p:spPr bwMode="auto">
          <a:xfrm>
            <a:off x="1992313" y="5094288"/>
            <a:ext cx="7366000" cy="584200"/>
          </a:xfrm>
          <a:prstGeom prst="rect">
            <a:avLst/>
          </a:prstGeom>
          <a:noFill/>
          <a:ln w="9525">
            <a:noFill/>
            <a:miter lim="800000"/>
            <a:headEnd/>
            <a:tailEnd/>
          </a:ln>
        </p:spPr>
        <p:txBody>
          <a:bodyPr wrap="none">
            <a:spAutoFit/>
          </a:bodyPr>
          <a:lstStyle/>
          <a:p>
            <a:pPr>
              <a:buFont typeface="Arial" charset="0"/>
              <a:buNone/>
            </a:pPr>
            <a:r>
              <a:rPr lang="zh-CN" altLang="en-US" sz="3200">
                <a:solidFill>
                  <a:srgbClr val="FF0000"/>
                </a:solidFill>
                <a:latin typeface="楷体" pitchFamily="49" charset="-122"/>
                <a:ea typeface="楷体" pitchFamily="49" charset="-122"/>
              </a:rPr>
              <a:t> 剪碎或切断</a:t>
            </a:r>
            <a:r>
              <a:rPr lang="en-US" altLang="zh-CN" sz="3200">
                <a:solidFill>
                  <a:srgbClr val="FF0000"/>
                </a:solidFill>
                <a:latin typeface="楷体" pitchFamily="49" charset="-122"/>
                <a:ea typeface="楷体" pitchFamily="49" charset="-122"/>
              </a:rPr>
              <a:t>——</a:t>
            </a:r>
            <a:r>
              <a:rPr lang="zh-CN" altLang="en-US" sz="3200">
                <a:solidFill>
                  <a:srgbClr val="FF0000"/>
                </a:solidFill>
                <a:latin typeface="楷体" pitchFamily="49" charset="-122"/>
                <a:ea typeface="楷体" pitchFamily="49" charset="-122"/>
              </a:rPr>
              <a:t>浸</a:t>
            </a:r>
            <a:r>
              <a:rPr lang="en-US" altLang="zh-CN" sz="3200">
                <a:solidFill>
                  <a:srgbClr val="FF0000"/>
                </a:solidFill>
                <a:latin typeface="楷体" pitchFamily="49" charset="-122"/>
                <a:ea typeface="楷体" pitchFamily="49" charset="-122"/>
              </a:rPr>
              <a:t>——</a:t>
            </a:r>
            <a:r>
              <a:rPr lang="zh-CN" altLang="en-US" sz="3200">
                <a:solidFill>
                  <a:srgbClr val="FF0000"/>
                </a:solidFill>
                <a:latin typeface="楷体" pitchFamily="49" charset="-122"/>
                <a:ea typeface="楷体" pitchFamily="49" charset="-122"/>
              </a:rPr>
              <a:t>捣</a:t>
            </a:r>
            <a:r>
              <a:rPr lang="en-US" altLang="zh-CN" sz="3200">
                <a:solidFill>
                  <a:srgbClr val="FF0000"/>
                </a:solidFill>
                <a:latin typeface="楷体" pitchFamily="49" charset="-122"/>
                <a:ea typeface="楷体" pitchFamily="49" charset="-122"/>
              </a:rPr>
              <a:t>——</a:t>
            </a:r>
            <a:r>
              <a:rPr lang="zh-CN" altLang="en-US" sz="3200">
                <a:solidFill>
                  <a:srgbClr val="FF0000"/>
                </a:solidFill>
                <a:latin typeface="楷体" pitchFamily="49" charset="-122"/>
                <a:ea typeface="楷体" pitchFamily="49" charset="-122"/>
              </a:rPr>
              <a:t>捞</a:t>
            </a:r>
            <a:r>
              <a:rPr lang="en-US" altLang="zh-CN" sz="3200">
                <a:solidFill>
                  <a:srgbClr val="FF0000"/>
                </a:solidFill>
                <a:latin typeface="楷体" pitchFamily="49" charset="-122"/>
                <a:ea typeface="楷体" pitchFamily="49" charset="-122"/>
              </a:rPr>
              <a:t>——</a:t>
            </a:r>
            <a:r>
              <a:rPr lang="zh-CN" altLang="en-US" sz="3200">
                <a:solidFill>
                  <a:srgbClr val="FF0000"/>
                </a:solidFill>
                <a:latin typeface="楷体" pitchFamily="49" charset="-122"/>
                <a:ea typeface="楷体" pitchFamily="49" charset="-122"/>
              </a:rPr>
              <a:t>晒</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模板网-WWW.1PPT.COM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第一PPT模板网-WWW.1PPT.COM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第一PPT模板网-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第一PPT模板网-WWW.1PPT.COM  ">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422</TotalTime>
  <Words>792</Words>
  <Application>Microsoft Office PowerPoint</Application>
  <PresentationFormat>宽屏</PresentationFormat>
  <Paragraphs>69</Paragraphs>
  <Slides>14</Slides>
  <Notes>2</Notes>
  <HiddenSlides>0</HiddenSlides>
  <MMClips>0</MMClips>
  <ScaleCrop>false</ScaleCrop>
  <HeadingPairs>
    <vt:vector size="6" baseType="variant">
      <vt:variant>
        <vt:lpstr>已用的字体</vt:lpstr>
      </vt:variant>
      <vt:variant>
        <vt:i4>9</vt:i4>
      </vt:variant>
      <vt:variant>
        <vt:lpstr>主题</vt:lpstr>
      </vt:variant>
      <vt:variant>
        <vt:i4>6</vt:i4>
      </vt:variant>
      <vt:variant>
        <vt:lpstr>幻灯片标题</vt:lpstr>
      </vt:variant>
      <vt:variant>
        <vt:i4>14</vt:i4>
      </vt:variant>
    </vt:vector>
  </HeadingPairs>
  <TitlesOfParts>
    <vt:vector size="29" baseType="lpstr">
      <vt:lpstr>Meiryo</vt:lpstr>
      <vt:lpstr>黑体</vt:lpstr>
      <vt:lpstr>经典粗圆简</vt:lpstr>
      <vt:lpstr>楷体</vt:lpstr>
      <vt:lpstr>宋体</vt:lpstr>
      <vt:lpstr>微软雅黑</vt:lpstr>
      <vt:lpstr>Arial</vt:lpstr>
      <vt:lpstr>Calibri</vt:lpstr>
      <vt:lpstr>Calibri Light</vt:lpstr>
      <vt:lpstr>第一PPT模板网-WWW.1PPT.COM</vt:lpstr>
      <vt:lpstr>第一PPT模板网-WWW.1PPT.COM </vt:lpstr>
      <vt:lpstr>第一PPT模板网-WWW.1PPT.COM  </vt:lpstr>
      <vt:lpstr>1_第一PPT模板网-WWW.1PPT.COM</vt:lpstr>
      <vt:lpstr>1_第一PPT模板网-WWW.1PPT.COM  </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136</cp:revision>
  <dcterms:created xsi:type="dcterms:W3CDTF">2009-04-21T00:44:00Z</dcterms:created>
  <dcterms:modified xsi:type="dcterms:W3CDTF">2021-08-15T06:14:40Z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2052-11.1.0.8612</vt:lpwstr>
  </property>
</Properties>
</file>