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9" r:id="rId4"/>
    <p:sldId id="1032" r:id="rId5"/>
    <p:sldId id="1033" r:id="rId6"/>
    <p:sldId id="1034" r:id="rId7"/>
    <p:sldId id="1035" r:id="rId8"/>
    <p:sldId id="1036" r:id="rId9"/>
    <p:sldId id="1037" r:id="rId10"/>
    <p:sldId id="1038" r:id="rId11"/>
    <p:sldId id="1039" r:id="rId12"/>
    <p:sldId id="1040" r:id="rId13"/>
    <p:sldId id="1041" r:id="rId14"/>
    <p:sldId id="1042" r:id="rId15"/>
    <p:sldId id="1043" r:id="rId16"/>
    <p:sldId id="1044" r:id="rId17"/>
    <p:sldId id="257" r:id="rId18"/>
    <p:sldId id="1045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10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EC3AC-6757-4353-94D3-B24A5393E05C}" type="datetimeFigureOut">
              <a:rPr lang="zh-CN" altLang="en-US" smtClean="0">
                <a:latin typeface="FandolFang R" panose="00000500000000000000" pitchFamily="50" charset="-122"/>
                <a:ea typeface="FandolFang R" panose="00000500000000000000" pitchFamily="50" charset="-122"/>
              </a:rPr>
              <a:t>2021/8/14</a:t>
            </a:fld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4E063-8607-403D-810D-AC7C334CA499}" type="slidenum">
              <a:rPr lang="zh-CN" altLang="en-US" smtClean="0">
                <a:latin typeface="FandolFang R" panose="00000500000000000000" pitchFamily="50" charset="-122"/>
                <a:ea typeface="FandolFang R" panose="00000500000000000000" pitchFamily="50" charset="-122"/>
              </a:rPr>
              <a:t>‹#›</a:t>
            </a:fld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2979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F492D02A-4104-4B78-9E07-7CAAF36FE495}" type="datetimeFigureOut">
              <a:rPr lang="zh-CN" altLang="en-US" smtClean="0"/>
              <a:t>2021/8/14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7D76DE9B-00D1-477E-BE20-C8CC2C462017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395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6DE9B-00D1-477E-BE20-C8CC2C462017}" type="slidenum">
              <a:rPr lang="zh-CN" altLang="en-US" smtClean="0"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9566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6407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85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612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479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63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78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0" y="5029200"/>
            <a:ext cx="9144000" cy="0"/>
          </a:xfrm>
          <a:prstGeom prst="line">
            <a:avLst/>
          </a:prstGeom>
          <a:ln w="1111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276226"/>
            <a:ext cx="466725" cy="30479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86650" y="3647436"/>
            <a:ext cx="1657350" cy="14960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689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56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51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998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501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89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06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848" t="36091"/>
          <a:stretch>
            <a:fillRect/>
          </a:stretch>
        </p:blipFill>
        <p:spPr>
          <a:xfrm>
            <a:off x="4886325" y="1300162"/>
            <a:ext cx="4257675" cy="384333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56386" y="1300162"/>
            <a:ext cx="4935662" cy="1510623"/>
            <a:chOff x="655032" y="2391891"/>
            <a:chExt cx="4752082" cy="2043572"/>
          </a:xfrm>
        </p:grpSpPr>
        <p:sp>
          <p:nvSpPr>
            <p:cNvPr id="7" name="文本框 6"/>
            <p:cNvSpPr txBox="1"/>
            <p:nvPr/>
          </p:nvSpPr>
          <p:spPr>
            <a:xfrm>
              <a:off x="655032" y="2391891"/>
              <a:ext cx="4752082" cy="1061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4500" b="1" dirty="0">
                  <a:cs typeface="+mn-ea"/>
                  <a:sym typeface="+mn-lt"/>
                </a:rPr>
                <a:t>《</a:t>
              </a:r>
              <a:r>
                <a:rPr lang="zh-CN" altLang="en-US" sz="4500" b="1" dirty="0">
                  <a:cs typeface="+mn-ea"/>
                  <a:sym typeface="+mn-lt"/>
                </a:rPr>
                <a:t>看图话    写作文</a:t>
              </a:r>
              <a:r>
                <a:rPr lang="en-US" altLang="zh-CN" sz="4500" b="1" dirty="0">
                  <a:cs typeface="+mn-ea"/>
                  <a:sym typeface="+mn-lt"/>
                </a:rPr>
                <a:t>》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2564" y="3605416"/>
              <a:ext cx="4557018" cy="562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部编版语文课件 三年级下册</a:t>
              </a: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943156" y="4258920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习作指导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637473" y="2190274"/>
            <a:ext cx="5353050" cy="2007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     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我们的交流很成功，因为你们学会了将静态的画面想象成动态的画面，学会了通过人物的外表看到了人物的内心，这就是看图的技巧，这就是看图作文的诀窍！</a:t>
            </a:r>
            <a:r>
              <a:rPr lang="en-US" sz="2100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en-US" sz="210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41734" y="1699260"/>
            <a:ext cx="1030724" cy="597352"/>
          </a:xfrm>
          <a:prstGeom prst="cloud">
            <a:avLst/>
          </a:prstGeom>
          <a:solidFill>
            <a:srgbClr val="99C868"/>
          </a:solidFill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>
                <a:solidFill>
                  <a:prstClr val="black"/>
                </a:solidFill>
                <a:cs typeface="+mn-ea"/>
                <a:sym typeface="+mn-lt"/>
              </a:rPr>
              <a:t>小结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88" y="1665208"/>
            <a:ext cx="1487138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习作指导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082290" y="968217"/>
            <a:ext cx="2354104" cy="955834"/>
            <a:chOff x="6505" y="2545"/>
            <a:chExt cx="8379" cy="2007"/>
          </a:xfrm>
        </p:grpSpPr>
        <p:pic>
          <p:nvPicPr>
            <p:cNvPr id="4" name="图片 3" descr="12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5" y="2545"/>
              <a:ext cx="8379" cy="2007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8939" y="3235"/>
              <a:ext cx="5658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100">
                  <a:solidFill>
                    <a:srgbClr val="FF0000"/>
                  </a:solidFill>
                  <a:cs typeface="+mn-ea"/>
                  <a:sym typeface="+mn-lt"/>
                </a:rPr>
                <a:t>习作要求</a:t>
              </a:r>
              <a:r>
                <a:rPr lang="en-US" sz="2100">
                  <a:solidFill>
                    <a:srgbClr val="FF0000"/>
                  </a:solidFill>
                  <a:cs typeface="+mn-ea"/>
                  <a:sym typeface="+mn-lt"/>
                </a:rPr>
                <a:t>  </a:t>
              </a:r>
              <a:endParaRPr lang="en-US" altLang="en-US" sz="210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913924" y="2360296"/>
            <a:ext cx="4995863" cy="1773972"/>
          </a:xfrm>
          <a:prstGeom prst="bevel">
            <a:avLst>
              <a:gd name="adj" fmla="val 7406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8DEADE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>
                <a:solidFill>
                  <a:srgbClr val="000000"/>
                </a:solidFill>
                <a:cs typeface="+mn-ea"/>
                <a:sym typeface="+mn-lt"/>
              </a:rPr>
              <a:t>（</a:t>
            </a:r>
            <a:r>
              <a:rPr lang="en-US" altLang="zh-CN" sz="2100">
                <a:solidFill>
                  <a:srgbClr val="000000"/>
                </a:solidFill>
                <a:cs typeface="+mn-ea"/>
                <a:sym typeface="+mn-lt"/>
              </a:rPr>
              <a:t>1</a:t>
            </a:r>
            <a:r>
              <a:rPr lang="zh-CN" altLang="en-US" sz="2100">
                <a:solidFill>
                  <a:srgbClr val="000000"/>
                </a:solidFill>
                <a:cs typeface="+mn-ea"/>
                <a:sym typeface="+mn-lt"/>
              </a:rPr>
              <a:t>）图上画的是哪些人？他们在什么？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100">
                <a:solidFill>
                  <a:srgbClr val="000000"/>
                </a:solidFill>
                <a:cs typeface="+mn-ea"/>
                <a:sym typeface="+mn-lt"/>
              </a:rPr>
              <a:t>（</a:t>
            </a:r>
            <a:r>
              <a:rPr lang="en-US" altLang="zh-CN" sz="2100">
                <a:solidFill>
                  <a:srgbClr val="000000"/>
                </a:solidFill>
                <a:cs typeface="+mn-ea"/>
                <a:sym typeface="+mn-lt"/>
              </a:rPr>
              <a:t>2</a:t>
            </a:r>
            <a:r>
              <a:rPr lang="zh-CN" altLang="en-US" sz="2100">
                <a:solidFill>
                  <a:srgbClr val="000000"/>
                </a:solidFill>
                <a:cs typeface="+mn-ea"/>
                <a:sym typeface="+mn-lt"/>
              </a:rPr>
              <a:t>）他们的动作是怎样的，可能说了哪些话？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862" y="1492568"/>
            <a:ext cx="1477872" cy="3038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习作范例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69645" y="2245995"/>
            <a:ext cx="4893469" cy="15225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10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zh-CN" altLang="en-US" sz="2100">
                <a:solidFill>
                  <a:prstClr val="black"/>
                </a:solidFill>
                <a:cs typeface="+mn-ea"/>
                <a:sym typeface="+mn-lt"/>
              </a:rPr>
              <a:t>今天是晴朗的一天，也是适合放风筝的好天气。小明、小华和小红一起到公园的草坪上放风筝。</a:t>
            </a:r>
          </a:p>
        </p:txBody>
      </p:sp>
      <p:cxnSp>
        <p:nvCxnSpPr>
          <p:cNvPr id="4" name="直接箭头连接符 3"/>
          <p:cNvCxnSpPr/>
          <p:nvPr/>
        </p:nvCxnSpPr>
        <p:spPr>
          <a:xfrm>
            <a:off x="6435091" y="1420178"/>
            <a:ext cx="19526" cy="3174206"/>
          </a:xfrm>
          <a:prstGeom prst="straightConnector1">
            <a:avLst/>
          </a:prstGeom>
          <a:ln w="38100">
            <a:solidFill>
              <a:srgbClr val="99C868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890838" y="1453992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放风筝</a:t>
            </a:r>
            <a:endParaRPr lang="zh-CN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57486" y="1891666"/>
            <a:ext cx="1949768" cy="17302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>
                <a:solidFill>
                  <a:srgbClr val="C00000"/>
                </a:solidFill>
                <a:cs typeface="+mn-ea"/>
                <a:sym typeface="+mn-lt"/>
              </a:rPr>
              <a:t>开篇点题：整体描写画面，交代时间、地点、人物和事件。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习作指导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6699" y="1291590"/>
            <a:ext cx="6360795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sz="1800" dirty="0" err="1">
                <a:solidFill>
                  <a:prstClr val="black"/>
                </a:solidFill>
                <a:cs typeface="+mn-ea"/>
                <a:sym typeface="+mn-lt"/>
              </a:rPr>
              <a:t>公园的小草已经变得深绿，花儿也开得鲜艳。小明试了试风向，就让小华举着风筝，自己则拉着风筝线迎着风跑起来</a:t>
            </a:r>
            <a:r>
              <a:rPr sz="18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  <a:defRPr/>
            </a:pPr>
            <a:r>
              <a:rPr sz="1800" dirty="0">
                <a:solidFill>
                  <a:prstClr val="black"/>
                </a:solidFill>
                <a:cs typeface="+mn-ea"/>
                <a:sym typeface="+mn-lt"/>
              </a:rPr>
              <a:t>       春风呼呼地刮着，小明拉着风筝线，在前面跑，边跑边回头看，说：“小华，快跟上。”小华则举着风筝跟在后面，大声喊：“放心吧，我跟得很紧，加油！”他们配合默契，连脚下的小草也为他们鼓掌。在一旁的小红也拿着风筝和他们一起跑，想让他们帮自己快点把风筝升上天空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813709" y="1840707"/>
            <a:ext cx="2059305" cy="17302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sz="1800">
                <a:solidFill>
                  <a:srgbClr val="C00000"/>
                </a:solidFill>
                <a:cs typeface="+mn-ea"/>
                <a:sym typeface="+mn-lt"/>
              </a:rPr>
              <a:t>写画面的重点内容，加入了放风筝的过程，丰富了画面内容。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6597968" y="870109"/>
            <a:ext cx="9525" cy="3290411"/>
          </a:xfrm>
          <a:prstGeom prst="line">
            <a:avLst/>
          </a:prstGeom>
          <a:ln w="38100">
            <a:solidFill>
              <a:srgbClr val="99C868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630930" y="1728499"/>
            <a:ext cx="4420553" cy="168650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50000"/>
                <a:lumOff val="50000"/>
              </a:schemeClr>
            </a:solidFill>
            <a:prstDash val="lgDashDotDot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chemeClr val="bg1"/>
                </a:solidFill>
                <a:cs typeface="+mn-ea"/>
                <a:sym typeface="+mn-lt"/>
              </a:rPr>
              <a:t>       </a:t>
            </a:r>
            <a:r>
              <a:rPr lang="zh-CN" altLang="en-US" sz="2100" dirty="0">
                <a:solidFill>
                  <a:schemeClr val="bg1"/>
                </a:solidFill>
                <a:cs typeface="+mn-ea"/>
                <a:sym typeface="+mn-lt"/>
              </a:rPr>
              <a:t>同学们，今天我们学会细致观察图画，并用自己的语言生动地描述出来。课下同学们多练习并交流。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588" y="1471324"/>
            <a:ext cx="1735135" cy="3567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板书设计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925128" y="1816418"/>
            <a:ext cx="4602480" cy="2007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sz="2100" dirty="0" err="1">
                <a:solidFill>
                  <a:srgbClr val="C00000"/>
                </a:solidFill>
                <a:cs typeface="+mn-ea"/>
                <a:sym typeface="+mn-lt"/>
              </a:rPr>
              <a:t>习作：看图画，写一写</a:t>
            </a:r>
            <a:endParaRPr sz="2100" dirty="0">
              <a:solidFill>
                <a:srgbClr val="C00000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sz="2100" dirty="0" err="1">
                <a:solidFill>
                  <a:prstClr val="black"/>
                </a:solidFill>
                <a:cs typeface="+mn-ea"/>
                <a:sym typeface="+mn-lt"/>
              </a:rPr>
              <a:t>按一定顺序观察</a:t>
            </a:r>
            <a:endParaRPr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sz="2100" dirty="0" err="1">
                <a:solidFill>
                  <a:prstClr val="black"/>
                </a:solidFill>
                <a:cs typeface="+mn-ea"/>
                <a:sym typeface="+mn-lt"/>
              </a:rPr>
              <a:t>动作、神态、语言描写</a:t>
            </a:r>
            <a:endParaRPr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sz="2100" dirty="0" err="1">
                <a:solidFill>
                  <a:prstClr val="black"/>
                </a:solidFill>
                <a:cs typeface="+mn-ea"/>
                <a:sym typeface="+mn-lt"/>
              </a:rPr>
              <a:t>看到的、想到的、感受到的</a:t>
            </a:r>
            <a:endParaRPr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9" name="图片 8" descr="3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574" y="1499235"/>
            <a:ext cx="2144554" cy="214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848" t="36091"/>
          <a:stretch>
            <a:fillRect/>
          </a:stretch>
        </p:blipFill>
        <p:spPr>
          <a:xfrm>
            <a:off x="4886325" y="1300162"/>
            <a:ext cx="4257675" cy="384333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56387" y="1682069"/>
            <a:ext cx="4935662" cy="1128716"/>
            <a:chOff x="655033" y="2908535"/>
            <a:chExt cx="4752082" cy="1526928"/>
          </a:xfrm>
        </p:grpSpPr>
        <p:sp>
          <p:nvSpPr>
            <p:cNvPr id="7" name="文本框 6"/>
            <p:cNvSpPr txBox="1"/>
            <p:nvPr/>
          </p:nvSpPr>
          <p:spPr>
            <a:xfrm>
              <a:off x="655033" y="2908535"/>
              <a:ext cx="4752082" cy="1061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zh-CN" altLang="en-US" sz="4500" b="1" dirty="0">
                  <a:cs typeface="+mn-ea"/>
                  <a:sym typeface="+mn-lt"/>
                </a:rPr>
                <a:t>感谢各位的聆听</a:t>
              </a:r>
              <a:endParaRPr lang="en-US" altLang="zh-CN" sz="4500" b="1" dirty="0">
                <a:cs typeface="+mn-ea"/>
                <a:sym typeface="+mn-lt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000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95289" y="1462019"/>
            <a:ext cx="4315301" cy="2219462"/>
          </a:xfrm>
          <a:prstGeom prst="round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prstDash val="lgDashDotDot"/>
          </a:ln>
          <a:extLst>
            <a:ext uri="{909E8E84-426E-40DD-AFC4-6F175D3DCCD1}">
              <a14:hiddenFill xmlns:a14="http://schemas.microsoft.com/office/drawing/2010/main">
                <a:solidFill>
                  <a:srgbClr val="99C868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2100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sz="2100" dirty="0" err="1">
                <a:solidFill>
                  <a:prstClr val="black"/>
                </a:solidFill>
                <a:cs typeface="+mn-ea"/>
                <a:sym typeface="+mn-lt"/>
              </a:rPr>
              <a:t>本次习作是看图作文。写之前仔细观察图画，并根据图画进行合理的想象，把自己看到的、想到的写清楚</a:t>
            </a:r>
            <a:r>
              <a:rPr sz="21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6235" y="1462019"/>
            <a:ext cx="2909651" cy="2219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文本框 3"/>
          <p:cNvSpPr txBox="1"/>
          <p:nvPr/>
        </p:nvSpPr>
        <p:spPr>
          <a:xfrm>
            <a:off x="3510762" y="313699"/>
            <a:ext cx="2476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课前导读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72226" y="1624785"/>
            <a:ext cx="2126456" cy="1445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文本框 7"/>
          <p:cNvSpPr txBox="1"/>
          <p:nvPr/>
        </p:nvSpPr>
        <p:spPr>
          <a:xfrm>
            <a:off x="359569" y="1371600"/>
            <a:ext cx="7670006" cy="2959894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请你写一段话，把上面这幅图画的内容介绍给大家。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写之前，先仔细观察图画，想一想：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ED7D31">
                    <a:lumMod val="75000"/>
                  </a:srgbClr>
                </a:solidFill>
                <a:cs typeface="+mn-ea"/>
                <a:sym typeface="+mn-lt"/>
              </a:rPr>
              <a:t>◇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图画上有哪些人？他们在干什么？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ED7D31">
                    <a:lumMod val="75000"/>
                  </a:srgbClr>
                </a:solidFill>
                <a:cs typeface="+mn-ea"/>
                <a:sym typeface="+mn-lt"/>
              </a:rPr>
              <a:t>◇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他们的动作分别是怎样的？可能说了哪些话？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写的时候，要把自己看到的、想到的写清楚。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写完后，跟同学交换习作读一读，互相评一评：图画的内容是不是介绍清楚了？有没有错别字？根据同学的意见修改习作。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课前导读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4842" y="1274567"/>
            <a:ext cx="3693305" cy="259436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72001" y="2317536"/>
            <a:ext cx="4218146" cy="77213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先看整体，了解画面的主要内容和事件。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（地点、人物、事件）</a:t>
            </a:r>
          </a:p>
        </p:txBody>
      </p:sp>
      <p:sp>
        <p:nvSpPr>
          <p:cNvPr id="5" name="剪去对角的矩形 10"/>
          <p:cNvSpPr/>
          <p:nvPr/>
        </p:nvSpPr>
        <p:spPr>
          <a:xfrm>
            <a:off x="524828" y="3703962"/>
            <a:ext cx="3693247" cy="517684"/>
          </a:xfrm>
          <a:prstGeom prst="snip2Diag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>
              <a:defRPr/>
            </a:pPr>
            <a:r>
              <a:rPr lang="zh-CN" altLang="en-US" sz="1800" dirty="0">
                <a:solidFill>
                  <a:prstClr val="white"/>
                </a:solidFill>
                <a:cs typeface="+mn-ea"/>
                <a:sym typeface="+mn-lt"/>
              </a:rPr>
              <a:t>草地上，人们在放风筝。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习作指导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43050" y="1266825"/>
            <a:ext cx="7025164" cy="10387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我们作看图作文，首先要观察图画，观察图画要有一定的顺序，你知道</a:t>
            </a:r>
            <a:r>
              <a:rPr lang="zh-CN" altLang="en-US" sz="2100" dirty="0">
                <a:solidFill>
                  <a:srgbClr val="C00000"/>
                </a:solidFill>
                <a:cs typeface="+mn-ea"/>
                <a:sym typeface="+mn-lt"/>
              </a:rPr>
              <a:t>观察图画可以用哪些顺序呢？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14687" y="2895601"/>
            <a:ext cx="4050983" cy="1149251"/>
          </a:xfrm>
          <a:prstGeom prst="wedgeRoundRectCallout">
            <a:avLst>
              <a:gd name="adj1" fmla="val -31624"/>
              <a:gd name="adj2" fmla="val -80251"/>
              <a:gd name="adj3" fmla="val 16667"/>
            </a:avLst>
          </a:prstGeom>
          <a:solidFill>
            <a:srgbClr val="CBEDA4"/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由远到近、由近到远、由整体到局部、由主体到细节等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261" y="2457450"/>
            <a:ext cx="1941816" cy="2570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习作内容</a:t>
            </a:r>
          </a:p>
        </p:txBody>
      </p:sp>
      <p:sp>
        <p:nvSpPr>
          <p:cNvPr id="7" name="矩形 6"/>
          <p:cNvSpPr/>
          <p:nvPr/>
        </p:nvSpPr>
        <p:spPr>
          <a:xfrm>
            <a:off x="495288" y="1666399"/>
            <a:ext cx="5066824" cy="2544128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可以采用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由近处到远处、由主体到细节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的顺序初步描述：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这幅画展现的是两个同学一起在广场上合作放风筝，他们两个放的是燕子风筝，一人放线，一人拿着风筝，正准备放呢！旁边有一位小女孩拿着蝴蝶风筝。远处，还有一家三口也在放风筝，天上还有好多好多的风筝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719268" y="932974"/>
            <a:ext cx="3705464" cy="460103"/>
          </a:xfrm>
          <a:prstGeom prst="bevel">
            <a:avLst/>
          </a:prstGeom>
          <a:solidFill>
            <a:srgbClr val="F8B7C0"/>
          </a:solidFill>
          <a:ln>
            <a:solidFill>
              <a:srgbClr val="8DEADE"/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我们这幅图可以采用什么顺序呢？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6892" y="1705928"/>
            <a:ext cx="2693670" cy="2465070"/>
          </a:xfrm>
          <a:prstGeom prst="round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习作指导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74500" y="912105"/>
            <a:ext cx="5353586" cy="77213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根据人物表情动作等推测画面之外的内容。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（他们在说什么？他们心情如何？在想什么？）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61840" y="1889522"/>
            <a:ext cx="4247741" cy="2594366"/>
          </a:xfrm>
          <a:prstGeom prst="rect">
            <a:avLst/>
          </a:prstGeom>
        </p:spPr>
      </p:pic>
      <p:sp>
        <p:nvSpPr>
          <p:cNvPr id="5" name="对话气泡: 椭圆形 2"/>
          <p:cNvSpPr/>
          <p:nvPr/>
        </p:nvSpPr>
        <p:spPr>
          <a:xfrm>
            <a:off x="701040" y="2115503"/>
            <a:ext cx="1673543" cy="661511"/>
          </a:xfrm>
          <a:prstGeom prst="wedgeEllipseCallout">
            <a:avLst>
              <a:gd name="adj1" fmla="val 58271"/>
              <a:gd name="adj2" fmla="val 51182"/>
            </a:avLst>
          </a:prstGeom>
          <a:solidFill>
            <a:srgbClr val="F8B7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你真厉害！</a:t>
            </a:r>
            <a:endParaRPr lang="en-US" altLang="zh-CN" sz="15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帮帮我好吗？</a:t>
            </a:r>
          </a:p>
        </p:txBody>
      </p:sp>
      <p:sp>
        <p:nvSpPr>
          <p:cNvPr id="7" name="对话气泡: 椭圆形 6"/>
          <p:cNvSpPr/>
          <p:nvPr/>
        </p:nvSpPr>
        <p:spPr>
          <a:xfrm>
            <a:off x="6379846" y="1889284"/>
            <a:ext cx="2179796" cy="605790"/>
          </a:xfrm>
          <a:prstGeom prst="wedgeEllipseCallout">
            <a:avLst>
              <a:gd name="adj1" fmla="val -62625"/>
              <a:gd name="adj2" fmla="val 59105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啊！我要放手了，你跑快点。</a:t>
            </a:r>
          </a:p>
        </p:txBody>
      </p:sp>
      <p:sp>
        <p:nvSpPr>
          <p:cNvPr id="8" name="对话气泡: 椭圆形 7"/>
          <p:cNvSpPr/>
          <p:nvPr/>
        </p:nvSpPr>
        <p:spPr>
          <a:xfrm>
            <a:off x="4164807" y="2115502"/>
            <a:ext cx="1541621" cy="894398"/>
          </a:xfrm>
          <a:prstGeom prst="wedgeEllipseCallout">
            <a:avLst>
              <a:gd name="adj1" fmla="val -15956"/>
              <a:gd name="adj2" fmla="val 89882"/>
            </a:avLst>
          </a:prstGeom>
          <a:solidFill>
            <a:srgbClr val="99C8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>
              <a:defRPr/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爸爸妈妈，快看，我们的风筝最高！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bldLvl="0" animBg="1"/>
      <p:bldP spid="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习作指导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10089" y="1226344"/>
            <a:ext cx="60045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C00000"/>
                </a:solidFill>
                <a:cs typeface="+mn-ea"/>
                <a:sym typeface="+mn-lt"/>
              </a:rPr>
              <a:t>人物描写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：写出放风筝人的的</a:t>
            </a:r>
            <a:r>
              <a:rPr lang="zh-CN" altLang="en-US" sz="2100" dirty="0">
                <a:solidFill>
                  <a:srgbClr val="C00000"/>
                </a:solidFill>
                <a:cs typeface="+mn-ea"/>
                <a:sym typeface="+mn-lt"/>
              </a:rPr>
              <a:t>动作、神态、语言。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10089" y="2109788"/>
            <a:ext cx="7576661" cy="22264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1800" dirty="0">
                <a:solidFill>
                  <a:srgbClr val="000000"/>
                </a:solidFill>
                <a:cs typeface="+mn-ea"/>
                <a:sym typeface="+mn-lt"/>
              </a:rPr>
              <a:t>       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我站在向风的地方，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牵着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线，小华手里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拎着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风筝。我对小华说：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“放！”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小华把风筝朝天空中猛地一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扔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，风筝迎着风快速地飞起来了。我一边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放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开手中的绳子一边朝着风一路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奔跑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，风筝慢慢地高过树梢了并在空中翩翩起舞，我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牵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着风筝，在草地上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奔跑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着，小华也跟在后面跑，我们一起</a:t>
            </a:r>
            <a:r>
              <a:rPr lang="zh-CN" altLang="en-US" sz="1800" dirty="0">
                <a:solidFill>
                  <a:srgbClr val="C00000"/>
                </a:solidFill>
                <a:cs typeface="+mn-ea"/>
                <a:sym typeface="+mn-lt"/>
              </a:rPr>
              <a:t>欢呼着“风筝起飞喽”</a:t>
            </a:r>
            <a:r>
              <a:rPr lang="zh-CN" altLang="en-US" sz="1800" dirty="0">
                <a:solidFill>
                  <a:srgbClr val="000000"/>
                </a:solidFill>
                <a:cs typeface="+mn-ea"/>
                <a:sym typeface="+mn-lt"/>
              </a:rPr>
              <a:t>。兴奋极了。风筝越飞越高，似乎飞到云彩上面了。我俩也累得满头大汗，气喘吁吁。 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95288" y="242501"/>
            <a:ext cx="108587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dist"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习作指导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369945" y="762477"/>
            <a:ext cx="3990499" cy="955834"/>
            <a:chOff x="6505" y="2545"/>
            <a:chExt cx="8379" cy="2007"/>
          </a:xfrm>
        </p:grpSpPr>
        <p:pic>
          <p:nvPicPr>
            <p:cNvPr id="7" name="图片 6" descr="12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5" y="2545"/>
              <a:ext cx="8379" cy="2007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9112" y="3249"/>
              <a:ext cx="4911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sz="2100" dirty="0" err="1">
                  <a:solidFill>
                    <a:srgbClr val="FF0000"/>
                  </a:solidFill>
                  <a:cs typeface="+mn-ea"/>
                  <a:sym typeface="+mn-lt"/>
                </a:rPr>
                <a:t>运用方法描述观众</a:t>
              </a:r>
              <a:endParaRPr sz="2100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2857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41334" y="1971473"/>
            <a:ext cx="753997" cy="692442"/>
          </a:xfrm>
          <a:prstGeom prst="ellipse">
            <a:avLst/>
          </a:prstGeom>
          <a:noFill/>
          <a:ln>
            <a:noFill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41334" y="2790235"/>
            <a:ext cx="677580" cy="617694"/>
          </a:xfrm>
          <a:prstGeom prst="ellipse">
            <a:avLst/>
          </a:prstGeom>
          <a:noFill/>
          <a:ln>
            <a:noFill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907" l="0" r="982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18442" y="3683336"/>
            <a:ext cx="523364" cy="570942"/>
          </a:xfrm>
          <a:prstGeom prst="ellipse">
            <a:avLst/>
          </a:prstGeom>
          <a:noFill/>
          <a:ln>
            <a:noFill/>
          </a:ln>
          <a:effectLst/>
        </p:spPr>
      </p:pic>
      <p:sp>
        <p:nvSpPr>
          <p:cNvPr id="12" name="文本框 11"/>
          <p:cNvSpPr txBox="1"/>
          <p:nvPr/>
        </p:nvSpPr>
        <p:spPr>
          <a:xfrm>
            <a:off x="1618913" y="2136930"/>
            <a:ext cx="4564745" cy="3281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51435" tIns="25718" rIns="51435" bIns="25718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我会从表情入手，推测人物的想要说的话。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695450" y="2954179"/>
            <a:ext cx="4750118" cy="32813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51435" tIns="25718" rIns="51435" bIns="25718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我会从动作入手，猜想人物之前之后做了什么。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695450" y="3804762"/>
            <a:ext cx="5186839" cy="328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51435" tIns="25718" rIns="51435" bIns="25718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我会看看人物间的关系，推想他们的对话和情感。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tq1zwzu">
      <a:majorFont>
        <a:latin typeface="Arial"/>
        <a:ea typeface="思源黑体 CN Regular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889</Words>
  <Application>Microsoft Office PowerPoint</Application>
  <PresentationFormat>全屏显示(16:9)</PresentationFormat>
  <Paragraphs>72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2020-07-24T15:22:00Z</dcterms:created>
  <dcterms:modified xsi:type="dcterms:W3CDTF">2021-08-14T13:28:03Z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