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7" r:id="rId4"/>
    <p:sldMasterId id="2147483699" r:id="rId5"/>
    <p:sldMasterId id="2147483711" r:id="rId6"/>
  </p:sldMasterIdLst>
  <p:notesMasterIdLst>
    <p:notesMasterId r:id="rId23"/>
  </p:notesMasterIdLst>
  <p:sldIdLst>
    <p:sldId id="256" r:id="rId7"/>
    <p:sldId id="806" r:id="rId8"/>
    <p:sldId id="807" r:id="rId9"/>
    <p:sldId id="808" r:id="rId10"/>
    <p:sldId id="756" r:id="rId11"/>
    <p:sldId id="809" r:id="rId12"/>
    <p:sldId id="787" r:id="rId13"/>
    <p:sldId id="810" r:id="rId14"/>
    <p:sldId id="794" r:id="rId15"/>
    <p:sldId id="814" r:id="rId16"/>
    <p:sldId id="792" r:id="rId17"/>
    <p:sldId id="813" r:id="rId18"/>
    <p:sldId id="789" r:id="rId19"/>
    <p:sldId id="816" r:id="rId20"/>
    <p:sldId id="817" r:id="rId21"/>
    <p:sldId id="818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87C2A9"/>
    <a:srgbClr val="F8DFD2"/>
    <a:srgbClr val="C3E0D3"/>
    <a:srgbClr val="A8E48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C63C8-D726-4D8C-9A36-F5E3CC48653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76618-DE28-446A-AAD8-45B8B9C199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71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948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257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95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783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045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11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428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C76618-DE28-446A-AAD8-45B8B9C19948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14</a:t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5488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09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>
                <a:solidFill>
                  <a:prstClr val="black"/>
                </a:solidFill>
              </a:rPr>
              <a:t>2021/8/13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9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56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541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50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766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958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69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754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634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2963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4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lIns="68580" tIns="34290" rIns="68580" bIns="34290"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4B811EA2-1937-4863-9820-D82479E9C305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A899A792-B249-4DFA-9BEF-E33A7B68D6C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56935"/>
            <a:ext cx="3352800" cy="41865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159" y="-10886"/>
            <a:ext cx="3100679" cy="42575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CB10-DCB7-489F-A692-65910054D7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D1544-3353-4B8A-BDF9-8BA847236FA3}" type="datetimeFigureOut">
              <a:rPr lang="zh-CN" altLang="en-US" smtClean="0"/>
              <a:t>2021/8/13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BEB8F-7BB9-4A20-A457-4B1424C4BD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CB10-DCB7-489F-A692-65910054D75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56935"/>
            <a:ext cx="3352800" cy="41865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159" y="-10886"/>
            <a:ext cx="3100679" cy="42575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0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3308564" y="2918487"/>
            <a:ext cx="4122986" cy="30048"/>
          </a:xfrm>
          <a:prstGeom prst="line">
            <a:avLst/>
          </a:prstGeom>
          <a:noFill/>
          <a:ln w="6350">
            <a:solidFill>
              <a:schemeClr val="bg1"/>
            </a:solidFill>
            <a:prstDash val="lg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>
              <a:defRPr/>
            </a:pP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583703" y="1277450"/>
            <a:ext cx="5609877" cy="145956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32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口语交际</a:t>
            </a:r>
            <a:endParaRPr lang="en-US" altLang="zh-CN" sz="3200" b="1" spc="450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3200" b="1" spc="4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sym typeface="微软雅黑"/>
              </a:rPr>
              <a:t>该不该实行班干部轮流制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0" y="281089"/>
            <a:ext cx="3936511" cy="34009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500" b="1" u="sng" dirty="0">
                <a:latin typeface="微软雅黑"/>
                <a:ea typeface="微软雅黑"/>
                <a:sym typeface="微软雅黑"/>
              </a:rPr>
              <a:t>部编语文教材</a:t>
            </a:r>
            <a:r>
              <a:rPr lang="zh-CN" altLang="zh-CN" sz="1500" b="1" u="sng" dirty="0">
                <a:latin typeface="微软雅黑"/>
                <a:ea typeface="微软雅黑"/>
                <a:sym typeface="微软雅黑"/>
              </a:rPr>
              <a:t>小学三年级下册</a:t>
            </a:r>
            <a:r>
              <a:rPr lang="zh-CN" altLang="en-US" sz="1500" b="1" u="sng" dirty="0">
                <a:latin typeface="微软雅黑"/>
                <a:ea typeface="微软雅黑"/>
                <a:sym typeface="微软雅黑"/>
              </a:rPr>
              <a:t>第二单元</a:t>
            </a:r>
            <a:endParaRPr lang="zh-CN" altLang="zh-CN" sz="1500" b="1" u="sng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312641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021" y="-50532"/>
            <a:ext cx="1150301" cy="91893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3424" y="3292736"/>
            <a:ext cx="1824913" cy="2207952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770371" y="311434"/>
            <a:ext cx="232225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kern="100" dirty="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记录形式：</a:t>
            </a:r>
            <a:endParaRPr lang="en-US" altLang="zh-CN" kern="100" dirty="0">
              <a:solidFill>
                <a:srgbClr val="000000"/>
              </a:solidFill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05415" y="1103920"/>
            <a:ext cx="5579390" cy="3421478"/>
            <a:chOff x="2007219" y="1471892"/>
            <a:chExt cx="7439187" cy="4561971"/>
          </a:xfrm>
        </p:grpSpPr>
        <p:grpSp>
          <p:nvGrpSpPr>
            <p:cNvPr id="15" name="组合 14"/>
            <p:cNvGrpSpPr/>
            <p:nvPr/>
          </p:nvGrpSpPr>
          <p:grpSpPr>
            <a:xfrm>
              <a:off x="2007219" y="1471892"/>
              <a:ext cx="7439187" cy="3544834"/>
              <a:chOff x="1083075" y="810002"/>
              <a:chExt cx="9918913" cy="4726442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7173891" y="810002"/>
                <a:ext cx="3828097" cy="4726442"/>
                <a:chOff x="7173891" y="97453"/>
                <a:chExt cx="3828097" cy="4726442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7173891" y="97453"/>
                  <a:ext cx="3828097" cy="4726442"/>
                  <a:chOff x="-242489" y="-323026"/>
                  <a:chExt cx="5514073" cy="4726442"/>
                </a:xfrm>
              </p:grpSpPr>
              <p:sp>
                <p:nvSpPr>
                  <p:cNvPr id="37" name="矩形 36"/>
                  <p:cNvSpPr/>
                  <p:nvPr/>
                </p:nvSpPr>
                <p:spPr>
                  <a:xfrm>
                    <a:off x="1510389" y="-323026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Autofit/>
                  </a:bodyPr>
                  <a:lstStyle/>
                  <a:p>
                    <a:pPr algn="r">
                      <a:defRPr/>
                    </a:pPr>
                    <a:r>
                      <a:rPr lang="zh-CN" altLang="en-US" sz="150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微软雅黑"/>
                        <a:ea typeface="微软雅黑"/>
                        <a:sym typeface="微软雅黑"/>
                      </a:rPr>
                      <a:t>列提纲</a:t>
                    </a:r>
                  </a:p>
                </p:txBody>
              </p:sp>
              <p:sp>
                <p:nvSpPr>
                  <p:cNvPr id="38" name="矩形 37"/>
                  <p:cNvSpPr/>
                  <p:nvPr/>
                </p:nvSpPr>
                <p:spPr>
                  <a:xfrm>
                    <a:off x="-242489" y="4095639"/>
                    <a:ext cx="3761193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en-US" altLang="zh-CN" sz="150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微软雅黑"/>
                        <a:ea typeface="微软雅黑"/>
                        <a:sym typeface="微软雅黑"/>
                      </a:rPr>
                      <a:t>……</a:t>
                    </a:r>
                    <a:endParaRPr lang="zh-CN" altLang="en-US" sz="1500" b="1" kern="0" dirty="0">
                      <a:solidFill>
                        <a:srgbClr val="000000">
                          <a:lumMod val="75000"/>
                          <a:lumOff val="25000"/>
                        </a:srgbClr>
                      </a:solidFill>
                      <a:latin typeface="微软雅黑"/>
                      <a:ea typeface="微软雅黑"/>
                      <a:sym typeface="微软雅黑"/>
                    </a:endParaRPr>
                  </a:p>
                </p:txBody>
              </p:sp>
            </p:grpSp>
            <p:cxnSp>
              <p:nvCxnSpPr>
                <p:cNvPr id="36" name="直接连接符 35"/>
                <p:cNvCxnSpPr/>
                <p:nvPr/>
              </p:nvCxnSpPr>
              <p:spPr>
                <a:xfrm>
                  <a:off x="7948606" y="3565937"/>
                  <a:ext cx="3053382" cy="839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0000">
                      <a:lumMod val="20000"/>
                      <a:lumOff val="80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30" name="组合 29"/>
              <p:cNvGrpSpPr/>
              <p:nvPr/>
            </p:nvGrpSpPr>
            <p:grpSpPr>
              <a:xfrm>
                <a:off x="1083075" y="810002"/>
                <a:ext cx="3776788" cy="4115194"/>
                <a:chOff x="1083075" y="-117375"/>
                <a:chExt cx="3776788" cy="4115194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2133717" y="-117375"/>
                  <a:ext cx="2726146" cy="4115194"/>
                  <a:chOff x="2235944" y="-323026"/>
                  <a:chExt cx="3926799" cy="4115194"/>
                </a:xfrm>
              </p:grpSpPr>
              <p:sp>
                <p:nvSpPr>
                  <p:cNvPr id="33" name="矩形 32"/>
                  <p:cNvSpPr/>
                  <p:nvPr/>
                </p:nvSpPr>
                <p:spPr>
                  <a:xfrm>
                    <a:off x="2401548" y="-323026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zh-CN" altLang="en-US" sz="150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微软雅黑"/>
                        <a:ea typeface="微软雅黑"/>
                        <a:sym typeface="微软雅黑"/>
                      </a:rPr>
                      <a:t>思维导图</a:t>
                    </a:r>
                  </a:p>
                </p:txBody>
              </p:sp>
              <p:sp>
                <p:nvSpPr>
                  <p:cNvPr id="34" name="矩形 33"/>
                  <p:cNvSpPr/>
                  <p:nvPr/>
                </p:nvSpPr>
                <p:spPr>
                  <a:xfrm>
                    <a:off x="2235944" y="3484391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Autofit/>
                  </a:bodyPr>
                  <a:lstStyle/>
                  <a:p>
                    <a:pPr algn="r">
                      <a:lnSpc>
                        <a:spcPct val="110000"/>
                      </a:lnSpc>
                    </a:pPr>
                    <a:r>
                      <a:rPr lang="zh-CN" altLang="en-US" sz="1500" b="1" kern="0" dirty="0">
                        <a:solidFill>
                          <a:srgbClr val="000000">
                            <a:lumMod val="75000"/>
                            <a:lumOff val="25000"/>
                          </a:srgbClr>
                        </a:solidFill>
                        <a:latin typeface="微软雅黑"/>
                        <a:ea typeface="微软雅黑"/>
                        <a:sym typeface="微软雅黑"/>
                      </a:rPr>
                      <a:t>鱼骨图</a:t>
                    </a:r>
                  </a:p>
                </p:txBody>
              </p:sp>
            </p:grpSp>
            <p:cxnSp>
              <p:nvCxnSpPr>
                <p:cNvPr id="32" name="直接连接符 31"/>
                <p:cNvCxnSpPr/>
                <p:nvPr/>
              </p:nvCxnSpPr>
              <p:spPr>
                <a:xfrm>
                  <a:off x="1083075" y="3351109"/>
                  <a:ext cx="3756623" cy="839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000000">
                      <a:lumMod val="20000"/>
                      <a:lumOff val="80000"/>
                    </a:srgbClr>
                  </a:solidFill>
                  <a:prstDash val="solid"/>
                </a:ln>
                <a:effectLst/>
              </p:spPr>
            </p:cxnSp>
          </p:grpSp>
        </p:grpSp>
        <p:sp>
          <p:nvSpPr>
            <p:cNvPr id="16" name="圆角矩形 15"/>
            <p:cNvSpPr/>
            <p:nvPr/>
          </p:nvSpPr>
          <p:spPr>
            <a:xfrm>
              <a:off x="7279083" y="1881160"/>
              <a:ext cx="1907309" cy="2023345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列提纲</a:t>
              </a:r>
            </a:p>
            <a:p>
              <a:pPr algn="just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1.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  <a:p>
              <a:pPr algn="just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2.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  <a:p>
              <a:pPr algn="just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3.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  <a:p>
              <a:pPr algn="just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4.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  <a:p>
              <a:pPr algn="just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5.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  <a:p>
              <a:pPr algn="just"/>
              <a:r>
                <a:rPr lang="en-US" altLang="zh-CN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……</a:t>
              </a:r>
            </a:p>
            <a:p>
              <a:pPr algn="ctr"/>
              <a:r>
                <a:rPr lang="en-US" sz="800" kern="100">
                  <a:solidFill>
                    <a:sysClr val="windowText" lastClr="000000"/>
                  </a:solidFill>
                  <a:latin typeface="微软雅黑"/>
                  <a:ea typeface="微软雅黑"/>
                  <a:cs typeface="Times New Roman" panose="02020603050405020304" pitchFamily="18" charset="0"/>
                  <a:sym typeface="微软雅黑"/>
                </a:rPr>
                <a:t> </a:t>
              </a:r>
              <a:endParaRPr lang="zh-CN" altLang="en-US" sz="800" kern="100">
                <a:solidFill>
                  <a:sysClr val="windowText" lastClr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endParaRPr>
            </a:p>
          </p:txBody>
        </p:sp>
        <p:pic>
          <p:nvPicPr>
            <p:cNvPr id="17" name="图片 16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4604" y="1911295"/>
              <a:ext cx="2376265" cy="1798640"/>
            </a:xfrm>
            <a:prstGeom prst="rect">
              <a:avLst/>
            </a:prstGeom>
            <a:noFill/>
          </p:spPr>
        </p:pic>
        <p:pic>
          <p:nvPicPr>
            <p:cNvPr id="19" name="图片 18" descr="C:\Users\len\Documents\Tencent Files\1090883091\FileRecv\MobileFile\Image\G%)%A[XSQ6%`J2CVYWZ4`}C.png"/>
            <p:cNvPicPr/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379" y="4800578"/>
              <a:ext cx="2224022" cy="12332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5007927">
              <a:off x="5037758" y="2839561"/>
              <a:ext cx="1834436" cy="1740749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059359" y="149641"/>
            <a:ext cx="2055231" cy="490061"/>
            <a:chOff x="6088880" y="1580546"/>
            <a:chExt cx="2849736" cy="653387"/>
          </a:xfrm>
        </p:grpSpPr>
        <p:sp>
          <p:nvSpPr>
            <p:cNvPr id="45" name="圆角矩形 44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rgbClr val="FF6600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/>
          <p:cNvSpPr txBox="1"/>
          <p:nvPr/>
        </p:nvSpPr>
        <p:spPr>
          <a:xfrm>
            <a:off x="2988341" y="1056360"/>
            <a:ext cx="3243517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03 </a:t>
            </a:r>
            <a:r>
              <a:rPr lang="zh-CN" altLang="en-US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展示观点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4039838" y="3407908"/>
            <a:ext cx="1150349" cy="10916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50876" y="1550039"/>
            <a:ext cx="6928272" cy="2557568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  <p:grpSp>
        <p:nvGrpSpPr>
          <p:cNvPr id="15" name="组合 14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16" name="圆角矩形 15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3333" y="501805"/>
            <a:ext cx="7950811" cy="3663797"/>
            <a:chOff x="-935815" y="-76856"/>
            <a:chExt cx="10709043" cy="488506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976175" y="-2988846"/>
              <a:ext cx="4885063" cy="10709043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606970" y="865934"/>
              <a:ext cx="785873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1.</a:t>
              </a:r>
              <a:r>
                <a:rPr lang="zh-CN" altLang="en-US" sz="1800" dirty="0">
                  <a:latin typeface="微软雅黑"/>
                  <a:ea typeface="微软雅黑"/>
                  <a:sym typeface="微软雅黑"/>
                </a:rPr>
                <a:t>流程：请小组的代表到台上来，分成“应该实行班干部轮流制”和“不应该实施班干部轮流制”两个团队。每个团队先确定好第一位发言人，其他代表根据第一位发言人的陈述情况进行补充。所有代表发言结束后，座位上的同学也可以补充。</a:t>
              </a:r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endParaRPr lang="zh-CN" altLang="en-US" sz="1800" dirty="0">
                <a:latin typeface="微软雅黑"/>
                <a:ea typeface="微软雅黑"/>
                <a:sym typeface="微软雅黑"/>
              </a:endParaRPr>
            </a:p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2.</a:t>
              </a:r>
              <a:r>
                <a:rPr lang="zh-CN" altLang="en-US" sz="1800" dirty="0">
                  <a:latin typeface="微软雅黑"/>
                  <a:ea typeface="微软雅黑"/>
                  <a:sym typeface="微软雅黑"/>
                </a:rPr>
                <a:t>要点：同学们要一边听一边思考，想想别人讲的是否有道理，要尊重不同的观点。</a:t>
              </a:r>
            </a:p>
            <a:p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7" name="圆角矩形 6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021" y="-50532"/>
            <a:ext cx="1150301" cy="918935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3464582" y="860539"/>
            <a:ext cx="230135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/>
                <a:ea typeface="微软雅黑"/>
                <a:sym typeface="微软雅黑"/>
              </a:rPr>
              <a:t>表达温馨提示：</a:t>
            </a:r>
            <a:endParaRPr lang="zh-CN" altLang="en-US" sz="2400" b="1" spc="225" dirty="0">
              <a:solidFill>
                <a:srgbClr val="3F3F3F"/>
              </a:solidFill>
              <a:latin typeface="微软雅黑"/>
              <a:ea typeface="微软雅黑"/>
              <a:cs typeface="+mn-lt"/>
              <a:sym typeface="微软雅黑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3424" y="3292736"/>
            <a:ext cx="1824913" cy="2207952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49526" y="1392836"/>
            <a:ext cx="447260" cy="457200"/>
          </a:xfrm>
          <a:prstGeom prst="rect">
            <a:avLst/>
          </a:prstGeom>
          <a:solidFill>
            <a:srgbClr val="C3E0D3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cs typeface="+mn-lt"/>
                <a:sym typeface="微软雅黑"/>
              </a:rPr>
              <a:t>1</a:t>
            </a:r>
          </a:p>
        </p:txBody>
      </p:sp>
      <p:sp>
        <p:nvSpPr>
          <p:cNvPr id="21" name="文本框 22"/>
          <p:cNvSpPr txBox="1">
            <a:spLocks noChangeArrowheads="1"/>
          </p:cNvSpPr>
          <p:nvPr/>
        </p:nvSpPr>
        <p:spPr bwMode="auto">
          <a:xfrm>
            <a:off x="1659659" y="1448312"/>
            <a:ext cx="2493927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lvl="0">
              <a:defRPr/>
            </a:pPr>
            <a:r>
              <a:rPr lang="zh-CN" altLang="en-US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/>
                <a:ea typeface="微软雅黑"/>
                <a:sym typeface="微软雅黑"/>
              </a:rPr>
              <a:t>条理清晰 表达连贯</a:t>
            </a:r>
          </a:p>
        </p:txBody>
      </p:sp>
      <p:sp>
        <p:nvSpPr>
          <p:cNvPr id="23" name="矩形 22"/>
          <p:cNvSpPr/>
          <p:nvPr/>
        </p:nvSpPr>
        <p:spPr>
          <a:xfrm>
            <a:off x="1054601" y="2118854"/>
            <a:ext cx="447260" cy="4572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cs typeface="+mn-lt"/>
                <a:sym typeface="微软雅黑"/>
              </a:rPr>
              <a:t>2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659659" y="2238612"/>
            <a:ext cx="2493927" cy="62324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defRPr/>
            </a:pPr>
            <a:r>
              <a:rPr lang="zh-CN" altLang="en-US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/>
                <a:ea typeface="微软雅黑"/>
                <a:sym typeface="微软雅黑"/>
              </a:rPr>
              <a:t>尊重他人 文明交际</a:t>
            </a:r>
          </a:p>
          <a:p>
            <a:pPr>
              <a:defRPr/>
            </a:pPr>
            <a:endParaRPr lang="zh-CN" altLang="en-US" sz="1800" b="1" dirty="0">
              <a:solidFill>
                <a:prstClr val="black">
                  <a:lumMod val="95000"/>
                  <a:lumOff val="5000"/>
                </a:prst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21692" y="2987257"/>
            <a:ext cx="447260" cy="457200"/>
          </a:xfrm>
          <a:prstGeom prst="rect">
            <a:avLst/>
          </a:prstGeom>
          <a:solidFill>
            <a:srgbClr val="F8DFD2"/>
          </a:solidFill>
          <a:ln>
            <a:noFill/>
          </a:ln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cs typeface="+mn-lt"/>
                <a:sym typeface="微软雅黑"/>
              </a:rPr>
              <a:t>3</a:t>
            </a:r>
          </a:p>
        </p:txBody>
      </p:sp>
      <p:sp>
        <p:nvSpPr>
          <p:cNvPr id="4" name="文本框 22"/>
          <p:cNvSpPr txBox="1">
            <a:spLocks noChangeArrowheads="1"/>
          </p:cNvSpPr>
          <p:nvPr/>
        </p:nvSpPr>
        <p:spPr bwMode="auto">
          <a:xfrm>
            <a:off x="1659659" y="3016110"/>
            <a:ext cx="2493927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defRPr/>
            </a:pPr>
            <a:r>
              <a:rPr lang="zh-CN" altLang="en-US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/>
                <a:ea typeface="微软雅黑"/>
                <a:sym typeface="微软雅黑"/>
              </a:rPr>
              <a:t>认真倾听 领会要点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498" y="751114"/>
            <a:ext cx="2783882" cy="4059515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1059359" y="149641"/>
            <a:ext cx="2055231" cy="490061"/>
            <a:chOff x="6088880" y="1580546"/>
            <a:chExt cx="2849736" cy="653387"/>
          </a:xfrm>
        </p:grpSpPr>
        <p:sp>
          <p:nvSpPr>
            <p:cNvPr id="32" name="圆角矩形 31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rgbClr val="FF6600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 bldLvl="0" animBg="1"/>
      <p:bldP spid="21" grpId="0"/>
      <p:bldP spid="23" grpId="0" bldLvl="0" animBg="1"/>
      <p:bldP spid="24" grpId="0"/>
      <p:bldP spid="3" grpId="0" bldLvl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/>
          <p:cNvSpPr txBox="1"/>
          <p:nvPr/>
        </p:nvSpPr>
        <p:spPr>
          <a:xfrm>
            <a:off x="2988342" y="1056360"/>
            <a:ext cx="3243517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04 </a:t>
            </a:r>
            <a:r>
              <a:rPr lang="zh-CN" altLang="en-US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评价诊断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4039838" y="3407908"/>
            <a:ext cx="1150349" cy="10916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50876" y="1575447"/>
            <a:ext cx="6928272" cy="2557568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  <p:grpSp>
        <p:nvGrpSpPr>
          <p:cNvPr id="15" name="组合 14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16" name="圆角矩形 15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800" b="1" kern="0" dirty="0">
                    <a:solidFill>
                      <a:srgbClr val="ED7D31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7505" y="671038"/>
            <a:ext cx="7776148" cy="3731528"/>
            <a:chOff x="-700558" y="-76856"/>
            <a:chExt cx="10473787" cy="584324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14715" y="-2392129"/>
              <a:ext cx="5843241" cy="1047378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592838" y="719176"/>
              <a:ext cx="7858733" cy="578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18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7" name="圆角矩形 6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800" b="1" kern="0" dirty="0">
                    <a:solidFill>
                      <a:srgbClr val="ED7D31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820333" y="1271954"/>
            <a:ext cx="533400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676400" y="1253067"/>
          <a:ext cx="5588001" cy="2494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864"/>
                <a:gridCol w="2032000"/>
                <a:gridCol w="1642137"/>
              </a:tblGrid>
              <a:tr h="6236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微软雅黑"/>
                          <a:ea typeface="微软雅黑"/>
                          <a:sym typeface="微软雅黑"/>
                        </a:rPr>
                        <a:t>评价项目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微软雅黑"/>
                          <a:ea typeface="微软雅黑"/>
                          <a:sym typeface="微软雅黑"/>
                        </a:rPr>
                        <a:t>同学评价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微软雅黑"/>
                          <a:ea typeface="微软雅黑"/>
                          <a:sym typeface="微软雅黑"/>
                        </a:rPr>
                        <a:t>老师评价</a:t>
                      </a:r>
                    </a:p>
                  </a:txBody>
                  <a:tcPr marL="68580" marR="68580" marT="34290" marB="34290" anchor="ctr"/>
                </a:tc>
              </a:tr>
              <a:tr h="6236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latin typeface="微软雅黑"/>
                          <a:ea typeface="微软雅黑"/>
                          <a:sym typeface="微软雅黑"/>
                        </a:rPr>
                        <a:t>条理清晰 表达连贯</a:t>
                      </a:r>
                    </a:p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</a:tr>
              <a:tr h="6236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latin typeface="微软雅黑"/>
                          <a:ea typeface="微软雅黑"/>
                          <a:sym typeface="微软雅黑"/>
                        </a:rPr>
                        <a:t>尊重他人 文明交际</a:t>
                      </a:r>
                    </a:p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</a:tr>
              <a:tr h="62367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latin typeface="微软雅黑"/>
                          <a:ea typeface="微软雅黑"/>
                          <a:sym typeface="微软雅黑"/>
                        </a:rPr>
                        <a:t>认真倾听 领会要点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微软雅黑"/>
                        <a:ea typeface="微软雅黑"/>
                        <a:sym typeface="微软雅黑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3843868" y="1998134"/>
            <a:ext cx="1507067" cy="296333"/>
            <a:chOff x="0" y="0"/>
            <a:chExt cx="1007201" cy="171450"/>
          </a:xfrm>
        </p:grpSpPr>
        <p:sp>
          <p:nvSpPr>
            <p:cNvPr id="13" name="笑脸 12"/>
            <p:cNvSpPr/>
            <p:nvPr/>
          </p:nvSpPr>
          <p:spPr>
            <a:xfrm>
              <a:off x="202474" y="0"/>
              <a:ext cx="180975" cy="171450"/>
            </a:xfrm>
            <a:prstGeom prst="smileyFace">
              <a:avLst>
                <a:gd name="adj" fmla="val 4653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笑脸 13"/>
            <p:cNvSpPr/>
            <p:nvPr/>
          </p:nvSpPr>
          <p:spPr>
            <a:xfrm>
              <a:off x="0" y="0"/>
              <a:ext cx="180975" cy="171450"/>
            </a:xfrm>
            <a:prstGeom prst="smileyFace">
              <a:avLst>
                <a:gd name="adj" fmla="val 4653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笑脸 14"/>
            <p:cNvSpPr/>
            <p:nvPr/>
          </p:nvSpPr>
          <p:spPr>
            <a:xfrm>
              <a:off x="408214" y="0"/>
              <a:ext cx="180975" cy="171450"/>
            </a:xfrm>
            <a:prstGeom prst="smileyFace">
              <a:avLst>
                <a:gd name="adj" fmla="val 4653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笑脸 15"/>
            <p:cNvSpPr/>
            <p:nvPr/>
          </p:nvSpPr>
          <p:spPr>
            <a:xfrm>
              <a:off x="617220" y="0"/>
              <a:ext cx="180975" cy="171450"/>
            </a:xfrm>
            <a:prstGeom prst="smileyFace">
              <a:avLst>
                <a:gd name="adj" fmla="val 4653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笑脸 16"/>
            <p:cNvSpPr/>
            <p:nvPr/>
          </p:nvSpPr>
          <p:spPr>
            <a:xfrm>
              <a:off x="826226" y="0"/>
              <a:ext cx="180975" cy="171450"/>
            </a:xfrm>
            <a:prstGeom prst="smileyFace">
              <a:avLst>
                <a:gd name="adj" fmla="val 4653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650" y="2670572"/>
            <a:ext cx="1513285" cy="3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868" y="3284142"/>
            <a:ext cx="1513285" cy="3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414" y="3284142"/>
            <a:ext cx="1513285" cy="3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414" y="2687836"/>
            <a:ext cx="1513285" cy="3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0948" y="1998134"/>
            <a:ext cx="1513285" cy="3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5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68243" y="630101"/>
            <a:ext cx="3351611" cy="2754306"/>
            <a:chOff x="179512" y="267494"/>
            <a:chExt cx="3994879" cy="316835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267494"/>
              <a:ext cx="3994879" cy="3168352"/>
            </a:xfrm>
            <a:prstGeom prst="rect">
              <a:avLst/>
            </a:prstGeom>
          </p:spPr>
        </p:pic>
        <p:sp>
          <p:nvSpPr>
            <p:cNvPr id="4" name="TextBox 68"/>
            <p:cNvSpPr txBox="1"/>
            <p:nvPr/>
          </p:nvSpPr>
          <p:spPr>
            <a:xfrm>
              <a:off x="520767" y="1059582"/>
              <a:ext cx="3312368" cy="2016224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三年级（</a:t>
              </a: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2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）班，班干部是由同学轮流担任</a:t>
              </a:r>
            </a:p>
            <a:p>
              <a:pPr algn="ctr">
                <a:lnSpc>
                  <a:spcPct val="120000"/>
                </a:lnSpc>
              </a:pP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上半学期班干部</a:t>
              </a: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        </a:t>
              </a:r>
              <a:r>
                <a:rPr lang="zh-CN" altLang="en-US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下半学期班干部</a:t>
              </a:r>
              <a:endParaRPr lang="en-US" altLang="zh-CN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班长：李伟            班长：陈佳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学习委员：刘晓敏      学习委员：马晓艺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卫生委员：杜莹莹      卫生委员：刘杰浩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文体委员：张振凯      文体委员：肖瀚飞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9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 ……                  ……</a:t>
              </a:r>
            </a:p>
            <a:p>
              <a:pPr algn="ctr">
                <a:lnSpc>
                  <a:spcPct val="120000"/>
                </a:lnSpc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44466" y="2349420"/>
            <a:ext cx="2672123" cy="2376264"/>
            <a:chOff x="179512" y="267494"/>
            <a:chExt cx="3994879" cy="316835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12" y="267494"/>
              <a:ext cx="3994879" cy="3168352"/>
            </a:xfrm>
            <a:prstGeom prst="rect">
              <a:avLst/>
            </a:prstGeom>
          </p:spPr>
        </p:pic>
        <p:sp>
          <p:nvSpPr>
            <p:cNvPr id="7" name="TextBox 68"/>
            <p:cNvSpPr txBox="1"/>
            <p:nvPr/>
          </p:nvSpPr>
          <p:spPr>
            <a:xfrm>
              <a:off x="467544" y="1059582"/>
              <a:ext cx="3312368" cy="2016224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三年级（</a:t>
              </a: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1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）班，</a:t>
              </a:r>
              <a:r>
                <a:rPr lang="zh-CN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班干部任职表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algn="ctr">
                <a:lnSpc>
                  <a:spcPct val="120000"/>
                </a:lnSpc>
              </a:pP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班长： 李馨研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学习委员：杜薇薇      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卫生委员：陈果果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文体委员：孙雨琦      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9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9" name="圆角矩形 8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291" y="1480325"/>
            <a:ext cx="1044825" cy="1394925"/>
          </a:xfrm>
          <a:prstGeom prst="rect">
            <a:avLst/>
          </a:prstGeom>
          <a:noFill/>
        </p:spPr>
      </p:pic>
      <p:sp>
        <p:nvSpPr>
          <p:cNvPr id="3" name="云形标注 2"/>
          <p:cNvSpPr/>
          <p:nvPr/>
        </p:nvSpPr>
        <p:spPr>
          <a:xfrm>
            <a:off x="3164627" y="568272"/>
            <a:ext cx="3129422" cy="1480963"/>
          </a:xfrm>
          <a:prstGeom prst="cloudCallout">
            <a:avLst>
              <a:gd name="adj1" fmla="val -65044"/>
              <a:gd name="adj2" fmla="val 455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indent="200978" algn="just"/>
            <a:r>
              <a:rPr lang="zh-CN" altLang="en-US" sz="1800" b="1" kern="100" dirty="0">
                <a:solidFill>
                  <a:srgbClr val="FF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轮流担任</a:t>
            </a:r>
            <a:r>
              <a:rPr lang="zh-CN" altLang="en-US" sz="1800" kern="100" dirty="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班干部，能调动全班每个同学的积极性。</a:t>
            </a:r>
            <a:endParaRPr lang="zh-CN" altLang="en-US" sz="1800" kern="1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pic>
        <p:nvPicPr>
          <p:cNvPr id="4" name="图片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4534" y="3847171"/>
            <a:ext cx="815943" cy="1052451"/>
          </a:xfrm>
          <a:prstGeom prst="rect">
            <a:avLst/>
          </a:prstGeom>
          <a:noFill/>
        </p:spPr>
      </p:pic>
      <p:sp>
        <p:nvSpPr>
          <p:cNvPr id="5" name="云形标注 4"/>
          <p:cNvSpPr/>
          <p:nvPr/>
        </p:nvSpPr>
        <p:spPr>
          <a:xfrm>
            <a:off x="3403910" y="3002467"/>
            <a:ext cx="3671194" cy="1256348"/>
          </a:xfrm>
          <a:prstGeom prst="cloudCallout">
            <a:avLst>
              <a:gd name="adj1" fmla="val 60581"/>
              <a:gd name="adj2" fmla="val 3984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indent="200025" algn="just"/>
            <a:r>
              <a:rPr lang="zh-CN" altLang="en-US" sz="2100" kern="100" dirty="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应该由最合适的同学</a:t>
            </a:r>
            <a:r>
              <a:rPr lang="zh-CN" altLang="en-US" sz="2100" b="1" kern="100" dirty="0">
                <a:solidFill>
                  <a:srgbClr val="FF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长期担任</a:t>
            </a:r>
            <a:r>
              <a:rPr lang="zh-CN" altLang="en-US" sz="2100" kern="100" dirty="0">
                <a:solidFill>
                  <a:srgbClr val="000000"/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班干部，这样比较稳定。</a:t>
            </a:r>
            <a:endParaRPr lang="zh-CN" altLang="en-US" sz="2100" kern="100" dirty="0">
              <a:latin typeface="微软雅黑"/>
              <a:ea typeface="微软雅黑"/>
              <a:cs typeface="Times New Roman" panose="02020603050405020304" pitchFamily="18" charset="0"/>
              <a:sym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7" name="圆角矩形 6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519" y="1497890"/>
            <a:ext cx="5072020" cy="2207984"/>
          </a:xfrm>
          <a:prstGeom prst="rect">
            <a:avLst/>
          </a:prstGeom>
        </p:spPr>
      </p:pic>
      <p:sp>
        <p:nvSpPr>
          <p:cNvPr id="3" name="TextBox 68"/>
          <p:cNvSpPr txBox="1"/>
          <p:nvPr/>
        </p:nvSpPr>
        <p:spPr>
          <a:xfrm>
            <a:off x="2468554" y="1971792"/>
            <a:ext cx="4481444" cy="1015180"/>
          </a:xfrm>
          <a:prstGeom prst="rect">
            <a:avLst/>
          </a:prstGeom>
        </p:spPr>
        <p:txBody>
          <a:bodyPr vert="horz" wrap="square" lIns="0" tIns="54000" rIns="0" bIns="0" anchor="t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讨论话题：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该不该实行班干部轮流制？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5" name="圆角矩形 4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17"/>
          <p:cNvSpPr txBox="1"/>
          <p:nvPr/>
        </p:nvSpPr>
        <p:spPr>
          <a:xfrm>
            <a:off x="2897306" y="1213354"/>
            <a:ext cx="3243517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01 </a:t>
            </a:r>
            <a:r>
              <a:rPr lang="zh-CN" altLang="en-US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小组讨论</a:t>
            </a:r>
            <a:endParaRPr lang="id-ID" sz="4100" b="1" spc="225" dirty="0">
              <a:solidFill>
                <a:srgbClr val="3F3F3F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4039838" y="3407908"/>
            <a:ext cx="1150349" cy="10916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057564" y="1498355"/>
            <a:ext cx="6863513" cy="2613726"/>
            <a:chOff x="1566203" y="2412756"/>
            <a:chExt cx="9151350" cy="3484968"/>
          </a:xfrm>
        </p:grpSpPr>
        <p:grpSp>
          <p:nvGrpSpPr>
            <p:cNvPr id="14" name="组合 13"/>
            <p:cNvGrpSpPr/>
            <p:nvPr/>
          </p:nvGrpSpPr>
          <p:grpSpPr>
            <a:xfrm>
              <a:off x="1566203" y="2494421"/>
              <a:ext cx="4829541" cy="3403303"/>
              <a:chOff x="1458634" y="2712011"/>
              <a:chExt cx="4829541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999122" y="2712011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172393" y="3092373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089375" y="2412756"/>
              <a:ext cx="4628178" cy="3403303"/>
              <a:chOff x="6845954" y="2764548"/>
              <a:chExt cx="4628178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45954" y="2764548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4117" y="3241119"/>
                <a:ext cx="2846255" cy="2273774"/>
              </a:xfrm>
              <a:prstGeom prst="rect">
                <a:avLst/>
              </a:prstGeom>
            </p:spPr>
          </p:pic>
        </p:grpSp>
      </p:grpSp>
      <p:grpSp>
        <p:nvGrpSpPr>
          <p:cNvPr id="15" name="组合 14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16" name="圆角矩形 15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18965" y="941866"/>
            <a:ext cx="6784103" cy="3080939"/>
            <a:chOff x="1358619" y="1255822"/>
            <a:chExt cx="9045471" cy="410791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827396" y="-1212955"/>
              <a:ext cx="4107918" cy="9045471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632532" y="2186395"/>
              <a:ext cx="6857156" cy="2277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问题：</a:t>
              </a:r>
              <a:r>
                <a:rPr lang="zh-CN" altLang="en-US" sz="2100" dirty="0">
                  <a:latin typeface="微软雅黑"/>
                  <a:ea typeface="微软雅黑"/>
                  <a:sym typeface="微软雅黑"/>
                </a:rPr>
                <a:t>面对不同的观点，你怎么看？在小组内讨论一下，表明自己的观点，再简单说一说理由。</a:t>
              </a:r>
              <a:endParaRPr lang="en-US" altLang="zh-CN" sz="2100" dirty="0">
                <a:latin typeface="微软雅黑"/>
                <a:ea typeface="微软雅黑"/>
                <a:sym typeface="微软雅黑"/>
              </a:endParaRPr>
            </a:p>
            <a:p>
              <a:endParaRPr lang="zh-CN" altLang="en-US" sz="2100" dirty="0">
                <a:latin typeface="微软雅黑"/>
                <a:ea typeface="微软雅黑"/>
                <a:sym typeface="微软雅黑"/>
              </a:endParaRPr>
            </a:p>
            <a:p>
              <a:r>
                <a:rPr lang="zh-CN" altLang="en-US" sz="2100" b="1" dirty="0">
                  <a:latin typeface="微软雅黑"/>
                  <a:ea typeface="微软雅黑"/>
                  <a:sym typeface="微软雅黑"/>
                </a:rPr>
                <a:t>要点：</a:t>
              </a:r>
              <a:r>
                <a:rPr lang="zh-CN" altLang="en-US" sz="2100" dirty="0">
                  <a:latin typeface="微软雅黑"/>
                  <a:ea typeface="微软雅黑"/>
                  <a:sym typeface="微软雅黑"/>
                </a:rPr>
                <a:t>认真思考，确定自己的观点。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7" name="圆角矩形 6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7"/>
          <p:cNvSpPr txBox="1"/>
          <p:nvPr/>
        </p:nvSpPr>
        <p:spPr>
          <a:xfrm>
            <a:off x="2988341" y="1056360"/>
            <a:ext cx="3243517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02 </a:t>
            </a:r>
            <a:r>
              <a:rPr lang="zh-CN" altLang="en-US" sz="4100" b="1" spc="225" dirty="0">
                <a:solidFill>
                  <a:srgbClr val="3F3F3F"/>
                </a:solidFill>
                <a:latin typeface="微软雅黑"/>
                <a:ea typeface="微软雅黑"/>
                <a:cs typeface="+mn-ea"/>
                <a:sym typeface="微软雅黑"/>
              </a:rPr>
              <a:t>梳理思路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33646">
            <a:off x="4039838" y="3407908"/>
            <a:ext cx="1150349" cy="10916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150876" y="1641903"/>
            <a:ext cx="6928272" cy="2557568"/>
            <a:chOff x="1476815" y="2331810"/>
            <a:chExt cx="9237696" cy="3410090"/>
          </a:xfrm>
        </p:grpSpPr>
        <p:grpSp>
          <p:nvGrpSpPr>
            <p:cNvPr id="14" name="组合 13"/>
            <p:cNvGrpSpPr/>
            <p:nvPr/>
          </p:nvGrpSpPr>
          <p:grpSpPr>
            <a:xfrm>
              <a:off x="1476815" y="2338597"/>
              <a:ext cx="4535853" cy="3403303"/>
              <a:chOff x="1369246" y="2556187"/>
              <a:chExt cx="4535853" cy="34033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1616046" y="2556187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4953560">
                <a:off x="1083005" y="3122640"/>
                <a:ext cx="2846255" cy="227377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6133665" y="2331810"/>
              <a:ext cx="4580846" cy="3403303"/>
              <a:chOff x="6890244" y="2683602"/>
              <a:chExt cx="4580846" cy="3403303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0244" y="2683602"/>
                <a:ext cx="4289053" cy="3403303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46440" flipH="1">
                <a:off x="8911075" y="3248365"/>
                <a:ext cx="2846255" cy="2273774"/>
              </a:xfrm>
              <a:prstGeom prst="rect">
                <a:avLst/>
              </a:prstGeom>
            </p:spPr>
          </p:pic>
        </p:grpSp>
      </p:grpSp>
      <p:grpSp>
        <p:nvGrpSpPr>
          <p:cNvPr id="15" name="组合 14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16" name="圆角矩形 15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0537" y="581822"/>
            <a:ext cx="7069871" cy="3599886"/>
            <a:chOff x="-700556" y="152496"/>
            <a:chExt cx="9522494" cy="479984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660767" y="-2208827"/>
              <a:ext cx="4799848" cy="9522494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627125" y="908748"/>
              <a:ext cx="7419406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1.</a:t>
              </a:r>
              <a:r>
                <a:rPr lang="zh-CN" altLang="zh-CN" sz="1800" dirty="0">
                  <a:latin typeface="微软雅黑"/>
                  <a:ea typeface="微软雅黑"/>
                  <a:sym typeface="微软雅黑"/>
                </a:rPr>
                <a:t>具有相同观点的同学，</a:t>
              </a:r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6</a:t>
              </a:r>
              <a:r>
                <a:rPr lang="zh-CN" altLang="zh-CN" sz="1800" dirty="0">
                  <a:latin typeface="微软雅黑"/>
                  <a:ea typeface="微软雅黑"/>
                  <a:sym typeface="微软雅黑"/>
                </a:rPr>
                <a:t>人为一个小组重新组合。</a:t>
              </a:r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2.</a:t>
              </a:r>
              <a:r>
                <a:rPr lang="zh-CN" altLang="zh-CN" sz="1800" dirty="0">
                  <a:latin typeface="微软雅黑"/>
                  <a:ea typeface="微软雅黑"/>
                  <a:sym typeface="微软雅黑"/>
                </a:rPr>
                <a:t>组内同学各抒己见，有序交流，把支持这个观点的理由结合生活实际具体说出来</a:t>
              </a:r>
              <a:r>
                <a:rPr lang="zh-CN" altLang="en-US" sz="1800" dirty="0">
                  <a:latin typeface="微软雅黑"/>
                  <a:ea typeface="微软雅黑"/>
                  <a:sym typeface="微软雅黑"/>
                </a:rPr>
                <a:t>。</a:t>
              </a:r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3.</a:t>
              </a:r>
              <a:r>
                <a:rPr lang="zh-CN" altLang="zh-CN" sz="1800" dirty="0">
                  <a:latin typeface="微软雅黑"/>
                  <a:ea typeface="微软雅黑"/>
                  <a:sym typeface="微软雅黑"/>
                </a:rPr>
                <a:t>记录员通过列提纲、鱼骨图、思维导图等形式交流结果记录下来，为接下来的陈述做准备。</a:t>
              </a:r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endParaRPr lang="en-US" altLang="zh-CN" sz="1800" dirty="0">
                <a:latin typeface="微软雅黑"/>
                <a:ea typeface="微软雅黑"/>
                <a:sym typeface="微软雅黑"/>
              </a:endParaRPr>
            </a:p>
            <a:p>
              <a:r>
                <a:rPr lang="en-US" altLang="zh-CN" sz="1800" dirty="0">
                  <a:latin typeface="微软雅黑"/>
                  <a:ea typeface="微软雅黑"/>
                  <a:sym typeface="微软雅黑"/>
                </a:rPr>
                <a:t>4.</a:t>
              </a:r>
              <a:r>
                <a:rPr lang="zh-CN" altLang="zh-CN" sz="1800" dirty="0">
                  <a:latin typeface="微软雅黑"/>
                  <a:ea typeface="微软雅黑"/>
                  <a:sym typeface="微软雅黑"/>
                </a:rPr>
                <a:t>推选代表：每个小组推选出一名代表发言。</a:t>
              </a:r>
              <a:endParaRPr lang="zh-CN" altLang="en-US" sz="1800" dirty="0"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6219" y="180976"/>
            <a:ext cx="2055231" cy="490061"/>
            <a:chOff x="6088880" y="1580546"/>
            <a:chExt cx="2849736" cy="653387"/>
          </a:xfrm>
        </p:grpSpPr>
        <p:sp>
          <p:nvSpPr>
            <p:cNvPr id="6" name="圆角矩形 5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chemeClr val="accent2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021" y="-50532"/>
            <a:ext cx="1150301" cy="918935"/>
          </a:xfrm>
          <a:prstGeom prst="rect">
            <a:avLst/>
          </a:prstGeom>
        </p:spPr>
      </p:pic>
      <p:sp>
        <p:nvSpPr>
          <p:cNvPr id="27" name="TextBox 17"/>
          <p:cNvSpPr txBox="1"/>
          <p:nvPr/>
        </p:nvSpPr>
        <p:spPr>
          <a:xfrm>
            <a:off x="4572000" y="704601"/>
            <a:ext cx="81416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2400" b="1" spc="225" dirty="0">
                <a:solidFill>
                  <a:srgbClr val="3F3F3F"/>
                </a:solidFill>
                <a:latin typeface="微软雅黑"/>
                <a:ea typeface="微软雅黑"/>
                <a:cs typeface="+mn-lt"/>
                <a:sym typeface="微软雅黑"/>
              </a:rPr>
              <a:t>要求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3424" y="3292736"/>
            <a:ext cx="1824913" cy="220795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424902" y="1220266"/>
            <a:ext cx="631133" cy="654444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8" name="菱形 7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  <p:sp>
          <p:nvSpPr>
            <p:cNvPr id="9" name="菱形 8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536688" y="1384212"/>
            <a:ext cx="4671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rPr>
              <a:t>01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406206" y="1970379"/>
            <a:ext cx="685076" cy="678939"/>
            <a:chOff x="5758072" y="954157"/>
            <a:chExt cx="1053545" cy="1119809"/>
          </a:xfrm>
          <a:solidFill>
            <a:srgbClr val="C3E0D3"/>
          </a:solidFill>
        </p:grpSpPr>
        <p:sp>
          <p:nvSpPr>
            <p:cNvPr id="12" name="菱形 11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  <p:sp>
          <p:nvSpPr>
            <p:cNvPr id="13" name="菱形 12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539799" y="2166888"/>
            <a:ext cx="4671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rPr>
              <a:t>02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424902" y="2764368"/>
            <a:ext cx="636104" cy="699695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16" name="菱形 15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  <p:sp>
          <p:nvSpPr>
            <p:cNvPr id="17" name="菱形 16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563467" y="2959058"/>
            <a:ext cx="4671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rPr>
              <a:t>03</a:t>
            </a: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2497709" y="1406765"/>
            <a:ext cx="2636595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大胆说出自己的观点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497709" y="2114628"/>
            <a:ext cx="2636595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认真倾听，文明交际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2493169" y="2895015"/>
            <a:ext cx="3546633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高效处理信息，从中捕捉重点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394502" y="3604086"/>
            <a:ext cx="636104" cy="699695"/>
            <a:chOff x="5758072" y="954157"/>
            <a:chExt cx="1053545" cy="1119809"/>
          </a:xfrm>
          <a:solidFill>
            <a:srgbClr val="F8DFD2"/>
          </a:solidFill>
        </p:grpSpPr>
        <p:sp>
          <p:nvSpPr>
            <p:cNvPr id="33" name="菱形 32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  <p:sp>
          <p:nvSpPr>
            <p:cNvPr id="34" name="菱形 33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533066" y="3798776"/>
            <a:ext cx="4671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微软雅黑"/>
                <a:ea typeface="微软雅黑"/>
                <a:cs typeface="+mn-lt"/>
                <a:sym typeface="微软雅黑"/>
              </a:rPr>
              <a:t>04</a:t>
            </a:r>
          </a:p>
        </p:txBody>
      </p:sp>
      <p:sp>
        <p:nvSpPr>
          <p:cNvPr id="2" name="矩形 1"/>
          <p:cNvSpPr/>
          <p:nvPr/>
        </p:nvSpPr>
        <p:spPr>
          <a:xfrm>
            <a:off x="2493169" y="3758037"/>
            <a:ext cx="4572000" cy="34624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发言清晰流畅，有理有据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059359" y="149641"/>
            <a:ext cx="2055231" cy="490061"/>
            <a:chOff x="6088880" y="1580546"/>
            <a:chExt cx="2849736" cy="653387"/>
          </a:xfrm>
        </p:grpSpPr>
        <p:sp>
          <p:nvSpPr>
            <p:cNvPr id="42" name="圆角矩形 41"/>
            <p:cNvSpPr/>
            <p:nvPr/>
          </p:nvSpPr>
          <p:spPr>
            <a:xfrm>
              <a:off x="6088880" y="1580546"/>
              <a:ext cx="2739162" cy="653387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  <a:reflection blurRad="6350" stA="50000" endA="300" endPos="5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234449" y="1667397"/>
              <a:ext cx="2704167" cy="493057"/>
              <a:chOff x="5635763" y="1767977"/>
              <a:chExt cx="2704167" cy="493057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6334424" y="1768612"/>
                <a:ext cx="2005506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sz="1800" b="1" kern="0" dirty="0">
                    <a:solidFill>
                      <a:srgbClr val="FF6600"/>
                    </a:solidFill>
                    <a:latin typeface="微软雅黑"/>
                    <a:ea typeface="微软雅黑"/>
                    <a:sym typeface="微软雅黑"/>
                  </a:rPr>
                  <a:t>口语交际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635763" y="1767977"/>
                <a:ext cx="487680" cy="4924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zh-CN" altLang="en-US" sz="1800" b="1" kern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6253962" y="214782"/>
            <a:ext cx="2409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0" grpId="0"/>
      <p:bldP spid="14" grpId="0"/>
      <p:bldP spid="18" grpId="0"/>
      <p:bldP spid="19" grpId="0"/>
      <p:bldP spid="21" grpId="0"/>
      <p:bldP spid="23" grpId="0"/>
      <p:bldP spid="35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叶子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自定义 1014">
      <a:dk1>
        <a:srgbClr val="3F3F3F"/>
      </a:dk1>
      <a:lt1>
        <a:srgbClr val="FFFFFF"/>
      </a:lt1>
      <a:dk2>
        <a:srgbClr val="778495"/>
      </a:dk2>
      <a:lt2>
        <a:srgbClr val="F0F0F0"/>
      </a:lt2>
      <a:accent1>
        <a:srgbClr val="3F3F3F"/>
      </a:accent1>
      <a:accent2>
        <a:srgbClr val="D8D8D8"/>
      </a:accent2>
      <a:accent3>
        <a:srgbClr val="7B7B7B"/>
      </a:accent3>
      <a:accent4>
        <a:srgbClr val="A5A5A5"/>
      </a:accent4>
      <a:accent5>
        <a:srgbClr val="7F7F7F"/>
      </a:accent5>
      <a:accent6>
        <a:srgbClr val="595959"/>
      </a:accent6>
      <a:hlink>
        <a:srgbClr val="424242"/>
      </a:hlink>
      <a:folHlink>
        <a:srgbClr val="BFBFBF"/>
      </a:folHlink>
    </a:clrScheme>
    <a:fontScheme name="Temp">
      <a:majorFont>
        <a:latin typeface="迷你简卡通"/>
        <a:ea typeface="迷你简卡通"/>
        <a:cs typeface=""/>
      </a:majorFont>
      <a:minorFont>
        <a:latin typeface="迷你简卡通"/>
        <a:ea typeface="迷你简卡通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581</Words>
  <Application>Microsoft Office PowerPoint</Application>
  <PresentationFormat>全屏显示(16:9)</PresentationFormat>
  <Paragraphs>108</Paragraphs>
  <Slides>16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Meiryo</vt:lpstr>
      <vt:lpstr>等线</vt:lpstr>
      <vt:lpstr>等线 Light</vt:lpstr>
      <vt:lpstr>迷你简卡通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1_Office 主题​​</vt:lpstr>
      <vt:lpstr>2_Office 主题​​</vt:lpstr>
      <vt:lpstr>3_Office 主题​​</vt:lpstr>
      <vt:lpstr>4_Office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</cp:revision>
  <dcterms:created xsi:type="dcterms:W3CDTF">2019-12-20T04:16:16Z</dcterms:created>
  <dcterms:modified xsi:type="dcterms:W3CDTF">2021-08-13T08:55:28Z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2052-11.1.0.9198</vt:lpwstr>
  </property>
</Properties>
</file>