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60" r:id="rId3"/>
    <p:sldId id="382" r:id="rId4"/>
    <p:sldId id="352" r:id="rId5"/>
    <p:sldId id="419" r:id="rId6"/>
    <p:sldId id="420" r:id="rId7"/>
    <p:sldId id="278" r:id="rId8"/>
    <p:sldId id="311" r:id="rId9"/>
    <p:sldId id="313" r:id="rId10"/>
    <p:sldId id="314" r:id="rId11"/>
    <p:sldId id="358" r:id="rId12"/>
    <p:sldId id="359" r:id="rId13"/>
    <p:sldId id="360" r:id="rId14"/>
    <p:sldId id="405" r:id="rId15"/>
    <p:sldId id="406" r:id="rId16"/>
    <p:sldId id="407" r:id="rId17"/>
    <p:sldId id="408" r:id="rId18"/>
    <p:sldId id="363" r:id="rId19"/>
    <p:sldId id="364" r:id="rId20"/>
    <p:sldId id="411" r:id="rId21"/>
    <p:sldId id="409" r:id="rId22"/>
    <p:sldId id="267" r:id="rId23"/>
    <p:sldId id="300" r:id="rId24"/>
    <p:sldId id="383" r:id="rId25"/>
    <p:sldId id="385" r:id="rId26"/>
    <p:sldId id="386" r:id="rId27"/>
    <p:sldId id="303" r:id="rId28"/>
    <p:sldId id="421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5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3063">
          <p15:clr>
            <a:srgbClr val="A4A3A4"/>
          </p15:clr>
        </p15:guide>
        <p15:guide id="4" pos="2852">
          <p15:clr>
            <a:srgbClr val="A4A3A4"/>
          </p15:clr>
        </p15:guide>
        <p15:guide id="5" pos="216">
          <p15:clr>
            <a:srgbClr val="A4A3A4"/>
          </p15:clr>
        </p15:guide>
        <p15:guide id="6" pos="55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FFCC"/>
    <a:srgbClr val="00642D"/>
    <a:srgbClr val="70C833"/>
    <a:srgbClr val="00A5E7"/>
    <a:srgbClr val="FFCC00"/>
    <a:srgbClr val="306A9B"/>
    <a:srgbClr val="A9C3DB"/>
    <a:srgbClr val="295175"/>
    <a:srgbClr val="FBA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96" y="120"/>
      </p:cViewPr>
      <p:guideLst>
        <p:guide orient="horz" pos="1475"/>
        <p:guide orient="horz" pos="144"/>
        <p:guide orient="horz" pos="3063"/>
        <p:guide pos="2852"/>
        <p:guide pos="216"/>
        <p:guide pos="55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78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13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17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783308" y="214121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87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745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59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5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431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05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43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19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02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92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0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2021/8/13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594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4870481" y="1947110"/>
            <a:ext cx="4207450" cy="106952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5000" b="1" dirty="0">
                <a:solidFill>
                  <a:schemeClr val="bg2">
                    <a:lumMod val="50000"/>
                  </a:schemeClr>
                </a:solidFill>
              </a:rPr>
              <a:t>美丽的鹿角</a:t>
            </a:r>
          </a:p>
        </p:txBody>
      </p:sp>
      <p:sp>
        <p:nvSpPr>
          <p:cNvPr id="4" name="矩形 3"/>
          <p:cNvSpPr/>
          <p:nvPr/>
        </p:nvSpPr>
        <p:spPr>
          <a:xfrm>
            <a:off x="5803346" y="598217"/>
            <a:ext cx="2186557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三年级</a:t>
            </a:r>
            <a:r>
              <a:rPr lang="en-US" altLang="zh-CN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pic>
        <p:nvPicPr>
          <p:cNvPr id="1026" name="Picture 2" descr="F:\PPT课件\208\鹿角和鹿腿\u=2426663524,1293369899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81" y="982101"/>
            <a:ext cx="46101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4352413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092994" y="879634"/>
            <a:ext cx="1360170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xīn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23769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组词：（欣赏）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 （欣欣向荣）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造句：好的作文需要有人欣赏。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42461" y="812006"/>
            <a:ext cx="2932748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 shǎng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553" y="1284922"/>
            <a:ext cx="4904899" cy="99155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组词：（赏赐）（奖赏）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造句：这是你应得的奖赏。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09174" y="1985963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yún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组词：（匀称）（均匀）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造句：我们要把鸡蛋搅拌均匀。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zhì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23769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组词：（导致）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（专心致志）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造句：我们学习应该专心致志。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pèi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组词：（配合）（匹配）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造句：搭档之间应该相互配合。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chuán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组词：（传统）（传说）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造句：桂林山水有许多动人的传说。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āi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7"/>
            <a:ext cx="4425046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组词：（哎呀）（哎呀）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造句：哎呀，你居然也来了。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230981" y="438151"/>
            <a:ext cx="2409825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词汇积累及运用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459580" y="1547243"/>
            <a:ext cx="8373701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灰心丧气：形容因失败或不顺利而失去信心，意志消沉。灰心：心如熄灭了的死灰。丧：失去。</a:t>
            </a:r>
          </a:p>
          <a:p>
            <a:pPr indent="200025"/>
            <a:endParaRPr lang="zh-CN" altLang="en-US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没精打采：形容精神不振，提不起劲头。采：精神</a:t>
            </a:r>
            <a:r>
              <a:rPr lang="zh-CN" altLang="en-US" sz="2700" dirty="0" smtClean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  <a:endParaRPr lang="zh-CN" altLang="en-US" sz="27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3" y="1747362"/>
            <a:ext cx="8146256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★近义词：精致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精美  欣赏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观赏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辨析：精致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精美   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同：二者都具有“精巧而美好”的意思。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异：“精致”多指精巧细致，侧重于技巧非凡。“精美”则侧重于外形得漂亮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例句：这件包装精美的工艺品做工实在精致</a:t>
            </a:r>
            <a:r>
              <a:rPr lang="zh-CN" altLang="en-US" sz="2400" dirty="0" smtClean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3" y="1747362"/>
            <a:ext cx="8146256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欣赏</a:t>
            </a:r>
            <a:r>
              <a:rPr lang="en-US" altLang="zh-CN" sz="20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观赏</a:t>
            </a:r>
          </a:p>
          <a:p>
            <a:pPr indent="200978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同：两者都有通过视觉享受美好事物事物，领略其中的趣味的意思。</a:t>
            </a:r>
          </a:p>
          <a:p>
            <a:pPr indent="200978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异：欣赏可以指听觉的、味觉的、嗅觉的或精神方面的享受，对象不限于看的见的东西，</a:t>
            </a:r>
          </a:p>
          <a:p>
            <a:pPr indent="200978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还可以是音乐、美味、香气、美好的思想感情等，它还有认为好和喜欢的含义；观赏只能通过视觉享受美好的事情，对象只能是看得见的东西，词义范围窄。</a:t>
            </a:r>
          </a:p>
          <a:p>
            <a:pPr indent="200978"/>
            <a:r>
              <a:rPr lang="zh-CN" altLang="en-US" sz="2000" dirty="0">
                <a:solidFill>
                  <a:srgbClr val="000000"/>
                </a:solidFill>
                <a:ea typeface="宋体" panose="02010600030101010101" pitchFamily="2" charset="-122"/>
              </a:rPr>
              <a:t>例句：每逢秋天，爸爸都会带我去公园观赏菊花，他十分欣赏菊花凌霜盛放的品格。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0077" y="479108"/>
            <a:ext cx="2248603" cy="5616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/>
            <a:r>
              <a:rPr lang="zh-CN" altLang="en-US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初读全文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055112" y="1949421"/>
            <a:ext cx="3810000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dirty="0">
                <a:ea typeface="宋体" panose="02010600030101010101" pitchFamily="2" charset="-122"/>
              </a:rPr>
              <a:t>借助拼音，</a:t>
            </a:r>
          </a:p>
          <a:p>
            <a:r>
              <a:rPr lang="zh-CN" altLang="en-US" sz="3600" dirty="0">
                <a:ea typeface="宋体" panose="02010600030101010101" pitchFamily="2" charset="-122"/>
              </a:rPr>
              <a:t>学生自由读课文，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6" y="2591273"/>
            <a:ext cx="2085975" cy="1571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5012514" y="373769"/>
            <a:ext cx="255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86753" y="1747362"/>
            <a:ext cx="8146256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★反义词：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漂亮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难看   精致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粗糙    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辨析：精致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粗糙   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精致：精巧细致；细密。也指精美工巧。 常用于礼物或工艺品。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粗糙：粗笨拙劣；草率马虎。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例句：他的作品如此的精致而我的却显得粗糙。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036260"/>
            <a:ext cx="8197113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ea"/>
                <a:ea typeface="+mj-ea"/>
              </a:rPr>
              <a:t>1.</a:t>
            </a:r>
            <a:r>
              <a:rPr sz="2400" dirty="0" smtClean="0">
                <a:latin typeface="+mj-ea"/>
                <a:ea typeface="+mj-ea"/>
              </a:rPr>
              <a:t>“</a:t>
            </a:r>
            <a:r>
              <a:rPr sz="2400" dirty="0">
                <a:latin typeface="+mj-ea"/>
                <a:ea typeface="+mj-ea"/>
              </a:rPr>
              <a:t>啊！我的身段多么匀称，我的角多么精美别致，好像两束美丽的珊瑚！”</a:t>
            </a:r>
            <a:endParaRPr lang="zh-CN" altLang="en-US" sz="1400" dirty="0"/>
          </a:p>
        </p:txBody>
      </p:sp>
      <p:sp>
        <p:nvSpPr>
          <p:cNvPr id="7" name="矩形 6"/>
          <p:cNvSpPr/>
          <p:nvPr/>
        </p:nvSpPr>
        <p:spPr>
          <a:xfrm>
            <a:off x="273379" y="2358983"/>
            <a:ext cx="5246358" cy="28392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0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这句话体现出鹿对于自己的鹿角的欣赏之情，首先通过对“珊瑚”的了解，找出让学生对鹿角的形状和颜色有了形象化的生成，激发他们内心对美的理解，再通过抓取“精美”“别致”“匀称”等词进行朗读，体会鹿内心的骄傲和陶醉的感情。</a:t>
            </a:r>
            <a:endParaRPr lang="zh-CN" altLang="en-US" sz="2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 descr="t012d48b07a183af3e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737" y="1926454"/>
            <a:ext cx="3624263" cy="321704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876461"/>
            <a:ext cx="8197113" cy="11119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latin typeface="+mj-ea"/>
                <a:ea typeface="+mj-ea"/>
              </a:rPr>
              <a:t>2．鹿忽然看见了自己的腿，不禁撅起了嘴，皱起了眉头：“这四条腿太纤细了，怎么配得上这两只美丽的角呢！”</a:t>
            </a:r>
          </a:p>
        </p:txBody>
      </p:sp>
      <p:sp>
        <p:nvSpPr>
          <p:cNvPr id="7" name="矩形 6"/>
          <p:cNvSpPr/>
          <p:nvPr/>
        </p:nvSpPr>
        <p:spPr>
          <a:xfrm>
            <a:off x="397649" y="2624782"/>
            <a:ext cx="8099415" cy="200739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 这句话通过鹿的动作“撅”“皱”和鹿的语言描写，表现出了鹿对自己腿的掀起的心理，将动作与语言结合在一起表达人物的内心，这是一种不错的写作技巧，可以作为写作方法的训练点，让学生加以练习。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2"/>
            <a:ext cx="7812187" cy="17927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800" dirty="0"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ea typeface="宋体" panose="02010600030101010101" pitchFamily="2" charset="-122"/>
              </a:rPr>
              <a:t>给加点字选择正确的读音，并画“√”。</a:t>
            </a:r>
          </a:p>
          <a:p>
            <a:pPr indent="200025"/>
            <a:r>
              <a:rPr lang="zh-CN" altLang="en-US" sz="2800" dirty="0">
                <a:ea typeface="宋体" panose="02010600030101010101" pitchFamily="2" charset="-122"/>
              </a:rPr>
              <a:t>匀称（</a:t>
            </a:r>
            <a:r>
              <a:rPr lang="en-US" altLang="zh-CN" sz="2800" dirty="0" err="1">
                <a:ea typeface="宋体" panose="02010600030101010101" pitchFamily="2" charset="-122"/>
              </a:rPr>
              <a:t>chèn</a:t>
            </a:r>
            <a:r>
              <a:rPr lang="en-US" altLang="zh-CN" sz="2800" dirty="0">
                <a:ea typeface="宋体" panose="02010600030101010101" pitchFamily="2" charset="-122"/>
              </a:rPr>
              <a:t>  </a:t>
            </a:r>
            <a:r>
              <a:rPr lang="en-US" altLang="zh-CN" sz="2800" dirty="0" err="1">
                <a:ea typeface="宋体" panose="02010600030101010101" pitchFamily="2" charset="-122"/>
              </a:rPr>
              <a:t>chèng</a:t>
            </a:r>
            <a:r>
              <a:rPr lang="en-US" altLang="zh-CN" sz="2800" dirty="0"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ea typeface="宋体" panose="02010600030101010101" pitchFamily="2" charset="-122"/>
              </a:rPr>
              <a:t>）      撒开（</a:t>
            </a:r>
            <a:r>
              <a:rPr lang="en-US" altLang="zh-CN" sz="2800" dirty="0" err="1">
                <a:ea typeface="宋体" panose="02010600030101010101" pitchFamily="2" charset="-122"/>
              </a:rPr>
              <a:t>sā</a:t>
            </a:r>
            <a:r>
              <a:rPr lang="en-US" altLang="zh-CN" sz="2800" dirty="0">
                <a:ea typeface="宋体" panose="02010600030101010101" pitchFamily="2" charset="-122"/>
              </a:rPr>
              <a:t>  </a:t>
            </a:r>
            <a:r>
              <a:rPr lang="en-US" altLang="zh-CN" sz="2800" dirty="0" err="1">
                <a:ea typeface="宋体" panose="02010600030101010101" pitchFamily="2" charset="-122"/>
              </a:rPr>
              <a:t>sǎ</a:t>
            </a:r>
            <a:r>
              <a:rPr lang="zh-CN" altLang="en-US" sz="2800" dirty="0">
                <a:ea typeface="宋体" panose="02010600030101010101" pitchFamily="2" charset="-122"/>
              </a:rPr>
              <a:t>）</a:t>
            </a:r>
          </a:p>
          <a:p>
            <a:pPr indent="200025"/>
            <a:r>
              <a:rPr lang="zh-CN" altLang="en-US" sz="2800" dirty="0">
                <a:ea typeface="宋体" panose="02010600030101010101" pitchFamily="2" charset="-122"/>
              </a:rPr>
              <a:t>挣脱（</a:t>
            </a:r>
            <a:r>
              <a:rPr lang="en-US" altLang="zh-CN" sz="2800" dirty="0" err="1">
                <a:ea typeface="宋体" panose="02010600030101010101" pitchFamily="2" charset="-122"/>
              </a:rPr>
              <a:t>zhèng</a:t>
            </a:r>
            <a:r>
              <a:rPr lang="en-US" altLang="zh-CN" sz="2800" dirty="0">
                <a:ea typeface="宋体" panose="02010600030101010101" pitchFamily="2" charset="-122"/>
              </a:rPr>
              <a:t>  </a:t>
            </a:r>
            <a:r>
              <a:rPr lang="en-US" altLang="zh-CN" sz="2800" dirty="0" err="1">
                <a:ea typeface="宋体" panose="02010600030101010101" pitchFamily="2" charset="-122"/>
              </a:rPr>
              <a:t>zhēng</a:t>
            </a:r>
            <a:r>
              <a:rPr lang="zh-CN" altLang="en-US" sz="2800" dirty="0">
                <a:ea typeface="宋体" panose="02010600030101010101" pitchFamily="2" charset="-122"/>
              </a:rPr>
              <a:t>）      抱怨（</a:t>
            </a:r>
            <a:r>
              <a:rPr lang="en-US" altLang="zh-CN" sz="2800" dirty="0" err="1">
                <a:ea typeface="宋体" panose="02010600030101010101" pitchFamily="2" charset="-122"/>
              </a:rPr>
              <a:t>yuàn</a:t>
            </a:r>
            <a:r>
              <a:rPr lang="en-US" altLang="zh-CN" sz="2800" dirty="0">
                <a:ea typeface="宋体" panose="02010600030101010101" pitchFamily="2" charset="-122"/>
              </a:rPr>
              <a:t> </a:t>
            </a:r>
            <a:r>
              <a:rPr lang="en-US" altLang="zh-CN" sz="2800" dirty="0" err="1">
                <a:ea typeface="宋体" panose="02010600030101010101" pitchFamily="2" charset="-122"/>
              </a:rPr>
              <a:t>yàn</a:t>
            </a:r>
            <a:r>
              <a:rPr lang="en-US" altLang="zh-CN" sz="2800" dirty="0"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ea typeface="宋体" panose="02010600030101010101" pitchFamily="2" charset="-122"/>
              </a:rPr>
              <a:t>）</a:t>
            </a:r>
          </a:p>
          <a:p>
            <a:pPr indent="200025"/>
            <a:r>
              <a:rPr lang="zh-CN" altLang="en-US" sz="2800" dirty="0">
                <a:ea typeface="宋体" panose="02010600030101010101" pitchFamily="2" charset="-122"/>
              </a:rPr>
              <a:t>凶猛（</a:t>
            </a:r>
            <a:r>
              <a:rPr lang="en-US" altLang="zh-CN" sz="2800" dirty="0" err="1">
                <a:ea typeface="宋体" panose="02010600030101010101" pitchFamily="2" charset="-122"/>
              </a:rPr>
              <a:t>xiōng</a:t>
            </a:r>
            <a:r>
              <a:rPr lang="en-US" altLang="zh-CN" sz="2800" dirty="0">
                <a:ea typeface="宋体" panose="02010600030101010101" pitchFamily="2" charset="-122"/>
              </a:rPr>
              <a:t>  </a:t>
            </a:r>
            <a:r>
              <a:rPr lang="en-US" altLang="zh-CN" sz="2800" dirty="0" err="1">
                <a:ea typeface="宋体" panose="02010600030101010101" pitchFamily="2" charset="-122"/>
              </a:rPr>
              <a:t>xōng</a:t>
            </a:r>
            <a:r>
              <a:rPr lang="zh-CN" altLang="en-US" sz="2800" dirty="0">
                <a:ea typeface="宋体" panose="02010600030101010101" pitchFamily="2" charset="-122"/>
              </a:rPr>
              <a:t>）        逼近（</a:t>
            </a:r>
            <a:r>
              <a:rPr lang="en-US" altLang="zh-CN" sz="2800" dirty="0" err="1">
                <a:ea typeface="宋体" panose="02010600030101010101" pitchFamily="2" charset="-122"/>
              </a:rPr>
              <a:t>bì</a:t>
            </a:r>
            <a:r>
              <a:rPr lang="en-US" altLang="zh-CN" sz="2800" dirty="0">
                <a:ea typeface="宋体" panose="02010600030101010101" pitchFamily="2" charset="-122"/>
              </a:rPr>
              <a:t>   </a:t>
            </a:r>
            <a:r>
              <a:rPr lang="en-US" altLang="zh-CN" sz="2800" dirty="0" err="1">
                <a:ea typeface="宋体" panose="02010600030101010101" pitchFamily="2" charset="-122"/>
              </a:rPr>
              <a:t>bī</a:t>
            </a:r>
            <a:r>
              <a:rPr lang="zh-CN" altLang="en-US" sz="2800" dirty="0"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92192" y="3488532"/>
            <a:ext cx="4184809" cy="25288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【参考答案】chèn  sā   zhèng   yuàn   xiōng   bī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28601" y="1131511"/>
            <a:ext cx="8221256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2.</a:t>
            </a:r>
            <a:r>
              <a:rPr lang="zh-CN" altLang="en-US" sz="2400" dirty="0">
                <a:ea typeface="宋体" panose="02010600030101010101" pitchFamily="2" charset="-122"/>
              </a:rPr>
              <a:t>多音字组词</a:t>
            </a:r>
          </a:p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_____(     )       _____(     )     _____(     )      _____(     )</a:t>
            </a:r>
          </a:p>
          <a:p>
            <a:pPr indent="200025"/>
            <a:r>
              <a:rPr lang="zh-CN" altLang="en-US" sz="2400" dirty="0">
                <a:ea typeface="宋体" panose="02010600030101010101" pitchFamily="2" charset="-122"/>
              </a:rPr>
              <a:t>称                 禁               撒                挣</a:t>
            </a:r>
          </a:p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_____(     )       _____(     )     _____(     )      _____(     )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92192" y="3488532"/>
            <a:ext cx="4184809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【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参考答案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】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称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chēng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称重 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chèn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匀称   禁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jìn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禁止 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jīn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禁受</a:t>
            </a:r>
          </a:p>
          <a:p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            撒 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sā 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撒谎 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sǎ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撒种  挣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zhēng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挣扎</a:t>
            </a:r>
            <a:r>
              <a:rPr lang="en-US" altLang="zh-CN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zhèng</a:t>
            </a:r>
            <a:r>
              <a:rPr lang="zh-CN" altLang="en-US" sz="1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a typeface="宋体" panose="02010600030101010101" pitchFamily="2" charset="-122"/>
              </a:rPr>
              <a:t>挣钱 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1" y="962502"/>
            <a:ext cx="8919210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3.</a:t>
            </a:r>
            <a:r>
              <a:rPr lang="zh-CN" altLang="en-US" sz="2400" dirty="0">
                <a:ea typeface="宋体" panose="02010600030101010101" pitchFamily="2" charset="-122"/>
              </a:rPr>
              <a:t>本文与</a:t>
            </a:r>
            <a:r>
              <a:rPr lang="en-US" altLang="zh-CN" sz="2400" dirty="0">
                <a:ea typeface="宋体" panose="02010600030101010101" pitchFamily="2" charset="-122"/>
              </a:rPr>
              <a:t>《</a:t>
            </a:r>
            <a:r>
              <a:rPr lang="zh-CN" altLang="en-US" sz="2400" dirty="0">
                <a:ea typeface="宋体" panose="02010600030101010101" pitchFamily="2" charset="-122"/>
              </a:rPr>
              <a:t>陶罐和铁罐</a:t>
            </a:r>
            <a:r>
              <a:rPr lang="en-US" altLang="zh-CN" sz="2400" dirty="0">
                <a:ea typeface="宋体" panose="02010600030101010101" pitchFamily="2" charset="-122"/>
              </a:rPr>
              <a:t>》</a:t>
            </a:r>
            <a:r>
              <a:rPr lang="zh-CN" altLang="en-US" sz="2400" dirty="0">
                <a:ea typeface="宋体" panose="02010600030101010101" pitchFamily="2" charset="-122"/>
              </a:rPr>
              <a:t>有什么相同的地方？</a:t>
            </a:r>
          </a:p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ea typeface="宋体" panose="02010600030101010101" pitchFamily="2" charset="-122"/>
              </a:rPr>
              <a:t>讲评</a:t>
            </a:r>
            <a:r>
              <a:rPr lang="en-US" altLang="zh-CN" sz="2400" dirty="0">
                <a:ea typeface="宋体" panose="02010600030101010101" pitchFamily="2" charset="-122"/>
              </a:rPr>
              <a:t>】</a:t>
            </a:r>
            <a:r>
              <a:rPr lang="zh-CN" altLang="en-US" sz="2400" dirty="0">
                <a:ea typeface="宋体" panose="02010600030101010101" pitchFamily="2" charset="-122"/>
              </a:rPr>
              <a:t>将课文和</a:t>
            </a:r>
            <a:r>
              <a:rPr lang="en-US" altLang="zh-CN" sz="2400" dirty="0">
                <a:ea typeface="宋体" panose="02010600030101010101" pitchFamily="2" charset="-122"/>
              </a:rPr>
              <a:t>《</a:t>
            </a:r>
            <a:r>
              <a:rPr lang="zh-CN" altLang="en-US" sz="2400" dirty="0">
                <a:ea typeface="宋体" panose="02010600030101010101" pitchFamily="2" charset="-122"/>
              </a:rPr>
              <a:t>陶罐和铁罐</a:t>
            </a:r>
            <a:r>
              <a:rPr lang="en-US" altLang="zh-CN" sz="2400" dirty="0">
                <a:ea typeface="宋体" panose="02010600030101010101" pitchFamily="2" charset="-122"/>
              </a:rPr>
              <a:t>》</a:t>
            </a:r>
            <a:r>
              <a:rPr lang="zh-CN" altLang="en-US" sz="2400" dirty="0">
                <a:ea typeface="宋体" panose="02010600030101010101" pitchFamily="2" charset="-122"/>
              </a:rPr>
              <a:t>做比较学习，会让学生的思路和视野更加开阔，教给他们用多种方式进行阅读。本题可以先让学生回忆一下</a:t>
            </a:r>
            <a:r>
              <a:rPr lang="en-US" altLang="zh-CN" sz="2400" dirty="0">
                <a:ea typeface="宋体" panose="02010600030101010101" pitchFamily="2" charset="-122"/>
              </a:rPr>
              <a:t>《</a:t>
            </a:r>
            <a:r>
              <a:rPr lang="zh-CN" altLang="en-US" sz="2400" dirty="0">
                <a:ea typeface="宋体" panose="02010600030101010101" pitchFamily="2" charset="-122"/>
              </a:rPr>
              <a:t>陶罐和铁罐</a:t>
            </a:r>
            <a:r>
              <a:rPr lang="en-US" altLang="zh-CN" sz="2400" dirty="0">
                <a:ea typeface="宋体" panose="02010600030101010101" pitchFamily="2" charset="-122"/>
              </a:rPr>
              <a:t>》</a:t>
            </a:r>
            <a:r>
              <a:rPr lang="zh-CN" altLang="en-US" sz="2400" dirty="0">
                <a:ea typeface="宋体" panose="02010600030101010101" pitchFamily="2" charset="-122"/>
              </a:rPr>
              <a:t>，说一说它说明了什么道理，再思考本课讲了什么道理，然后交流二者的相同之处。两者不仅都告诉了我们要学会全面地看问题，正确对待自己和别人的道理，在表达方法上，它们也都是通过具体的事例来说明道理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发散思维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8429" y="987743"/>
            <a:ext cx="8106944" cy="12423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2700" dirty="0">
                <a:latin typeface="+mj-ea"/>
                <a:ea typeface="+mj-ea"/>
              </a:rPr>
              <a:t>向朋友或家人讲讲这个故事，说说从这个故事中人明白了什么道理？</a:t>
            </a:r>
          </a:p>
        </p:txBody>
      </p:sp>
      <p:pic>
        <p:nvPicPr>
          <p:cNvPr id="5" name="图片 4" descr="2620133666690829831_320x3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644" y="2443639"/>
            <a:ext cx="5449729" cy="269986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08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75909" y="439810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+mj-ea"/>
              </a:rPr>
              <a:t>会认的字</a:t>
            </a:r>
            <a:endParaRPr lang="zh-CN" altLang="zh-CN" sz="2700" b="1" dirty="0">
              <a:latin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700" y="1461611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狮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54366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称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75947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禁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99385" y="3600927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皱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105276" y="710089"/>
            <a:ext cx="1423511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dirty="0"/>
              <a:t>chēng</a:t>
            </a:r>
            <a:r>
              <a:rPr lang="zh-CN" altLang="zh-CN" sz="3600" dirty="0"/>
              <a:t> 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2495074" y="2844165"/>
            <a:ext cx="1180148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>
                <a:latin typeface="宋体" panose="02010600030101010101" pitchFamily="2" charset="-122"/>
              </a:rPr>
              <a:t>zhòu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2956561" y="2347437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（狮子）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128136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（名称）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5294471" y="2342674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（禁止）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2382202" y="4467226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（皱纹）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2988469" y="710089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shī</a:t>
            </a: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5266849" y="720090"/>
            <a:ext cx="160972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jìn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02393" y="358806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配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3771424" y="2844165"/>
            <a:ext cx="1062990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3600" b="1" dirty="0">
                <a:latin typeface="宋体" panose="02010600030101010101" pitchFamily="2" charset="-122"/>
              </a:rPr>
              <a:t>pèi</a:t>
            </a: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3563038" y="4473089"/>
            <a:ext cx="171450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（般配）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13973" y="3588068"/>
            <a:ext cx="747236" cy="66103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怨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4715063" y="4472819"/>
            <a:ext cx="166116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（抱怨）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4714961" y="2844150"/>
            <a:ext cx="156686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yuàn</a:t>
            </a:r>
          </a:p>
        </p:txBody>
      </p:sp>
      <p:sp>
        <p:nvSpPr>
          <p:cNvPr id="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2682" y="359949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逼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889307" y="2857024"/>
            <a:ext cx="141065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>
                <a:latin typeface="宋体" panose="02010600030101010101" pitchFamily="2" charset="-122"/>
              </a:rPr>
              <a:t>bī 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5895499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（逼迫）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5" grpId="0" bldLvl="0" animBg="1" autoUpdateAnimBg="0"/>
      <p:bldP spid="77" grpId="0" bldLvl="0" animBg="1" autoUpdateAnimBg="0"/>
      <p:bldP spid="78" grpId="0" bldLvl="0" animBg="1" autoUpdateAnimBg="0"/>
      <p:bldP spid="4" grpId="0" bldLvl="0" animBg="1" autoUpdateAnimBg="0"/>
      <p:bldP spid="5" grpId="0" bldLvl="0" animBg="1" autoUpdateAnimBg="0"/>
      <p:bldP spid="7" grpId="0" bldLvl="0" animBg="1" autoUpdateAnimBg="0"/>
      <p:bldP spid="8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pic>
        <p:nvPicPr>
          <p:cNvPr id="4" name="图片 3" descr="t012d48b07a183af3e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276" y="2726056"/>
            <a:ext cx="3130391" cy="21607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394" y="1152525"/>
            <a:ext cx="6135053" cy="191590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dirty="0"/>
              <a:t>       </a:t>
            </a:r>
            <a:r>
              <a:rPr lang="zh-CN" altLang="en-US" sz="2400" dirty="0"/>
              <a:t>鹿摆摆身子，水中的倒影也跟着摆动起来。他从来没有注意到自己是这么漂亮！他不着急离开了，对着池水欣赏自己的美丽：“啊！我的身子多么匀称，我的角多么精美别致，好像两束美丽的珊瑚。”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走进课文</a:t>
            </a:r>
          </a:p>
        </p:txBody>
      </p:sp>
      <p:pic>
        <p:nvPicPr>
          <p:cNvPr id="4" name="图片 3" descr="t012d48b07a183af3e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276" y="2726056"/>
            <a:ext cx="3130391" cy="21607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2394" y="1152526"/>
            <a:ext cx="6135053" cy="154657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dirty="0"/>
              <a:t>     鹿跑到一条小溪边，停下脚步，一边喘气，一边休息。他叹了叹气，说：“两只美丽的角差点儿送了我的命，可四条难看的腿却让我狮口逃生！”  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018803" y="1257955"/>
            <a:ext cx="4920245" cy="99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：（狮子）（雄狮）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造句：我们中国是一只雄狮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38125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shī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狮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381477" y="812007"/>
            <a:ext cx="2890361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lù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59242" y="1284987"/>
            <a:ext cx="5221881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（驯鹿）（梅花鹿）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造句：圣诞老人赶着驯鹿来送礼物了。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0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105852" y="674370"/>
            <a:ext cx="2262188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táng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21919" y="1284923"/>
            <a:ext cx="5256371" cy="191500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组词：（水塘）（池塘）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造句：这里的水塘里有很多鱼。</a:t>
            </a:r>
          </a:p>
          <a:p>
            <a:r>
              <a:rPr lang="zh-CN" altLang="en-US" sz="3000" b="1" dirty="0">
                <a:solidFill>
                  <a:schemeClr val="tx2"/>
                </a:solidFill>
              </a:rPr>
              <a:t>        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会认的字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88517" y="811781"/>
            <a:ext cx="345660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yìng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1284986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组词：（反映）（照映）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造句：水中倒影着美丽的白塔。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1134</Words>
  <Application>Microsoft Office PowerPoint</Application>
  <PresentationFormat>全屏显示(16:9)</PresentationFormat>
  <Paragraphs>187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480</cp:revision>
  <dcterms:created xsi:type="dcterms:W3CDTF">2014-11-28T08:03:00Z</dcterms:created>
  <dcterms:modified xsi:type="dcterms:W3CDTF">2021-08-12T18:00:26Z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