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3">
  <p:sldMasterIdLst>
    <p:sldMasterId id="2147483669" r:id="rId1"/>
    <p:sldMasterId id="2147483684" r:id="rId2"/>
  </p:sldMasterIdLst>
  <p:notesMasterIdLst>
    <p:notesMasterId r:id="rId48"/>
  </p:notesMasterIdLst>
  <p:handoutMasterIdLst>
    <p:handoutMasterId r:id="rId49"/>
  </p:handoutMasterIdLst>
  <p:sldIdLst>
    <p:sldId id="1201" r:id="rId3"/>
    <p:sldId id="1012" r:id="rId4"/>
    <p:sldId id="1088" r:id="rId5"/>
    <p:sldId id="1116" r:id="rId6"/>
    <p:sldId id="1003" r:id="rId7"/>
    <p:sldId id="634" r:id="rId8"/>
    <p:sldId id="1001" r:id="rId9"/>
    <p:sldId id="1077" r:id="rId10"/>
    <p:sldId id="1164" r:id="rId11"/>
    <p:sldId id="748" r:id="rId12"/>
    <p:sldId id="1108" r:id="rId13"/>
    <p:sldId id="1011" r:id="rId14"/>
    <p:sldId id="996" r:id="rId15"/>
    <p:sldId id="1092" r:id="rId16"/>
    <p:sldId id="1110" r:id="rId17"/>
    <p:sldId id="1112" r:id="rId18"/>
    <p:sldId id="1013" r:id="rId19"/>
    <p:sldId id="1114" r:id="rId20"/>
    <p:sldId id="1115" r:id="rId21"/>
    <p:sldId id="1093" r:id="rId22"/>
    <p:sldId id="1094" r:id="rId23"/>
    <p:sldId id="1095" r:id="rId24"/>
    <p:sldId id="1125" r:id="rId25"/>
    <p:sldId id="1119" r:id="rId26"/>
    <p:sldId id="1118" r:id="rId27"/>
    <p:sldId id="1120" r:id="rId28"/>
    <p:sldId id="1096" r:id="rId29"/>
    <p:sldId id="1121" r:id="rId30"/>
    <p:sldId id="1122" r:id="rId31"/>
    <p:sldId id="1045" r:id="rId32"/>
    <p:sldId id="1082" r:id="rId33"/>
    <p:sldId id="1081" r:id="rId34"/>
    <p:sldId id="1123" r:id="rId35"/>
    <p:sldId id="1100" r:id="rId36"/>
    <p:sldId id="1097" r:id="rId37"/>
    <p:sldId id="1124" r:id="rId38"/>
    <p:sldId id="1083" r:id="rId39"/>
    <p:sldId id="1165" r:id="rId40"/>
    <p:sldId id="1084" r:id="rId41"/>
    <p:sldId id="1085" r:id="rId42"/>
    <p:sldId id="1046" r:id="rId43"/>
    <p:sldId id="1047" r:id="rId44"/>
    <p:sldId id="1048" r:id="rId45"/>
    <p:sldId id="1102" r:id="rId46"/>
    <p:sldId id="1202" r:id="rId47"/>
  </p:sldIdLst>
  <p:sldSz cx="12192000" cy="6858000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16" userDrawn="1">
          <p15:clr>
            <a:srgbClr val="A4A3A4"/>
          </p15:clr>
        </p15:guide>
        <p15:guide id="2" pos="767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00">
          <p15:clr>
            <a:srgbClr val="A4A3A4"/>
          </p15:clr>
        </p15:guide>
        <p15:guide id="2" pos="226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0000"/>
    <a:srgbClr val="0000FF"/>
    <a:srgbClr val="A480BE"/>
    <a:srgbClr val="D60093"/>
    <a:srgbClr val="FF00FF"/>
    <a:srgbClr val="A38302"/>
    <a:srgbClr val="7030A0"/>
    <a:srgbClr val="0066FF"/>
    <a:srgbClr val="FEFC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744" y="78"/>
      </p:cViewPr>
      <p:guideLst>
        <p:guide orient="horz" pos="4216"/>
        <p:guide pos="767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00"/>
        <p:guide pos="22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pPr/>
              <a:t>2021/8/13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2488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2021/8/13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7782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38778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33907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63971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2487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41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16452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42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31809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9598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59992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00548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0026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51168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89135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44993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8686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069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222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506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447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7867965"/>
      </p:ext>
    </p:extLst>
  </p:cSld>
  <p:clrMapOvr>
    <a:masterClrMapping/>
  </p:clrMapOvr>
  <p:transition spd="slow" advTm="0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6499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3594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567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570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41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7783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0793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999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778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850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3239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2390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0949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048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904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487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184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780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88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774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576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0" y="6381776"/>
            <a:ext cx="12192000" cy="476229"/>
          </a:xfrm>
          <a:prstGeom prst="rect">
            <a:avLst/>
          </a:prstGeom>
          <a:solidFill>
            <a:srgbClr val="7030A0">
              <a:alpha val="54118"/>
            </a:srgb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</p:spTree>
    <p:extLst>
      <p:ext uri="{BB962C8B-B14F-4D97-AF65-F5344CB8AC3E}">
        <p14:creationId xmlns:p14="http://schemas.microsoft.com/office/powerpoint/2010/main" val="1828968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49" r:id="rId15"/>
    <p:sldLayoutId id="2147483650" r:id="rId16"/>
    <p:sldLayoutId id="2147483652" r:id="rId17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840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&#38405;&#35835;&#38142;&#25509;&#65306;&#21271;&#39118;&#21644;&#22826;&#38451;.pptx" TargetMode="Externa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48"/>
          <p:cNvSpPr txBox="1"/>
          <p:nvPr/>
        </p:nvSpPr>
        <p:spPr>
          <a:xfrm>
            <a:off x="1524000" y="1700808"/>
            <a:ext cx="9144000" cy="1084912"/>
          </a:xfrm>
          <a:prstGeom prst="rect">
            <a:avLst/>
          </a:prstGeom>
          <a:noFill/>
          <a:ln w="19050">
            <a:noFill/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</a:rPr>
              <a:t>陶罐和铁罐</a:t>
            </a:r>
          </a:p>
        </p:txBody>
      </p:sp>
      <p:sp>
        <p:nvSpPr>
          <p:cNvPr id="10" name="矩形 9"/>
          <p:cNvSpPr/>
          <p:nvPr/>
        </p:nvSpPr>
        <p:spPr>
          <a:xfrm>
            <a:off x="1524000" y="5157195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window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Group 12"/>
          <p:cNvGraphicFramePr>
            <a:graphicFrameLocks noGrp="1"/>
          </p:cNvGraphicFramePr>
          <p:nvPr/>
        </p:nvGraphicFramePr>
        <p:xfrm>
          <a:off x="4095736" y="2952752"/>
          <a:ext cx="1481202" cy="2038181"/>
        </p:xfrm>
        <a:graphic>
          <a:graphicData uri="http://schemas.openxmlformats.org/drawingml/2006/table">
            <a:tbl>
              <a:tblPr/>
              <a:tblGrid>
                <a:gridCol w="740601"/>
                <a:gridCol w="740601"/>
              </a:tblGrid>
              <a:tr h="103871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38613" marB="386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38613" marB="3861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9946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38613" marB="386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38613" marB="3861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2" name="TextBox 23"/>
          <p:cNvSpPr txBox="1"/>
          <p:nvPr/>
        </p:nvSpPr>
        <p:spPr>
          <a:xfrm>
            <a:off x="4133577" y="2821133"/>
            <a:ext cx="1420517" cy="166968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4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尘</a:t>
            </a:r>
          </a:p>
        </p:txBody>
      </p:sp>
      <p:sp>
        <p:nvSpPr>
          <p:cNvPr id="23" name="TextBox 24"/>
          <p:cNvSpPr txBox="1"/>
          <p:nvPr/>
        </p:nvSpPr>
        <p:spPr>
          <a:xfrm>
            <a:off x="4095736" y="1809744"/>
            <a:ext cx="1485720" cy="8386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0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汉语拼音" panose="02010600030101010101" pitchFamily="34" charset="0"/>
              </a:rPr>
              <a:t>chén</a:t>
            </a:r>
            <a:endParaRPr lang="zh-CN" altLang="en-US" sz="50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汉语拼音" panose="02010600030101010101" pitchFamily="34" charset="0"/>
            </a:endParaRPr>
          </a:p>
        </p:txBody>
      </p:sp>
      <p:sp>
        <p:nvSpPr>
          <p:cNvPr id="51" name="TextBox 11"/>
          <p:cNvSpPr txBox="1">
            <a:spLocks noChangeArrowheads="1"/>
          </p:cNvSpPr>
          <p:nvPr/>
        </p:nvSpPr>
        <p:spPr bwMode="auto">
          <a:xfrm>
            <a:off x="4738684" y="285734"/>
            <a:ext cx="1454771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易写错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4249239" y="383095"/>
            <a:ext cx="456833" cy="608488"/>
            <a:chOff x="631825" y="5181600"/>
            <a:chExt cx="1554163" cy="1552575"/>
          </a:xfrm>
        </p:grpSpPr>
        <p:sp>
          <p:nvSpPr>
            <p:cNvPr id="53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4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5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6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7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8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9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0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1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2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3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4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5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6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7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8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9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0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1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2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3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4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5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6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7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8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9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0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1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2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3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4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88" name="线形标注 1 87"/>
          <p:cNvSpPr/>
          <p:nvPr/>
        </p:nvSpPr>
        <p:spPr>
          <a:xfrm>
            <a:off x="6167438" y="1047733"/>
            <a:ext cx="2928958" cy="1143008"/>
          </a:xfrm>
          <a:prstGeom prst="borderCallout1">
            <a:avLst>
              <a:gd name="adj1" fmla="val 47964"/>
              <a:gd name="adj2" fmla="val -509"/>
              <a:gd name="adj3" fmla="val 239888"/>
              <a:gd name="adj4" fmla="val -40552"/>
            </a:avLst>
          </a:prstGeom>
          <a:grpFill/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solidFill>
                  <a:schemeClr val="tx1"/>
                </a:solidFill>
              </a:rPr>
              <a:t>这里没有钩</a:t>
            </a:r>
          </a:p>
        </p:txBody>
      </p:sp>
      <p:sp>
        <p:nvSpPr>
          <p:cNvPr id="90" name="矩形 89"/>
          <p:cNvSpPr/>
          <p:nvPr/>
        </p:nvSpPr>
        <p:spPr>
          <a:xfrm>
            <a:off x="4657715" y="3524257"/>
            <a:ext cx="357190" cy="381003"/>
          </a:xfrm>
          <a:prstGeom prst="rect">
            <a:avLst/>
          </a:prstGeom>
          <a:grp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2226" name="Picture 2" descr="https://timgsa.baidu.com/timg?image&amp;quality=80&amp;size=b9999_10000&amp;sec=1538185000470&amp;di=6ad98789f88b6fd61be20e44e94dfb2c&amp;imgtype=0&amp;src=http%3A%2F%2Fimgsrc.baidu.com%2Fimgad%2Fpic%2Fitem%2Fd009b3de9c82d158991a25a58a0a19d8bc3e420d.jpg"/>
          <p:cNvPicPr>
            <a:picLocks noChangeAspect="1" noChangeArrowheads="1"/>
          </p:cNvPicPr>
          <p:nvPr/>
        </p:nvPicPr>
        <p:blipFill>
          <a:blip r:embed="rId3" cstate="email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2476499"/>
            <a:ext cx="2500298" cy="2476517"/>
          </a:xfrm>
          <a:prstGeom prst="ellipse">
            <a:avLst/>
          </a:prstGeom>
          <a:noFill/>
        </p:spPr>
      </p:pic>
      <p:sp>
        <p:nvSpPr>
          <p:cNvPr id="42" name="矩形 41"/>
          <p:cNvSpPr/>
          <p:nvPr/>
        </p:nvSpPr>
        <p:spPr>
          <a:xfrm>
            <a:off x="5095868" y="5238768"/>
            <a:ext cx="1569660" cy="646331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zh-CN" altLang="en-US" sz="3600" dirty="0"/>
              <a:t>翘舌音</a:t>
            </a:r>
          </a:p>
        </p:txBody>
      </p:sp>
      <p:graphicFrame>
        <p:nvGraphicFramePr>
          <p:cNvPr id="43" name="Group 12"/>
          <p:cNvGraphicFramePr>
            <a:graphicFrameLocks noGrp="1"/>
          </p:cNvGraphicFramePr>
          <p:nvPr/>
        </p:nvGraphicFramePr>
        <p:xfrm>
          <a:off x="6167438" y="2952752"/>
          <a:ext cx="1481202" cy="2038181"/>
        </p:xfrm>
        <a:graphic>
          <a:graphicData uri="http://schemas.openxmlformats.org/drawingml/2006/table">
            <a:tbl>
              <a:tblPr/>
              <a:tblGrid>
                <a:gridCol w="740601"/>
                <a:gridCol w="740601"/>
              </a:tblGrid>
              <a:tr h="103871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38613" marB="386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38613" marB="3861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9946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38613" marB="386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38613" marB="3861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4" name="TextBox 23"/>
          <p:cNvSpPr txBox="1"/>
          <p:nvPr/>
        </p:nvSpPr>
        <p:spPr>
          <a:xfrm>
            <a:off x="6205279" y="2821133"/>
            <a:ext cx="1420517" cy="166968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4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弱</a:t>
            </a:r>
          </a:p>
        </p:txBody>
      </p:sp>
      <p:sp>
        <p:nvSpPr>
          <p:cNvPr id="45" name="TextBox 24"/>
          <p:cNvSpPr txBox="1"/>
          <p:nvPr/>
        </p:nvSpPr>
        <p:spPr>
          <a:xfrm>
            <a:off x="6381752" y="1904995"/>
            <a:ext cx="1485720" cy="8386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0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汉语拼音" panose="02010600030101010101" pitchFamily="34" charset="0"/>
              </a:rPr>
              <a:t>ruò</a:t>
            </a:r>
            <a:endParaRPr lang="zh-CN" altLang="en-US" sz="50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汉语拼音" panose="02010600030101010101" pitchFamily="34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7953388" y="2571750"/>
            <a:ext cx="2714612" cy="2459353"/>
            <a:chOff x="6429388" y="1928808"/>
            <a:chExt cx="2714612" cy="1844515"/>
          </a:xfrm>
        </p:grpSpPr>
        <p:pic>
          <p:nvPicPr>
            <p:cNvPr id="59394" name="Picture 2" descr="https://timgsa.baidu.com/timg?image&amp;quality=80&amp;size=b9999_10000&amp;sec=1538318412594&amp;di=d86a3517fc25b41aa95e2089d591eea1&amp;imgtype=0&amp;src=http%3A%2F%2Fimgsrc.baidu.com%2Fimage%2Fc0%253Dpixel_huitu%252C0%252C0%252C294%252C40%2Fsign%3Dcc62ed73d1b44aed4d43b6a4da64e26d%2Ff603918fa0ec08fa1b47fd9e52ee3d6d55fbda40.jpg"/>
            <p:cNvPicPr>
              <a:picLocks noChangeAspect="1" noChangeArrowheads="1"/>
            </p:cNvPicPr>
            <p:nvPr/>
          </p:nvPicPr>
          <p:blipFill>
            <a:blip r:embed="rId4" cstate="email">
              <a:lum contrast="4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9388" y="1928808"/>
              <a:ext cx="2714612" cy="1844515"/>
            </a:xfrm>
            <a:prstGeom prst="rect">
              <a:avLst/>
            </a:prstGeom>
            <a:noFill/>
          </p:spPr>
        </p:pic>
        <p:sp>
          <p:nvSpPr>
            <p:cNvPr id="47" name="椭圆 46"/>
            <p:cNvSpPr/>
            <p:nvPr/>
          </p:nvSpPr>
          <p:spPr>
            <a:xfrm>
              <a:off x="7262832" y="2066922"/>
              <a:ext cx="1428760" cy="1643074"/>
            </a:xfrm>
            <a:prstGeom prst="ellipse">
              <a:avLst/>
            </a:prstGeom>
            <a:grpFill/>
            <a:ln w="38100">
              <a:solidFill>
                <a:srgbClr val="FF0000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88" grpId="0" bldLvl="0" animBg="1"/>
      <p:bldP spid="90" grpId="0" bldLvl="0" animBg="1"/>
      <p:bldP spid="42" grpId="0" bldLvl="0" animBg="1"/>
      <p:bldP spid="44" grpId="0"/>
      <p:bldP spid="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Group 12"/>
          <p:cNvGraphicFramePr>
            <a:graphicFrameLocks noGrp="1"/>
          </p:cNvGraphicFramePr>
          <p:nvPr/>
        </p:nvGraphicFramePr>
        <p:xfrm>
          <a:off x="2524100" y="2952752"/>
          <a:ext cx="1481202" cy="2038181"/>
        </p:xfrm>
        <a:graphic>
          <a:graphicData uri="http://schemas.openxmlformats.org/drawingml/2006/table">
            <a:tbl>
              <a:tblPr/>
              <a:tblGrid>
                <a:gridCol w="740601"/>
                <a:gridCol w="740601"/>
              </a:tblGrid>
              <a:tr h="103871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38613" marB="386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38613" marB="3861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9946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38613" marB="386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38613" marB="3861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2" name="TextBox 23"/>
          <p:cNvSpPr txBox="1"/>
          <p:nvPr/>
        </p:nvSpPr>
        <p:spPr>
          <a:xfrm>
            <a:off x="2561941" y="2916807"/>
            <a:ext cx="1420517" cy="166968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4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擦</a:t>
            </a:r>
          </a:p>
        </p:txBody>
      </p:sp>
      <p:sp>
        <p:nvSpPr>
          <p:cNvPr id="23" name="TextBox 24"/>
          <p:cNvSpPr txBox="1"/>
          <p:nvPr/>
        </p:nvSpPr>
        <p:spPr>
          <a:xfrm>
            <a:off x="2524100" y="1905418"/>
            <a:ext cx="1485720" cy="8386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000" dirty="0" err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汉语拼音" panose="02010600030101010101" pitchFamily="34" charset="0"/>
              </a:rPr>
              <a:t> </a:t>
            </a:r>
            <a:r>
              <a:rPr lang="en-US" altLang="zh-CN" sz="5000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汉语拼音" panose="02010600030101010101" pitchFamily="34" charset="0"/>
              </a:rPr>
              <a:t>c</a:t>
            </a:r>
            <a:r>
              <a:rPr lang="en-US" altLang="zh-CN" sz="5000" dirty="0" err="1">
                <a:latin typeface="黑体" panose="02010609060101010101" pitchFamily="49" charset="-122"/>
                <a:ea typeface="黑体" panose="02010609060101010101" pitchFamily="49" charset="-122"/>
                <a:cs typeface="汉语拼音" panose="02010600030101010101" pitchFamily="34" charset="0"/>
              </a:rPr>
              <a:t>ā</a:t>
            </a:r>
          </a:p>
        </p:txBody>
      </p:sp>
      <p:sp>
        <p:nvSpPr>
          <p:cNvPr id="51" name="TextBox 11"/>
          <p:cNvSpPr txBox="1">
            <a:spLocks noChangeArrowheads="1"/>
          </p:cNvSpPr>
          <p:nvPr/>
        </p:nvSpPr>
        <p:spPr bwMode="auto">
          <a:xfrm>
            <a:off x="5671499" y="285734"/>
            <a:ext cx="1454771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易读错</a:t>
            </a:r>
          </a:p>
        </p:txBody>
      </p:sp>
      <p:grpSp>
        <p:nvGrpSpPr>
          <p:cNvPr id="2" name="组合 51"/>
          <p:cNvGrpSpPr/>
          <p:nvPr/>
        </p:nvGrpSpPr>
        <p:grpSpPr>
          <a:xfrm>
            <a:off x="5182054" y="383095"/>
            <a:ext cx="456833" cy="608488"/>
            <a:chOff x="631825" y="5181600"/>
            <a:chExt cx="1554163" cy="1552575"/>
          </a:xfrm>
        </p:grpSpPr>
        <p:sp>
          <p:nvSpPr>
            <p:cNvPr id="53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4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5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6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7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8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9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0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1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2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3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4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5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6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7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8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9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0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1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2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3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4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5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6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7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8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9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0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1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2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3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4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88" name="线形标注 1 87"/>
          <p:cNvSpPr/>
          <p:nvPr/>
        </p:nvSpPr>
        <p:spPr>
          <a:xfrm>
            <a:off x="4173220" y="1150625"/>
            <a:ext cx="3083560" cy="907627"/>
          </a:xfrm>
          <a:prstGeom prst="borderCallout1">
            <a:avLst>
              <a:gd name="adj1" fmla="val 46441"/>
              <a:gd name="adj2" fmla="val -388"/>
              <a:gd name="adj3" fmla="val 150932"/>
              <a:gd name="adj4" fmla="val -18263"/>
            </a:avLst>
          </a:prstGeom>
          <a:grpFill/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solidFill>
                  <a:srgbClr val="FF0000"/>
                </a:solidFill>
              </a:rPr>
              <a:t>不要读成“</a:t>
            </a:r>
            <a:r>
              <a:rPr lang="en-US" altLang="zh-CN" sz="32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chā</a:t>
            </a:r>
            <a:r>
              <a:rPr lang="zh-CN" altLang="en-US" sz="3200" dirty="0">
                <a:solidFill>
                  <a:srgbClr val="FF0000"/>
                </a:solidFill>
              </a:rPr>
              <a:t>”</a:t>
            </a:r>
          </a:p>
        </p:txBody>
      </p:sp>
      <p:sp>
        <p:nvSpPr>
          <p:cNvPr id="3" name="矩形 2"/>
          <p:cNvSpPr/>
          <p:nvPr/>
        </p:nvSpPr>
        <p:spPr>
          <a:xfrm>
            <a:off x="7176452" y="5137308"/>
            <a:ext cx="1685077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zh-CN" altLang="en-US" sz="3600" dirty="0"/>
              <a:t>前鼻音 </a:t>
            </a:r>
          </a:p>
        </p:txBody>
      </p:sp>
      <p:graphicFrame>
        <p:nvGraphicFramePr>
          <p:cNvPr id="9" name="Group 12"/>
          <p:cNvGraphicFramePr>
            <a:graphicFrameLocks noGrp="1"/>
          </p:cNvGraphicFramePr>
          <p:nvPr/>
        </p:nvGraphicFramePr>
        <p:xfrm>
          <a:off x="6176314" y="2999751"/>
          <a:ext cx="1481202" cy="2038181"/>
        </p:xfrm>
        <a:graphic>
          <a:graphicData uri="http://schemas.openxmlformats.org/drawingml/2006/table">
            <a:tbl>
              <a:tblPr/>
              <a:tblGrid>
                <a:gridCol w="740601"/>
                <a:gridCol w="740601"/>
              </a:tblGrid>
              <a:tr h="103871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38613" marB="386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38613" marB="3861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9946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38613" marB="386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38613" marB="3861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extBox 23"/>
          <p:cNvSpPr txBox="1"/>
          <p:nvPr/>
        </p:nvSpPr>
        <p:spPr>
          <a:xfrm>
            <a:off x="6214155" y="2868132"/>
            <a:ext cx="1420517" cy="166968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4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谦</a:t>
            </a:r>
          </a:p>
        </p:txBody>
      </p:sp>
      <p:graphicFrame>
        <p:nvGraphicFramePr>
          <p:cNvPr id="11" name="Group 12"/>
          <p:cNvGraphicFramePr>
            <a:graphicFrameLocks noGrp="1"/>
          </p:cNvGraphicFramePr>
          <p:nvPr/>
        </p:nvGraphicFramePr>
        <p:xfrm>
          <a:off x="7962264" y="2999751"/>
          <a:ext cx="1481202" cy="2038181"/>
        </p:xfrm>
        <a:graphic>
          <a:graphicData uri="http://schemas.openxmlformats.org/drawingml/2006/table">
            <a:tbl>
              <a:tblPr/>
              <a:tblGrid>
                <a:gridCol w="740601"/>
                <a:gridCol w="740601"/>
              </a:tblGrid>
              <a:tr h="103871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38613" marB="386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38613" marB="3861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9946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38613" marB="386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38613" marB="3861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" name="TextBox 23"/>
          <p:cNvSpPr txBox="1"/>
          <p:nvPr/>
        </p:nvSpPr>
        <p:spPr>
          <a:xfrm>
            <a:off x="8000105" y="2868132"/>
            <a:ext cx="1420517" cy="166968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4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罐</a:t>
            </a:r>
          </a:p>
        </p:txBody>
      </p:sp>
      <p:sp>
        <p:nvSpPr>
          <p:cNvPr id="13" name="TextBox 24"/>
          <p:cNvSpPr txBox="1"/>
          <p:nvPr/>
        </p:nvSpPr>
        <p:spPr>
          <a:xfrm>
            <a:off x="6176314" y="1856743"/>
            <a:ext cx="1485720" cy="8386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0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汉语拼音" panose="02010600030101010101" pitchFamily="34" charset="0"/>
              </a:rPr>
              <a:t>qi</a:t>
            </a:r>
            <a:r>
              <a:rPr lang="en-US" altLang="zh-CN" sz="5000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汉语拼音" panose="02010600030101010101" pitchFamily="34" charset="0"/>
              </a:rPr>
              <a:t>ān</a:t>
            </a:r>
          </a:p>
        </p:txBody>
      </p:sp>
      <p:sp>
        <p:nvSpPr>
          <p:cNvPr id="14" name="TextBox 24"/>
          <p:cNvSpPr txBox="1"/>
          <p:nvPr/>
        </p:nvSpPr>
        <p:spPr>
          <a:xfrm>
            <a:off x="7962264" y="1856743"/>
            <a:ext cx="1485720" cy="8386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0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汉语拼音" panose="02010600030101010101" pitchFamily="34" charset="0"/>
              </a:rPr>
              <a:t>gu</a:t>
            </a:r>
            <a:r>
              <a:rPr lang="en-US" altLang="zh-CN" sz="5000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汉语拼音" panose="02010600030101010101" pitchFamily="34" charset="0"/>
              </a:rPr>
              <a:t>àn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88" grpId="0" bldLvl="0" animBg="1"/>
      <p:bldP spid="3" grpId="0" bldLvl="0" animBg="1"/>
      <p:bldP spid="10" grpId="0"/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s://timgsa.baidu.com/timg?image&amp;quality=80&amp;size=b9999_10000&amp;sec=1538185291537&amp;di=7740643e7e22d12c40bbc19824afa53a&amp;imgtype=0&amp;src=http%3A%2F%2Fwww.rmzxb.com.cn%2Fupload%2Fresources%2Fimage%2F2015%2F11%2F05%2F136746.jpg"/>
          <p:cNvPicPr>
            <a:picLocks noChangeAspect="1" noChangeArrowheads="1"/>
          </p:cNvPicPr>
          <p:nvPr/>
        </p:nvPicPr>
        <p:blipFill>
          <a:blip r:embed="rId3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07200"/>
          </a:xfrm>
          <a:prstGeom prst="rect">
            <a:avLst/>
          </a:prstGeom>
          <a:noFill/>
        </p:spPr>
      </p:pic>
      <p:grpSp>
        <p:nvGrpSpPr>
          <p:cNvPr id="50" name="组合 49"/>
          <p:cNvGrpSpPr/>
          <p:nvPr/>
        </p:nvGrpSpPr>
        <p:grpSpPr>
          <a:xfrm>
            <a:off x="4911266" y="477665"/>
            <a:ext cx="456833" cy="608488"/>
            <a:chOff x="631825" y="5181600"/>
            <a:chExt cx="1554163" cy="1552575"/>
          </a:xfrm>
        </p:grpSpPr>
        <p:sp>
          <p:nvSpPr>
            <p:cNvPr id="51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8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9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0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1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2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3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4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5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6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7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8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9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0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1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2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3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4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5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6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7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8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9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0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1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46" name="TextBox 11"/>
          <p:cNvSpPr txBox="1">
            <a:spLocks noChangeArrowheads="1"/>
          </p:cNvSpPr>
          <p:nvPr/>
        </p:nvSpPr>
        <p:spPr bwMode="auto">
          <a:xfrm>
            <a:off x="5400711" y="381819"/>
            <a:ext cx="1936685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识字游戏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1811020" y="1172639"/>
            <a:ext cx="2285984" cy="500137"/>
          </a:xfrm>
          <a:prstGeom prst="rect">
            <a:avLst/>
          </a:prstGeom>
          <a:solidFill>
            <a:schemeClr val="accent2"/>
          </a:solidFill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考古挖宝游戏</a:t>
            </a:r>
          </a:p>
        </p:txBody>
      </p:sp>
      <p:pic>
        <p:nvPicPr>
          <p:cNvPr id="48132" name="Picture 4" descr="https://timgsa.baidu.com/timg?image&amp;quality=80&amp;size=b9999_10000&amp;sec=1538185379644&amp;di=7cd15924583a4d089e0bcdd571d2142b&amp;imgtype=0&amp;src=http%3A%2F%2Fimgsrc.baidu.com%2Fimgad%2Fpic%2Fitem%2Fb151f8198618367a8d63e1fa25738bd4b31ce52b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3427" y="3238504"/>
            <a:ext cx="2884579" cy="3619501"/>
          </a:xfrm>
          <a:prstGeom prst="rect">
            <a:avLst/>
          </a:prstGeom>
          <a:noFill/>
        </p:spPr>
      </p:pic>
      <p:grpSp>
        <p:nvGrpSpPr>
          <p:cNvPr id="90" name="组合 89"/>
          <p:cNvGrpSpPr/>
          <p:nvPr/>
        </p:nvGrpSpPr>
        <p:grpSpPr>
          <a:xfrm>
            <a:off x="1524000" y="2667000"/>
            <a:ext cx="1214446" cy="1407131"/>
            <a:chOff x="1714480" y="2000246"/>
            <a:chExt cx="1357322" cy="1269662"/>
          </a:xfrm>
        </p:grpSpPr>
        <p:pic>
          <p:nvPicPr>
            <p:cNvPr id="48136" name="Picture 8" descr="https://timgsa.baidu.com/timg?image&amp;quality=80&amp;size=b9999_10000&amp;sec=1538185467256&amp;di=949a2b38ef186950534ac980a357e454&amp;imgtype=0&amp;src=http%3A%2F%2Fimg1.tplm123.com%2F2013%2F07%2F02%2F38396%2F19930021259765.jp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4480" y="2000246"/>
              <a:ext cx="1357322" cy="1269662"/>
            </a:xfrm>
            <a:prstGeom prst="rect">
              <a:avLst/>
            </a:prstGeom>
            <a:noFill/>
          </p:spPr>
        </p:pic>
        <p:sp>
          <p:nvSpPr>
            <p:cNvPr id="89" name="TextBox 88"/>
            <p:cNvSpPr txBox="1"/>
            <p:nvPr/>
          </p:nvSpPr>
          <p:spPr>
            <a:xfrm>
              <a:off x="2143108" y="2500312"/>
              <a:ext cx="665039" cy="5276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/>
                <a:t>骄</a:t>
              </a: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2452662" y="4191010"/>
            <a:ext cx="1214446" cy="1407131"/>
            <a:chOff x="1714480" y="2000246"/>
            <a:chExt cx="1357322" cy="1269662"/>
          </a:xfrm>
        </p:grpSpPr>
        <p:pic>
          <p:nvPicPr>
            <p:cNvPr id="92" name="Picture 8" descr="https://timgsa.baidu.com/timg?image&amp;quality=80&amp;size=b9999_10000&amp;sec=1538185467256&amp;di=949a2b38ef186950534ac980a357e454&amp;imgtype=0&amp;src=http%3A%2F%2Fimg1.tplm123.com%2F2013%2F07%2F02%2F38396%2F19930021259765.jp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4480" y="2000246"/>
              <a:ext cx="1357322" cy="1269662"/>
            </a:xfrm>
            <a:prstGeom prst="rect">
              <a:avLst/>
            </a:prstGeom>
            <a:noFill/>
          </p:spPr>
        </p:pic>
        <p:sp>
          <p:nvSpPr>
            <p:cNvPr id="93" name="TextBox 92"/>
            <p:cNvSpPr txBox="1"/>
            <p:nvPr/>
          </p:nvSpPr>
          <p:spPr>
            <a:xfrm>
              <a:off x="2143108" y="2500312"/>
              <a:ext cx="665039" cy="5276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/>
                <a:t>弱</a:t>
              </a: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3024166" y="2381248"/>
            <a:ext cx="1214446" cy="1407131"/>
            <a:chOff x="1714480" y="2000246"/>
            <a:chExt cx="1357322" cy="1269662"/>
          </a:xfrm>
        </p:grpSpPr>
        <p:pic>
          <p:nvPicPr>
            <p:cNvPr id="95" name="Picture 8" descr="https://timgsa.baidu.com/timg?image&amp;quality=80&amp;size=b9999_10000&amp;sec=1538185467256&amp;di=949a2b38ef186950534ac980a357e454&amp;imgtype=0&amp;src=http%3A%2F%2Fimg1.tplm123.com%2F2013%2F07%2F02%2F38396%2F19930021259765.jp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4480" y="2000246"/>
              <a:ext cx="1357322" cy="1269662"/>
            </a:xfrm>
            <a:prstGeom prst="rect">
              <a:avLst/>
            </a:prstGeom>
            <a:noFill/>
          </p:spPr>
        </p:pic>
        <p:sp>
          <p:nvSpPr>
            <p:cNvPr id="96" name="TextBox 95"/>
            <p:cNvSpPr txBox="1"/>
            <p:nvPr/>
          </p:nvSpPr>
          <p:spPr>
            <a:xfrm>
              <a:off x="2143108" y="2500312"/>
              <a:ext cx="665039" cy="5276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/>
                <a:t>傲</a:t>
              </a: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3881422" y="3524256"/>
            <a:ext cx="1214446" cy="1407131"/>
            <a:chOff x="1714480" y="2000246"/>
            <a:chExt cx="1357322" cy="1269662"/>
          </a:xfrm>
        </p:grpSpPr>
        <p:pic>
          <p:nvPicPr>
            <p:cNvPr id="98" name="Picture 8" descr="https://timgsa.baidu.com/timg?image&amp;quality=80&amp;size=b9999_10000&amp;sec=1538185467256&amp;di=949a2b38ef186950534ac980a357e454&amp;imgtype=0&amp;src=http%3A%2F%2Fimg1.tplm123.com%2F2013%2F07%2F02%2F38396%2F19930021259765.jp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4480" y="2000246"/>
              <a:ext cx="1357322" cy="1269662"/>
            </a:xfrm>
            <a:prstGeom prst="rect">
              <a:avLst/>
            </a:prstGeom>
            <a:noFill/>
          </p:spPr>
        </p:pic>
        <p:sp>
          <p:nvSpPr>
            <p:cNvPr id="99" name="TextBox 98"/>
            <p:cNvSpPr txBox="1"/>
            <p:nvPr/>
          </p:nvSpPr>
          <p:spPr>
            <a:xfrm>
              <a:off x="2143108" y="2500312"/>
              <a:ext cx="665039" cy="5276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/>
                <a:t>尘</a:t>
              </a: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4595802" y="1714493"/>
            <a:ext cx="1214446" cy="1407131"/>
            <a:chOff x="1714480" y="2000246"/>
            <a:chExt cx="1357322" cy="1269662"/>
          </a:xfrm>
        </p:grpSpPr>
        <p:pic>
          <p:nvPicPr>
            <p:cNvPr id="101" name="Picture 8" descr="https://timgsa.baidu.com/timg?image&amp;quality=80&amp;size=b9999_10000&amp;sec=1538185467256&amp;di=949a2b38ef186950534ac980a357e454&amp;imgtype=0&amp;src=http%3A%2F%2Fimg1.tplm123.com%2F2013%2F07%2F02%2F38396%2F19930021259765.jp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4480" y="2000246"/>
              <a:ext cx="1357322" cy="1269662"/>
            </a:xfrm>
            <a:prstGeom prst="rect">
              <a:avLst/>
            </a:prstGeom>
            <a:noFill/>
          </p:spPr>
        </p:pic>
        <p:sp>
          <p:nvSpPr>
            <p:cNvPr id="102" name="TextBox 101"/>
            <p:cNvSpPr txBox="1"/>
            <p:nvPr/>
          </p:nvSpPr>
          <p:spPr>
            <a:xfrm>
              <a:off x="2143108" y="2500312"/>
              <a:ext cx="665039" cy="5276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/>
                <a:t>谦</a:t>
              </a: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3595670" y="5450874"/>
            <a:ext cx="1214446" cy="1407131"/>
            <a:chOff x="1714480" y="2000246"/>
            <a:chExt cx="1357322" cy="1269662"/>
          </a:xfrm>
        </p:grpSpPr>
        <p:pic>
          <p:nvPicPr>
            <p:cNvPr id="104" name="Picture 8" descr="https://timgsa.baidu.com/timg?image&amp;quality=80&amp;size=b9999_10000&amp;sec=1538185467256&amp;di=949a2b38ef186950534ac980a357e454&amp;imgtype=0&amp;src=http%3A%2F%2Fimg1.tplm123.com%2F2013%2F07%2F02%2F38396%2F19930021259765.jp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4480" y="2000246"/>
              <a:ext cx="1357322" cy="1269662"/>
            </a:xfrm>
            <a:prstGeom prst="rect">
              <a:avLst/>
            </a:prstGeom>
            <a:noFill/>
          </p:spPr>
        </p:pic>
        <p:sp>
          <p:nvSpPr>
            <p:cNvPr id="105" name="TextBox 104"/>
            <p:cNvSpPr txBox="1"/>
            <p:nvPr/>
          </p:nvSpPr>
          <p:spPr>
            <a:xfrm>
              <a:off x="2143108" y="2500312"/>
              <a:ext cx="665039" cy="5276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/>
                <a:t>擦</a:t>
              </a: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4952992" y="4667264"/>
            <a:ext cx="1214446" cy="1407131"/>
            <a:chOff x="1714480" y="2000246"/>
            <a:chExt cx="1357322" cy="1269662"/>
          </a:xfrm>
        </p:grpSpPr>
        <p:pic>
          <p:nvPicPr>
            <p:cNvPr id="107" name="Picture 8" descr="https://timgsa.baidu.com/timg?image&amp;quality=80&amp;size=b9999_10000&amp;sec=1538185467256&amp;di=949a2b38ef186950534ac980a357e454&amp;imgtype=0&amp;src=http%3A%2F%2Fimg1.tplm123.com%2F2013%2F07%2F02%2F38396%2F19930021259765.jp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4480" y="2000246"/>
              <a:ext cx="1357322" cy="1269662"/>
            </a:xfrm>
            <a:prstGeom prst="rect">
              <a:avLst/>
            </a:prstGeom>
            <a:noFill/>
          </p:spPr>
        </p:pic>
        <p:sp>
          <p:nvSpPr>
            <p:cNvPr id="108" name="TextBox 107"/>
            <p:cNvSpPr txBox="1"/>
            <p:nvPr/>
          </p:nvSpPr>
          <p:spPr>
            <a:xfrm>
              <a:off x="2143108" y="2500312"/>
              <a:ext cx="665039" cy="5276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/>
                <a:t>代</a:t>
              </a: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5810248" y="3333754"/>
            <a:ext cx="1214446" cy="1407131"/>
            <a:chOff x="1714480" y="2000246"/>
            <a:chExt cx="1357322" cy="1269662"/>
          </a:xfrm>
        </p:grpSpPr>
        <p:pic>
          <p:nvPicPr>
            <p:cNvPr id="110" name="Picture 8" descr="https://timgsa.baidu.com/timg?image&amp;quality=80&amp;size=b9999_10000&amp;sec=1538185467256&amp;di=949a2b38ef186950534ac980a357e454&amp;imgtype=0&amp;src=http%3A%2F%2Fimg1.tplm123.com%2F2013%2F07%2F02%2F38396%2F19930021259765.jp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4480" y="2000246"/>
              <a:ext cx="1357322" cy="1269662"/>
            </a:xfrm>
            <a:prstGeom prst="rect">
              <a:avLst/>
            </a:prstGeom>
            <a:noFill/>
          </p:spPr>
        </p:pic>
        <p:sp>
          <p:nvSpPr>
            <p:cNvPr id="111" name="TextBox 110"/>
            <p:cNvSpPr txBox="1"/>
            <p:nvPr/>
          </p:nvSpPr>
          <p:spPr>
            <a:xfrm>
              <a:off x="2143108" y="2500312"/>
              <a:ext cx="665039" cy="5276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/>
                <a:t>捧</a:t>
              </a: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7310446" y="1333490"/>
            <a:ext cx="1214446" cy="1407131"/>
            <a:chOff x="1714480" y="2000246"/>
            <a:chExt cx="1357322" cy="1269662"/>
          </a:xfrm>
        </p:grpSpPr>
        <p:pic>
          <p:nvPicPr>
            <p:cNvPr id="113" name="Picture 8" descr="https://timgsa.baidu.com/timg?image&amp;quality=80&amp;size=b9999_10000&amp;sec=1538185467256&amp;di=949a2b38ef186950534ac980a357e454&amp;imgtype=0&amp;src=http%3A%2F%2Fimg1.tplm123.com%2F2013%2F07%2F02%2F38396%2F19930021259765.jp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4480" y="2000246"/>
              <a:ext cx="1357322" cy="1269662"/>
            </a:xfrm>
            <a:prstGeom prst="rect">
              <a:avLst/>
            </a:prstGeom>
            <a:noFill/>
          </p:spPr>
        </p:pic>
        <p:sp>
          <p:nvSpPr>
            <p:cNvPr id="114" name="TextBox 113"/>
            <p:cNvSpPr txBox="1"/>
            <p:nvPr/>
          </p:nvSpPr>
          <p:spPr>
            <a:xfrm>
              <a:off x="2143108" y="2500312"/>
              <a:ext cx="665039" cy="5276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/>
                <a:t>虚</a:t>
              </a: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8739206" y="1809744"/>
            <a:ext cx="1214446" cy="1407131"/>
            <a:chOff x="1714480" y="2000246"/>
            <a:chExt cx="1357322" cy="1269662"/>
          </a:xfrm>
        </p:grpSpPr>
        <p:pic>
          <p:nvPicPr>
            <p:cNvPr id="116" name="Picture 8" descr="https://timgsa.baidu.com/timg?image&amp;quality=80&amp;size=b9999_10000&amp;sec=1538185467256&amp;di=949a2b38ef186950534ac980a357e454&amp;imgtype=0&amp;src=http%3A%2F%2Fimg1.tplm123.com%2F2013%2F07%2F02%2F38396%2F19930021259765.jp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4480" y="2000246"/>
              <a:ext cx="1357322" cy="1269662"/>
            </a:xfrm>
            <a:prstGeom prst="rect">
              <a:avLst/>
            </a:prstGeom>
            <a:noFill/>
          </p:spPr>
        </p:pic>
        <p:sp>
          <p:nvSpPr>
            <p:cNvPr id="117" name="TextBox 116"/>
            <p:cNvSpPr txBox="1"/>
            <p:nvPr/>
          </p:nvSpPr>
          <p:spPr>
            <a:xfrm>
              <a:off x="2143108" y="2500312"/>
              <a:ext cx="665039" cy="5276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/>
                <a:t>懦</a:t>
              </a: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6524628" y="4953016"/>
            <a:ext cx="1214446" cy="1407131"/>
            <a:chOff x="1714480" y="2000246"/>
            <a:chExt cx="1357322" cy="1269662"/>
          </a:xfrm>
        </p:grpSpPr>
        <p:pic>
          <p:nvPicPr>
            <p:cNvPr id="119" name="Picture 8" descr="https://timgsa.baidu.com/timg?image&amp;quality=80&amp;size=b9999_10000&amp;sec=1538185467256&amp;di=949a2b38ef186950534ac980a357e454&amp;imgtype=0&amp;src=http%3A%2F%2Fimg1.tplm123.com%2F2013%2F07%2F02%2F38396%2F19930021259765.jp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4480" y="2000246"/>
              <a:ext cx="1357322" cy="1269662"/>
            </a:xfrm>
            <a:prstGeom prst="rect">
              <a:avLst/>
            </a:prstGeom>
            <a:noFill/>
          </p:spPr>
        </p:pic>
        <p:sp>
          <p:nvSpPr>
            <p:cNvPr id="120" name="TextBox 119"/>
            <p:cNvSpPr txBox="1"/>
            <p:nvPr/>
          </p:nvSpPr>
          <p:spPr>
            <a:xfrm>
              <a:off x="2143108" y="2500312"/>
              <a:ext cx="665039" cy="5276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/>
                <a:t>价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11"/>
          <p:cNvSpPr txBox="1">
            <a:spLocks noChangeArrowheads="1"/>
          </p:cNvSpPr>
          <p:nvPr/>
        </p:nvSpPr>
        <p:spPr bwMode="auto">
          <a:xfrm>
            <a:off x="2190951" y="664534"/>
            <a:ext cx="1944216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词语解释</a:t>
            </a:r>
          </a:p>
        </p:txBody>
      </p:sp>
      <p:sp>
        <p:nvSpPr>
          <p:cNvPr id="9" name="矩形 8"/>
          <p:cNvSpPr/>
          <p:nvPr/>
        </p:nvSpPr>
        <p:spPr>
          <a:xfrm>
            <a:off x="3864764" y="822989"/>
            <a:ext cx="36000" cy="432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128306" y="819187"/>
            <a:ext cx="36000" cy="432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2311054" y="1812802"/>
            <a:ext cx="6215074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骄傲：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自高自大，看不起别人。</a:t>
            </a: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2311054" y="3594947"/>
            <a:ext cx="7715304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谦虚：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虚心，不自满，肯接受批评。</a:t>
            </a: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2311054" y="4476016"/>
            <a:ext cx="6215074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懦弱：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软弱，不坚强。</a:t>
            </a:r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2311054" y="2713879"/>
            <a:ext cx="7715304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傲慢：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轻视别人，对人没有礼貌。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1" grpId="0" bldLvl="0" animBg="1"/>
      <p:bldP spid="15" grpId="0" bldLvl="0" animBg="1"/>
      <p:bldP spid="16" grpId="0" bldLvl="0" animBg="1"/>
      <p:bldP spid="17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166626" y="758619"/>
            <a:ext cx="777430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朴素：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不浓艳，不华丽。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本课指陶罐的特点之一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不华丽。</a:t>
            </a:r>
          </a:p>
        </p:txBody>
      </p:sp>
      <p:sp>
        <p:nvSpPr>
          <p:cNvPr id="9" name="矩形 8"/>
          <p:cNvSpPr/>
          <p:nvPr/>
        </p:nvSpPr>
        <p:spPr>
          <a:xfrm>
            <a:off x="3270885" y="2219966"/>
            <a:ext cx="5365750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她穿着一件浅色的上衣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显得非常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朴素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</a:p>
        </p:txBody>
      </p:sp>
      <p:sp>
        <p:nvSpPr>
          <p:cNvPr id="2" name="矩形 1"/>
          <p:cNvSpPr/>
          <p:nvPr/>
        </p:nvSpPr>
        <p:spPr>
          <a:xfrm>
            <a:off x="2166620" y="3150452"/>
            <a:ext cx="783971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相提并论：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把不同的人或事不加区别地放在一起谈论或同等地看待。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本课指铁罐瞧不起陶罐，觉得它不能和自己做比较。</a:t>
            </a:r>
          </a:p>
        </p:txBody>
      </p:sp>
      <p:sp>
        <p:nvSpPr>
          <p:cNvPr id="3" name="矩形 2"/>
          <p:cNvSpPr/>
          <p:nvPr/>
        </p:nvSpPr>
        <p:spPr>
          <a:xfrm>
            <a:off x="3314706" y="5149433"/>
            <a:ext cx="5671185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这两个东西本质不同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所以不能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相提并论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ldLvl="0" animBg="1"/>
      <p:bldP spid="2" grpId="0"/>
      <p:bldP spid="3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101850" y="871226"/>
            <a:ext cx="57950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和睦相处：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彼此融洽的相处。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本课指陶罐觉得两个人应该和平相处。</a:t>
            </a:r>
          </a:p>
        </p:txBody>
      </p:sp>
      <p:sp>
        <p:nvSpPr>
          <p:cNvPr id="9" name="矩形 8"/>
          <p:cNvSpPr/>
          <p:nvPr/>
        </p:nvSpPr>
        <p:spPr>
          <a:xfrm>
            <a:off x="2385065" y="2286847"/>
            <a:ext cx="5084445" cy="8925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800" dirty="0"/>
              <a:t>   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在我国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五十六个民族亲如一家，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和睦相处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96231" y="714593"/>
            <a:ext cx="2047875" cy="2000673"/>
          </a:xfrm>
          <a:prstGeom prst="ellipse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166626" y="3820166"/>
            <a:ext cx="815530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恼怒：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生气；发怒。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本课指当陶罐争辩说两人应该和平相处，铁罐生气了。</a:t>
            </a:r>
          </a:p>
        </p:txBody>
      </p:sp>
      <p:sp>
        <p:nvSpPr>
          <p:cNvPr id="4" name="矩形 3"/>
          <p:cNvSpPr/>
          <p:nvPr/>
        </p:nvSpPr>
        <p:spPr>
          <a:xfrm>
            <a:off x="3543306" y="5148586"/>
            <a:ext cx="5104765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得知有人给他起外号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老师十分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恼怒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ldLvl="0" animBg="1"/>
      <p:bldP spid="3" grpId="0"/>
      <p:bldP spid="4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2060936" y="581544"/>
            <a:ext cx="214737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整体感知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8490" y="651785"/>
            <a:ext cx="366860" cy="60845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166626" y="1524001"/>
            <a:ext cx="776033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认真读课文，思考：课文讲了陶罐和铁罐的一件什么事？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课后第一题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</p:txBody>
      </p:sp>
      <p:sp>
        <p:nvSpPr>
          <p:cNvPr id="5" name="矩形 4"/>
          <p:cNvSpPr/>
          <p:nvPr/>
        </p:nvSpPr>
        <p:spPr>
          <a:xfrm>
            <a:off x="2095472" y="3429005"/>
            <a:ext cx="807249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国王御厨里</a:t>
            </a:r>
            <a:r>
              <a:rPr lang="zh-CN" altLang="en-US" sz="2800" b="1" u="sng" dirty="0">
                <a:solidFill>
                  <a:schemeClr val="bg1"/>
                </a:solidFill>
                <a:uFill>
                  <a:solidFill>
                    <a:srgbClr val="0000FF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</a:rPr>
              <a:t>自以为坚硬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的铁罐看不起陶罐。许多年后，被埋在土里的陶罐依旧</a:t>
            </a:r>
            <a:r>
              <a:rPr lang="zh-CN" altLang="en-US" sz="2800" b="1" u="sng" dirty="0">
                <a:solidFill>
                  <a:schemeClr val="bg1"/>
                </a:solidFill>
                <a:uFill>
                  <a:solidFill>
                    <a:srgbClr val="0000FF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</a:rPr>
              <a:t>光洁如新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，而当年坚硬的铁罐却</a:t>
            </a:r>
            <a:r>
              <a:rPr lang="zh-CN" altLang="en-US" sz="2800" b="1" u="sng" dirty="0">
                <a:solidFill>
                  <a:schemeClr val="bg1"/>
                </a:solidFill>
                <a:uFill>
                  <a:solidFill>
                    <a:srgbClr val="0000FF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</a:rPr>
              <a:t>不复存在</a:t>
            </a:r>
            <a:r>
              <a:rPr lang="zh-CN" altLang="en-US" sz="2800" b="1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完全氧化掉了。</a:t>
            </a:r>
          </a:p>
        </p:txBody>
      </p:sp>
      <p:sp>
        <p:nvSpPr>
          <p:cNvPr id="6" name="矩形 5"/>
          <p:cNvSpPr/>
          <p:nvPr/>
        </p:nvSpPr>
        <p:spPr>
          <a:xfrm>
            <a:off x="4770002" y="3524667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自以为坚硬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7232975" y="4122431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光洁如新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4344341" y="4670651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不复存在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14"/>
          <p:cNvSpPr txBox="1"/>
          <p:nvPr/>
        </p:nvSpPr>
        <p:spPr>
          <a:xfrm>
            <a:off x="2148428" y="548680"/>
            <a:ext cx="2003356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课堂演练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8620" y="618915"/>
            <a:ext cx="366860" cy="60845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309792" y="1523992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/>
              <a:t>一、读一读，连一连。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53190" y="5365770"/>
            <a:ext cx="14253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xī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32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luò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24172" y="2381248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骄傲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53191" y="4349762"/>
            <a:ext cx="16321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liú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32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shì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53191" y="3333755"/>
            <a:ext cx="16321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jiāo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32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ào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53195" y="2317748"/>
            <a:ext cx="18389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qīng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32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miè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24172" y="3333755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流逝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024172" y="4286262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奚落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24172" y="5238768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轻蔑</a:t>
            </a:r>
          </a:p>
        </p:txBody>
      </p:sp>
      <p:cxnSp>
        <p:nvCxnSpPr>
          <p:cNvPr id="23" name="直接连接符 22"/>
          <p:cNvCxnSpPr>
            <a:endCxn id="15" idx="1"/>
          </p:cNvCxnSpPr>
          <p:nvPr/>
        </p:nvCxnSpPr>
        <p:spPr>
          <a:xfrm>
            <a:off x="3881427" y="2666148"/>
            <a:ext cx="2571769" cy="95999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3952860" y="3714757"/>
            <a:ext cx="2571768" cy="105660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3952860" y="4762515"/>
            <a:ext cx="2571768" cy="105660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3952875" y="2756752"/>
            <a:ext cx="2575560" cy="30446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09786" y="666736"/>
            <a:ext cx="4698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/>
              <a:t>二、选择合适的近义词。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50514" y="2476499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骄傲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736728" y="3561371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懦弱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736728" y="255072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羞耻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50514" y="3571882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美观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50514" y="4667264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恼怒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36728" y="4572014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轻蔑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67580" y="1540502"/>
            <a:ext cx="71962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美丽  羞愧  轻视  愤怒  软弱  傲慢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65027" y="2476499"/>
            <a:ext cx="1008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傲慢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36465" y="3524256"/>
            <a:ext cx="1008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美丽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36465" y="4572014"/>
            <a:ext cx="1008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愤怒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308365" y="2571750"/>
            <a:ext cx="10086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羞愧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308365" y="3571882"/>
            <a:ext cx="10086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软弱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08365" y="4572014"/>
            <a:ext cx="10086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轻视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0030" y="-14393"/>
            <a:ext cx="9168130" cy="6863927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5083" y="729289"/>
            <a:ext cx="1629583" cy="504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文本框 11"/>
          <p:cNvSpPr txBox="1"/>
          <p:nvPr/>
        </p:nvSpPr>
        <p:spPr>
          <a:xfrm>
            <a:off x="1857190" y="714969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第二课时</a:t>
            </a:r>
          </a:p>
        </p:txBody>
      </p:sp>
      <p:sp>
        <p:nvSpPr>
          <p:cNvPr id="4" name="矩形 3"/>
          <p:cNvSpPr/>
          <p:nvPr/>
        </p:nvSpPr>
        <p:spPr>
          <a:xfrm>
            <a:off x="2310103" y="1715339"/>
            <a:ext cx="7643850" cy="2554545"/>
          </a:xfrm>
          <a:prstGeom prst="rect">
            <a:avLst/>
          </a:prstGeom>
          <a:solidFill>
            <a:schemeClr val="bg1">
              <a:alpha val="79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上节课，我们了解了国王御厨里的陶罐和铁罐之间发生的一件有趣的事情，那么，这件事情究竟是怎样的？今天，老师将带着大家一起走进国王的御厨，去听听他们在说些什么。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38295" y="1522297"/>
            <a:ext cx="5904656" cy="3046988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altLang="zh-CN" sz="3200" dirty="0"/>
              <a:t>        </a:t>
            </a:r>
            <a:r>
              <a:rPr lang="zh-CN" altLang="en-US" sz="3200" b="1" u="sng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黄瑞云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，1932年生，湖南娄底人。从事中国古典文学教学与研究，也钻研哲学和训诂学，业余从事文学创作。有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《黄瑞云寓言》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《春天岛》《魔镜》《溪流集》等。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4055" y="714974"/>
            <a:ext cx="1629583" cy="504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文本框 11"/>
          <p:cNvSpPr txBox="1"/>
          <p:nvPr/>
        </p:nvSpPr>
        <p:spPr>
          <a:xfrm>
            <a:off x="1696162" y="700655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第一课时</a:t>
            </a:r>
          </a:p>
        </p:txBody>
      </p:sp>
      <p:pic>
        <p:nvPicPr>
          <p:cNvPr id="66562" name="Picture 2" descr="黄瑞云"/>
          <p:cNvPicPr>
            <a:picLocks noChangeAspect="1" noChangeArrowheads="1"/>
          </p:cNvPicPr>
          <p:nvPr/>
        </p:nvPicPr>
        <p:blipFill>
          <a:blip r:embed="rId3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20" y="1523992"/>
            <a:ext cx="2286016" cy="3726011"/>
          </a:xfrm>
          <a:prstGeom prst="ellipse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2142" y="1854625"/>
            <a:ext cx="1104039" cy="2109555"/>
          </a:xfrm>
          <a:prstGeom prst="rect">
            <a:avLst/>
          </a:prstGeom>
        </p:spPr>
      </p:pic>
      <p:sp>
        <p:nvSpPr>
          <p:cNvPr id="6" name="文本框 14"/>
          <p:cNvSpPr txBox="1"/>
          <p:nvPr/>
        </p:nvSpPr>
        <p:spPr>
          <a:xfrm>
            <a:off x="2148428" y="548680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互动课堂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0200" y="618915"/>
            <a:ext cx="366861" cy="608452"/>
          </a:xfrm>
          <a:prstGeom prst="rect">
            <a:avLst/>
          </a:prstGeom>
        </p:spPr>
      </p:pic>
      <p:sp>
        <p:nvSpPr>
          <p:cNvPr id="9" name="文本框 6"/>
          <p:cNvSpPr txBox="1"/>
          <p:nvPr/>
        </p:nvSpPr>
        <p:spPr>
          <a:xfrm>
            <a:off x="3186478" y="1739890"/>
            <a:ext cx="7113575" cy="1692771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　  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分角色朗读第</a:t>
            </a:r>
            <a:r>
              <a:rPr lang="en-US" sz="36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1-9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自然段，体会铁罐和陶罐性格上各有什么不同。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en-US" sz="32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课后第二题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988946" y="3827785"/>
            <a:ext cx="3394710" cy="2365587"/>
            <a:chOff x="1208" y="4504"/>
            <a:chExt cx="5346" cy="2794"/>
          </a:xfrm>
        </p:grpSpPr>
        <p:grpSp>
          <p:nvGrpSpPr>
            <p:cNvPr id="8" name="组合 7"/>
            <p:cNvGrpSpPr/>
            <p:nvPr/>
          </p:nvGrpSpPr>
          <p:grpSpPr>
            <a:xfrm>
              <a:off x="2925" y="5184"/>
              <a:ext cx="3629" cy="1361"/>
              <a:chOff x="3798" y="5184"/>
              <a:chExt cx="3629" cy="1361"/>
            </a:xfrm>
          </p:grpSpPr>
          <p:sp>
            <p:nvSpPr>
              <p:cNvPr id="4" name="圆角矩形 3"/>
              <p:cNvSpPr/>
              <p:nvPr/>
            </p:nvSpPr>
            <p:spPr>
              <a:xfrm>
                <a:off x="3798" y="5184"/>
                <a:ext cx="3629" cy="1361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" name="文本框 1"/>
              <p:cNvSpPr txBox="1"/>
              <p:nvPr/>
            </p:nvSpPr>
            <p:spPr>
              <a:xfrm>
                <a:off x="4024" y="5393"/>
                <a:ext cx="3209" cy="7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600" b="1" dirty="0">
                    <a:latin typeface="楷体" panose="02010609060101010101" pitchFamily="49" charset="-122"/>
                    <a:ea typeface="楷体" panose="02010609060101010101" pitchFamily="49" charset="-122"/>
                    <a:sym typeface="+mn-ea"/>
                  </a:rPr>
                  <a:t>傲慢无礼</a:t>
                </a:r>
                <a:endParaRPr lang="en-US" altLang="zh-CN" sz="36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pic>
          <p:nvPicPr>
            <p:cNvPr id="11" name="Picture 2" descr="http://pic1.16pic.com/00/47/70/16pic_4770486_b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4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8" y="4504"/>
              <a:ext cx="2138" cy="2794"/>
            </a:xfrm>
            <a:prstGeom prst="rect">
              <a:avLst/>
            </a:prstGeom>
            <a:noFill/>
          </p:spPr>
        </p:pic>
      </p:grpSp>
      <p:grpSp>
        <p:nvGrpSpPr>
          <p:cNvPr id="15" name="组合 14"/>
          <p:cNvGrpSpPr/>
          <p:nvPr/>
        </p:nvGrpSpPr>
        <p:grpSpPr>
          <a:xfrm>
            <a:off x="6832601" y="3664378"/>
            <a:ext cx="2835910" cy="2365587"/>
            <a:chOff x="9354" y="4311"/>
            <a:chExt cx="4466" cy="2794"/>
          </a:xfrm>
        </p:grpSpPr>
        <p:grpSp>
          <p:nvGrpSpPr>
            <p:cNvPr id="10" name="组合 9"/>
            <p:cNvGrpSpPr/>
            <p:nvPr/>
          </p:nvGrpSpPr>
          <p:grpSpPr>
            <a:xfrm>
              <a:off x="9354" y="5184"/>
              <a:ext cx="3629" cy="1361"/>
              <a:chOff x="8103" y="5184"/>
              <a:chExt cx="3629" cy="1361"/>
            </a:xfrm>
          </p:grpSpPr>
          <p:sp>
            <p:nvSpPr>
              <p:cNvPr id="5" name="圆角矩形 4"/>
              <p:cNvSpPr/>
              <p:nvPr/>
            </p:nvSpPr>
            <p:spPr>
              <a:xfrm>
                <a:off x="8103" y="5184"/>
                <a:ext cx="3629" cy="1361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9051" y="5393"/>
                <a:ext cx="1750" cy="7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600" b="1" dirty="0">
                    <a:latin typeface="楷体" panose="02010609060101010101" pitchFamily="49" charset="-122"/>
                    <a:ea typeface="楷体" panose="02010609060101010101" pitchFamily="49" charset="-122"/>
                    <a:sym typeface="+mn-ea"/>
                  </a:rPr>
                  <a:t>谦虚</a:t>
                </a:r>
                <a:endParaRPr lang="en-US" altLang="zh-CN" sz="36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pic>
          <p:nvPicPr>
            <p:cNvPr id="14" name="Picture 2" descr="http://pic1.16pic.com/00/47/70/16pic_4770486_b.jp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4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45" y="4311"/>
              <a:ext cx="1575" cy="279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47850" y="5320459"/>
            <a:ext cx="1656080" cy="105579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7134232" y="2095496"/>
            <a:ext cx="571504" cy="476253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420277" y="1540926"/>
            <a:ext cx="7643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国王的御厨里有两个罐子，一个是陶的，一个是铁的。骄傲的铁罐看不起陶罐，常常奚落它。</a:t>
            </a:r>
          </a:p>
        </p:txBody>
      </p:sp>
      <p:pic>
        <p:nvPicPr>
          <p:cNvPr id="10" name="Picture 2" descr="http://pic1.16pic.com/00/47/70/16pic_4770486_b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67868" y="3810008"/>
            <a:ext cx="1000132" cy="2365227"/>
          </a:xfrm>
          <a:prstGeom prst="rect">
            <a:avLst/>
          </a:prstGeom>
          <a:noFill/>
        </p:spPr>
      </p:pic>
      <p:pic>
        <p:nvPicPr>
          <p:cNvPr id="11" name="Picture 2" descr="http://pic1.16pic.com/00/47/70/16pic_4770486_b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2456" y="3809586"/>
            <a:ext cx="1357322" cy="2365227"/>
          </a:xfrm>
          <a:prstGeom prst="rect">
            <a:avLst/>
          </a:prstGeom>
          <a:noFill/>
        </p:spPr>
      </p:pic>
      <p:sp>
        <p:nvSpPr>
          <p:cNvPr id="12" name="矩形标注 11"/>
          <p:cNvSpPr/>
          <p:nvPr/>
        </p:nvSpPr>
        <p:spPr>
          <a:xfrm>
            <a:off x="2166910" y="2952747"/>
            <a:ext cx="3000396" cy="400110"/>
          </a:xfrm>
          <a:prstGeom prst="wedgeRectCallout">
            <a:avLst>
              <a:gd name="adj1" fmla="val -20044"/>
              <a:gd name="adj2" fmla="val 118452"/>
            </a:avLst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“你敢碰我吗，陶罐子！”</a:t>
            </a:r>
          </a:p>
        </p:txBody>
      </p:sp>
      <p:sp>
        <p:nvSpPr>
          <p:cNvPr id="13" name="矩形标注 12"/>
          <p:cNvSpPr/>
          <p:nvPr/>
        </p:nvSpPr>
        <p:spPr>
          <a:xfrm>
            <a:off x="7667636" y="3524251"/>
            <a:ext cx="2571768" cy="400110"/>
          </a:xfrm>
          <a:prstGeom prst="wedgeRectCallout">
            <a:avLst>
              <a:gd name="adj1" fmla="val 38106"/>
              <a:gd name="adj2" fmla="val 157855"/>
            </a:avLst>
          </a:prstGeom>
          <a:ln>
            <a:solidFill>
              <a:srgbClr val="A38302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“不敢，铁罐兄弟。”</a:t>
            </a:r>
          </a:p>
        </p:txBody>
      </p:sp>
      <p:sp>
        <p:nvSpPr>
          <p:cNvPr id="14" name="矩形标注 13"/>
          <p:cNvSpPr/>
          <p:nvPr/>
        </p:nvSpPr>
        <p:spPr>
          <a:xfrm>
            <a:off x="3524232" y="3524251"/>
            <a:ext cx="3000396" cy="707886"/>
          </a:xfrm>
          <a:prstGeom prst="wedgeRectCallout">
            <a:avLst>
              <a:gd name="adj1" fmla="val -61029"/>
              <a:gd name="adj2" fmla="val 43586"/>
            </a:avLst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000" dirty="0"/>
              <a:t>“我就知道你不敢，懦弱的东西！”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矩形标注 14"/>
          <p:cNvSpPr/>
          <p:nvPr/>
        </p:nvSpPr>
        <p:spPr>
          <a:xfrm>
            <a:off x="5238744" y="4667265"/>
            <a:ext cx="4214842" cy="1200329"/>
          </a:xfrm>
          <a:prstGeom prst="wedgeRectCallout">
            <a:avLst>
              <a:gd name="adj1" fmla="val 55166"/>
              <a:gd name="adj2" fmla="val -13683"/>
            </a:avLst>
          </a:prstGeom>
          <a:ln>
            <a:solidFill>
              <a:srgbClr val="A38302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“我确实不敢碰你，但并不是懦弱。我们生来就是盛东西的，并不是来互相碰撞的。说到盛东西，我不见得就比你差。再说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……”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024171" y="285311"/>
            <a:ext cx="3949423" cy="1143423"/>
            <a:chOff x="1500166" y="213979"/>
            <a:chExt cx="3949423" cy="857567"/>
          </a:xfrm>
        </p:grpSpPr>
        <p:sp>
          <p:nvSpPr>
            <p:cNvPr id="17" name="矩形 16"/>
            <p:cNvSpPr/>
            <p:nvPr/>
          </p:nvSpPr>
          <p:spPr>
            <a:xfrm>
              <a:off x="1571604" y="213979"/>
              <a:ext cx="3877985" cy="6232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/>
                <a:t>        </a:t>
              </a:r>
              <a:r>
                <a:rPr lang="zh-CN" altLang="en-US" sz="2400" dirty="0"/>
                <a:t>用尖刻的话数说别人的</a:t>
              </a:r>
              <a:endParaRPr lang="en-US" altLang="zh-CN" sz="2400" dirty="0"/>
            </a:p>
            <a:p>
              <a:r>
                <a:rPr lang="zh-CN" altLang="en-US" sz="2400" dirty="0"/>
                <a:t>短处，使人难堪</a:t>
              </a:r>
            </a:p>
          </p:txBody>
        </p:sp>
        <p:sp>
          <p:nvSpPr>
            <p:cNvPr id="18" name="圆角矩形标注 17"/>
            <p:cNvSpPr/>
            <p:nvPr/>
          </p:nvSpPr>
          <p:spPr>
            <a:xfrm>
              <a:off x="1500166" y="214296"/>
              <a:ext cx="3911600" cy="857250"/>
            </a:xfrm>
            <a:prstGeom prst="wedgeRoundRectCallout">
              <a:avLst>
                <a:gd name="adj1" fmla="val 60398"/>
                <a:gd name="adj2" fmla="val 113298"/>
                <a:gd name="adj3" fmla="val 16667"/>
              </a:avLst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矩形 2"/>
          <p:cNvSpPr/>
          <p:nvPr/>
        </p:nvSpPr>
        <p:spPr>
          <a:xfrm>
            <a:off x="1499235" y="6376253"/>
            <a:ext cx="9168130" cy="481753"/>
          </a:xfrm>
          <a:prstGeom prst="rect">
            <a:avLst/>
          </a:prstGeom>
          <a:solidFill>
            <a:srgbClr val="A480B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2" grpId="0" animBg="1"/>
      <p:bldP spid="13" grpId="0" animBg="1"/>
      <p:bldP spid="14" grpId="0" animBg="1"/>
      <p:bldP spid="15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47850" y="5320459"/>
            <a:ext cx="1656080" cy="105579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499235" y="6376253"/>
            <a:ext cx="9168130" cy="481753"/>
          </a:xfrm>
          <a:prstGeom prst="rect">
            <a:avLst/>
          </a:prstGeom>
          <a:solidFill>
            <a:srgbClr val="A480B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Picture 2" descr="http://pic1.16pic.com/00/47/70/16pic_4770486_b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67868" y="3810008"/>
            <a:ext cx="1000132" cy="2365227"/>
          </a:xfrm>
          <a:prstGeom prst="rect">
            <a:avLst/>
          </a:prstGeom>
          <a:noFill/>
        </p:spPr>
      </p:pic>
      <p:pic>
        <p:nvPicPr>
          <p:cNvPr id="10" name="Picture 2" descr="http://pic1.16pic.com/00/47/70/16pic_4770486_b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6976" y="4095760"/>
            <a:ext cx="1357322" cy="2365227"/>
          </a:xfrm>
          <a:prstGeom prst="rect">
            <a:avLst/>
          </a:prstGeom>
          <a:noFill/>
        </p:spPr>
      </p:pic>
      <p:sp>
        <p:nvSpPr>
          <p:cNvPr id="11" name="矩形标注 10"/>
          <p:cNvSpPr/>
          <p:nvPr/>
        </p:nvSpPr>
        <p:spPr>
          <a:xfrm>
            <a:off x="1881158" y="3524251"/>
            <a:ext cx="1285884" cy="400110"/>
          </a:xfrm>
          <a:prstGeom prst="wedgeRectCallout">
            <a:avLst>
              <a:gd name="adj1" fmla="val 43710"/>
              <a:gd name="adj2" fmla="val 130273"/>
            </a:avLst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000" dirty="0"/>
              <a:t>“住嘴！”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矩形标注 11"/>
          <p:cNvSpPr/>
          <p:nvPr/>
        </p:nvSpPr>
        <p:spPr>
          <a:xfrm>
            <a:off x="7310446" y="2571744"/>
            <a:ext cx="2571768" cy="400110"/>
          </a:xfrm>
          <a:prstGeom prst="wedgeRectCallout">
            <a:avLst>
              <a:gd name="adj1" fmla="val 47301"/>
              <a:gd name="adj2" fmla="val 232721"/>
            </a:avLst>
          </a:prstGeom>
          <a:ln>
            <a:solidFill>
              <a:srgbClr val="A38302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“何必这样说呢？</a:t>
            </a:r>
          </a:p>
        </p:txBody>
      </p:sp>
      <p:sp>
        <p:nvSpPr>
          <p:cNvPr id="13" name="矩形标注 12"/>
          <p:cNvSpPr/>
          <p:nvPr/>
        </p:nvSpPr>
        <p:spPr>
          <a:xfrm>
            <a:off x="2809875" y="1618832"/>
            <a:ext cx="3304540" cy="1323439"/>
          </a:xfrm>
          <a:prstGeom prst="wedgeRectCallout">
            <a:avLst>
              <a:gd name="adj1" fmla="val -22671"/>
              <a:gd name="adj2" fmla="val 96001"/>
            </a:avLst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2000" dirty="0"/>
              <a:t>    </a:t>
            </a:r>
            <a:r>
              <a:rPr lang="zh-CN" altLang="en-US" sz="2000" dirty="0"/>
              <a:t>“你怎么敢和我相提并论！你等着吧，要不了几天，你就会破成碎片，我却永远在这里，什么也不怕。”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矩形标注 13"/>
          <p:cNvSpPr/>
          <p:nvPr/>
        </p:nvSpPr>
        <p:spPr>
          <a:xfrm>
            <a:off x="7524760" y="3905254"/>
            <a:ext cx="2000264" cy="923330"/>
          </a:xfrm>
          <a:prstGeom prst="wedgeRectCallout">
            <a:avLst>
              <a:gd name="adj1" fmla="val 66989"/>
              <a:gd name="adj2" fmla="val 32419"/>
            </a:avLst>
          </a:prstGeom>
          <a:ln>
            <a:solidFill>
              <a:srgbClr val="A38302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“我们还是和睦相处吧，有什么可吵的呢！”</a:t>
            </a:r>
          </a:p>
        </p:txBody>
      </p:sp>
      <p:sp>
        <p:nvSpPr>
          <p:cNvPr id="15" name="矩形标注 14"/>
          <p:cNvSpPr/>
          <p:nvPr/>
        </p:nvSpPr>
        <p:spPr>
          <a:xfrm>
            <a:off x="4238612" y="3714758"/>
            <a:ext cx="3000396" cy="1323439"/>
          </a:xfrm>
          <a:prstGeom prst="wedgeRectCallout">
            <a:avLst>
              <a:gd name="adj1" fmla="val -58402"/>
              <a:gd name="adj2" fmla="val 20952"/>
            </a:avLst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000" dirty="0"/>
              <a:t>　“和你在一起，我感到羞耻，你算什么东西！走着瞧吧，总有一天，我要把你碰成碎片！”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bldLvl="0" animBg="1"/>
      <p:bldP spid="14" grpId="0" bldLvl="0" animBg="1"/>
      <p:bldP spid="15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9746" y="1534673"/>
            <a:ext cx="7780337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文本框 6"/>
          <p:cNvSpPr txBox="1"/>
          <p:nvPr/>
        </p:nvSpPr>
        <p:spPr>
          <a:xfrm>
            <a:off x="2854268" y="1888805"/>
            <a:ext cx="6696744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相提并论  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一视同仁  混为一谈 </a:t>
            </a:r>
            <a:endParaRPr lang="en-US" altLang="zh-CN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同日而语  一概而论 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 </a:t>
            </a:r>
          </a:p>
        </p:txBody>
      </p:sp>
      <p:sp>
        <p:nvSpPr>
          <p:cNvPr id="5" name="文本框 11"/>
          <p:cNvSpPr txBox="1"/>
          <p:nvPr/>
        </p:nvSpPr>
        <p:spPr>
          <a:xfrm>
            <a:off x="2806713" y="651548"/>
            <a:ext cx="550387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latin typeface="宋体" panose="02010600030101010101" pitchFamily="2" charset="-122"/>
                <a:ea typeface="宋体" panose="02010600030101010101" pitchFamily="2" charset="-122"/>
              </a:rPr>
              <a:t>词语积累（</a:t>
            </a:r>
            <a:r>
              <a:rPr lang="zh-CN" altLang="en-US" sz="26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意思相近的词语</a:t>
            </a:r>
            <a:r>
              <a:rPr lang="zh-CN" altLang="en-US" sz="2600" b="1" dirty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7204" y="620237"/>
            <a:ext cx="447979" cy="719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5963" y="577755"/>
            <a:ext cx="850943" cy="929468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2446655" y="1926167"/>
            <a:ext cx="7214870" cy="2771140"/>
            <a:chOff x="1453" y="2275"/>
            <a:chExt cx="11362" cy="3273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3" y="2275"/>
              <a:ext cx="11362" cy="32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矩形 3"/>
            <p:cNvSpPr/>
            <p:nvPr/>
          </p:nvSpPr>
          <p:spPr>
            <a:xfrm>
              <a:off x="2250" y="2812"/>
              <a:ext cx="9525" cy="16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   </a:t>
              </a: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朗读的时候一定要把握两个</a:t>
              </a:r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性格各异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的罐子对话，特别是铁罐</a:t>
              </a:r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傲慢自大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的语气和神态一定要读出来。</a:t>
              </a:r>
              <a:endParaRPr lang="zh-CN" altLang="en-US" sz="2800" b="1" dirty="0"/>
            </a:p>
          </p:txBody>
        </p:sp>
      </p:grpSp>
      <p:sp>
        <p:nvSpPr>
          <p:cNvPr id="5" name="文本框 10"/>
          <p:cNvSpPr txBox="1"/>
          <p:nvPr/>
        </p:nvSpPr>
        <p:spPr>
          <a:xfrm>
            <a:off x="2923878" y="819579"/>
            <a:ext cx="357886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latin typeface="宋体" panose="02010600030101010101" pitchFamily="2" charset="-122"/>
                <a:ea typeface="宋体" panose="02010600030101010101" pitchFamily="2" charset="-122"/>
              </a:rPr>
              <a:t>朗读指导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847850" y="5320459"/>
            <a:ext cx="1656080" cy="105579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499235" y="6376253"/>
            <a:ext cx="9168130" cy="481753"/>
          </a:xfrm>
          <a:prstGeom prst="rect">
            <a:avLst/>
          </a:prstGeom>
          <a:solidFill>
            <a:srgbClr val="A480B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884811" y="3810000"/>
            <a:ext cx="71621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从这些词语中可以看出铁罐是个什么样的人？</a:t>
            </a:r>
          </a:p>
        </p:txBody>
      </p:sp>
      <p:sp>
        <p:nvSpPr>
          <p:cNvPr id="3" name="矩形 2"/>
          <p:cNvSpPr/>
          <p:nvPr/>
        </p:nvSpPr>
        <p:spPr>
          <a:xfrm>
            <a:off x="4366901" y="4843780"/>
            <a:ext cx="34575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傲慢无礼  自以为是</a:t>
            </a:r>
          </a:p>
        </p:txBody>
      </p:sp>
      <p:sp>
        <p:nvSpPr>
          <p:cNvPr id="4" name="矩形 3"/>
          <p:cNvSpPr/>
          <p:nvPr/>
        </p:nvSpPr>
        <p:spPr>
          <a:xfrm>
            <a:off x="1952601" y="1047734"/>
            <a:ext cx="839204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读陶罐和铁罐的对话，同桌合作找出表现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铁罐神态的词语。</a:t>
            </a:r>
          </a:p>
        </p:txBody>
      </p:sp>
      <p:sp>
        <p:nvSpPr>
          <p:cNvPr id="5" name="矩形 4"/>
          <p:cNvSpPr/>
          <p:nvPr/>
        </p:nvSpPr>
        <p:spPr>
          <a:xfrm>
            <a:off x="3303882" y="2652607"/>
            <a:ext cx="63401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奚落  骄傲  傲慢  轻蔑  恼怒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</a:p>
        </p:txBody>
      </p:sp>
      <p:pic>
        <p:nvPicPr>
          <p:cNvPr id="10" name="Picture 2" descr="http://pic1.16pic.com/00/47/70/16pic_4770486_b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0161" y="2368560"/>
            <a:ext cx="1357322" cy="236522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847850" y="5320459"/>
            <a:ext cx="1656080" cy="105579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499235" y="6376253"/>
            <a:ext cx="9168130" cy="481753"/>
          </a:xfrm>
          <a:prstGeom prst="rect">
            <a:avLst/>
          </a:prstGeom>
          <a:solidFill>
            <a:srgbClr val="A480B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813691" y="3890433"/>
            <a:ext cx="72269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从这些词语中可以看出陶罐是个什么样的人？</a:t>
            </a:r>
          </a:p>
        </p:txBody>
      </p:sp>
      <p:sp>
        <p:nvSpPr>
          <p:cNvPr id="3" name="矩形 2"/>
          <p:cNvSpPr/>
          <p:nvPr/>
        </p:nvSpPr>
        <p:spPr>
          <a:xfrm>
            <a:off x="3826806" y="4930573"/>
            <a:ext cx="41969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谦虚有礼  友好大度</a:t>
            </a:r>
          </a:p>
        </p:txBody>
      </p:sp>
      <p:sp>
        <p:nvSpPr>
          <p:cNvPr id="4" name="矩形 3"/>
          <p:cNvSpPr/>
          <p:nvPr/>
        </p:nvSpPr>
        <p:spPr>
          <a:xfrm>
            <a:off x="1952601" y="1047734"/>
            <a:ext cx="839204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读陶罐和铁罐的对话，同桌合作找出表现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陶罐神态的词语。</a:t>
            </a:r>
          </a:p>
        </p:txBody>
      </p:sp>
      <p:sp>
        <p:nvSpPr>
          <p:cNvPr id="5" name="矩形 4"/>
          <p:cNvSpPr/>
          <p:nvPr/>
        </p:nvSpPr>
        <p:spPr>
          <a:xfrm>
            <a:off x="3623287" y="2695787"/>
            <a:ext cx="3877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谦虚  争辩  不理会</a:t>
            </a:r>
          </a:p>
        </p:txBody>
      </p:sp>
      <p:pic>
        <p:nvPicPr>
          <p:cNvPr id="9" name="Picture 2" descr="http://pic1.16pic.com/00/47/70/16pic_4770486_b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65945" y="1047332"/>
            <a:ext cx="1201420" cy="284310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9645" y="1780546"/>
            <a:ext cx="7780020" cy="359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矩形 5"/>
          <p:cNvSpPr/>
          <p:nvPr/>
        </p:nvSpPr>
        <p:spPr>
          <a:xfrm>
            <a:off x="2713361" y="2380827"/>
            <a:ext cx="702627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聚精会神  全神贯注  心平气和</a:t>
            </a:r>
            <a:endParaRPr lang="en-US" altLang="zh-CN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神采飞扬  得意洋洋  悠然自得</a:t>
            </a:r>
          </a:p>
        </p:txBody>
      </p:sp>
      <p:sp>
        <p:nvSpPr>
          <p:cNvPr id="2" name="文本框 11"/>
          <p:cNvSpPr txBox="1"/>
          <p:nvPr/>
        </p:nvSpPr>
        <p:spPr>
          <a:xfrm>
            <a:off x="2806713" y="747221"/>
            <a:ext cx="550387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latin typeface="宋体" panose="02010600030101010101" pitchFamily="2" charset="-122"/>
                <a:ea typeface="宋体" panose="02010600030101010101" pitchFamily="2" charset="-122"/>
              </a:rPr>
              <a:t>词语积累（</a:t>
            </a:r>
            <a:r>
              <a:rPr lang="zh-CN" altLang="en-US" sz="26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表示神态</a:t>
            </a:r>
            <a:r>
              <a:rPr lang="zh-CN" altLang="en-US" sz="26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的词语</a:t>
            </a:r>
            <a:r>
              <a:rPr lang="zh-CN" altLang="en-US" sz="2600" b="1" dirty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7204" y="715911"/>
            <a:ext cx="447979" cy="719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933071" y="1507067"/>
            <a:ext cx="742505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dirty="0">
                <a:solidFill>
                  <a:srgbClr val="0000FF"/>
                </a:solidFill>
              </a:rPr>
              <a:t>总结陶罐和铁罐各自的优缺点，说一说：</a:t>
            </a:r>
            <a:r>
              <a:rPr lang="en-US" sz="2800" dirty="0">
                <a:solidFill>
                  <a:srgbClr val="FF0000"/>
                </a:solidFill>
              </a:rPr>
              <a:t/>
            </a:r>
            <a:br>
              <a:rPr lang="en-US" sz="2800" dirty="0">
                <a:solidFill>
                  <a:srgbClr val="FF0000"/>
                </a:solidFill>
              </a:rPr>
            </a:br>
            <a:r>
              <a:rPr lang="en-US" sz="2800" dirty="0"/>
              <a:t>1.</a:t>
            </a:r>
            <a:r>
              <a:rPr lang="zh-CN" altLang="en-US" sz="2800" dirty="0"/>
              <a:t>铁罐那么</a:t>
            </a:r>
            <a:r>
              <a:rPr lang="zh-CN" altLang="en-US" sz="2800" dirty="0">
                <a:solidFill>
                  <a:srgbClr val="0000FF"/>
                </a:solidFill>
              </a:rPr>
              <a:t>傲慢</a:t>
            </a:r>
            <a:r>
              <a:rPr lang="zh-CN" altLang="en-US" sz="2800" dirty="0"/>
              <a:t>，究竟为什么？</a:t>
            </a:r>
            <a:endParaRPr lang="en-US" altLang="zh-CN" sz="2800" dirty="0"/>
          </a:p>
          <a:p>
            <a:pPr>
              <a:lnSpc>
                <a:spcPct val="200000"/>
              </a:lnSpc>
            </a:pPr>
            <a:r>
              <a:rPr lang="en-US" altLang="zh-CN" sz="2800" dirty="0"/>
              <a:t>2.</a:t>
            </a:r>
            <a:r>
              <a:rPr lang="zh-CN" altLang="en-US" sz="2800" dirty="0"/>
              <a:t>陶罐那么</a:t>
            </a:r>
            <a:r>
              <a:rPr lang="zh-CN" altLang="en-US" sz="2800" dirty="0">
                <a:solidFill>
                  <a:srgbClr val="0000FF"/>
                </a:solidFill>
              </a:rPr>
              <a:t>谦虚</a:t>
            </a:r>
            <a:r>
              <a:rPr lang="zh-CN" altLang="en-US" sz="2800" dirty="0"/>
              <a:t>，他为什么不跟铁罐碰一碰？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795" y="1666246"/>
            <a:ext cx="1271270" cy="242908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07926" y="2366439"/>
            <a:ext cx="35439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/>
              <a:t>铁罐优点：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21815" y="4620266"/>
            <a:ext cx="8548370" cy="584775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因为陶罐很容易破碎，所以不敢和铁罐碰一碰。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38456" y="3708406"/>
            <a:ext cx="6364243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因为铁罐很坚硬，所以它很骄傲。</a:t>
            </a:r>
          </a:p>
        </p:txBody>
      </p:sp>
      <p:pic>
        <p:nvPicPr>
          <p:cNvPr id="10" name="Picture 2" descr="http://pic1.16pic.com/00/47/70/16pic_4770486_b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3231" y="189240"/>
            <a:ext cx="1357322" cy="2365227"/>
          </a:xfrm>
          <a:prstGeom prst="rect">
            <a:avLst/>
          </a:prstGeom>
          <a:noFill/>
        </p:spPr>
      </p:pic>
      <p:pic>
        <p:nvPicPr>
          <p:cNvPr id="9" name="Picture 2" descr="http://pic1.16pic.com/00/47/70/16pic_4770486_b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3345" y="-476674"/>
            <a:ext cx="1201420" cy="2843107"/>
          </a:xfrm>
          <a:prstGeom prst="rect">
            <a:avLst/>
          </a:prstGeom>
          <a:noFill/>
        </p:spPr>
      </p:pic>
      <p:sp>
        <p:nvSpPr>
          <p:cNvPr id="5" name="文本框 4"/>
          <p:cNvSpPr txBox="1"/>
          <p:nvPr/>
        </p:nvSpPr>
        <p:spPr>
          <a:xfrm>
            <a:off x="6447790" y="2366439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dirty="0">
                <a:sym typeface="+mn-ea"/>
              </a:rPr>
              <a:t>陶罐缺点：</a:t>
            </a:r>
            <a:endParaRPr lang="zh-CN" altLang="en-US" sz="3600" dirty="0">
              <a:solidFill>
                <a:srgbClr val="0000FF"/>
              </a:solidFill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854575" y="2366439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dirty="0">
                <a:solidFill>
                  <a:srgbClr val="FF0000"/>
                </a:solidFill>
                <a:sym typeface="+mn-ea"/>
              </a:rPr>
              <a:t>坚固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836660" y="2366439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dirty="0">
                <a:solidFill>
                  <a:srgbClr val="0000FF"/>
                </a:solidFill>
                <a:sym typeface="+mn-ea"/>
              </a:rPr>
              <a:t>易碎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  <p:bldP spid="4" grpId="0" bldLvl="0" animBg="1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s://gss2.bdstatic.com/-fo3dSag_xI4khGkpoWK1HF6hhy/baike/w%3D268%3Bg%3D0/sign=1c62ddebeac4b7453494b010f7c7792a/2e2eb9389b504fc2c355ebc7e4dde71191ef6de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1361" y="1714500"/>
            <a:ext cx="1704975" cy="3403600"/>
          </a:xfrm>
          <a:prstGeom prst="rect">
            <a:avLst/>
          </a:prstGeom>
          <a:noFill/>
          <a:effectLst>
            <a:outerShdw blurRad="203200" dist="38100" sx="104000" sy="104000" algn="l" rotWithShape="0">
              <a:prstClr val="black">
                <a:alpha val="40000"/>
              </a:prstClr>
            </a:outerShdw>
          </a:effectLst>
        </p:spPr>
      </p:pic>
      <p:sp>
        <p:nvSpPr>
          <p:cNvPr id="121857" name="Rectangle 1"/>
          <p:cNvSpPr>
            <a:spLocks noChangeArrowheads="1"/>
          </p:cNvSpPr>
          <p:nvPr/>
        </p:nvSpPr>
        <p:spPr bwMode="auto">
          <a:xfrm>
            <a:off x="4095736" y="1959209"/>
            <a:ext cx="6072230" cy="29546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0" tIns="0" rIns="0" bIns="0" numCol="1" anchor="ctr" anchorCtr="0" compatLnSpc="1">
            <a:spAutoFit/>
          </a:bodyPr>
          <a:lstStyle/>
          <a:p>
            <a:pPr indent="31750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/>
              <a:t>    </a:t>
            </a:r>
            <a:r>
              <a:rPr lang="zh-CN" altLang="en-US" sz="3200" dirty="0"/>
              <a:t> </a:t>
            </a:r>
            <a:r>
              <a:rPr lang="zh-CN" altLang="en-US" sz="32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寓言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是用比喻性的故事来寄托意味深长的道理，给人以启示的文学体裁，字数不多，但言简意赅。故事的主人公可以是人，也可以是拟人化的动植物或其他事物。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456040" y="404664"/>
            <a:ext cx="3456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18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1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1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7" grpId="0" bldLvl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3215680" y="1190414"/>
            <a:ext cx="68465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    拿自己的长处跟别人的短处相比，那是无法比较的。难道陶罐一点长处也没有了吗？</a:t>
            </a:r>
            <a:r>
              <a:rPr lang="zh-CN" altLang="en-US" sz="3600" dirty="0">
                <a:solidFill>
                  <a:srgbClr val="0000FF"/>
                </a:solidFill>
              </a:rPr>
              <a:t>默读剩余自然段。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7371" y="1524852"/>
            <a:ext cx="1340485" cy="25620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2953362" y="2387165"/>
            <a:ext cx="1428760" cy="66675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024380" y="2291081"/>
            <a:ext cx="80721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许多年过去了。有一天，人们来到这里，掘开厚厚的堆积物，发现了那个陶罐。</a:t>
            </a:r>
          </a:p>
        </p:txBody>
      </p:sp>
      <p:sp>
        <p:nvSpPr>
          <p:cNvPr id="20" name="椭圆形标注 19"/>
          <p:cNvSpPr/>
          <p:nvPr/>
        </p:nvSpPr>
        <p:spPr>
          <a:xfrm>
            <a:off x="4382141" y="766233"/>
            <a:ext cx="2929255" cy="1234440"/>
          </a:xfrm>
          <a:prstGeom prst="wedgeEllipseCallout">
            <a:avLst>
              <a:gd name="adj1" fmla="val -69423"/>
              <a:gd name="adj2" fmla="val 73936"/>
            </a:avLst>
          </a:prstGeom>
          <a:grpFill/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solidFill>
                  <a:sysClr val="windowText" lastClr="000000"/>
                </a:solidFill>
              </a:rPr>
              <a:t>时间久远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20" grpId="0" bldLvl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 descr="https://timgsa.baidu.com/timg?image&amp;quality=80&amp;size=b9999_10000&amp;sec=1538392424987&amp;di=a651dc7d7316a56d2a49020bddb551fd&amp;imgtype=0&amp;src=http%3A%2F%2Fimgsrc.baidu.com%2Fimgad%2Fpic%2Fitem%2Ff31fbe096b63f624be5064f68d44ebf81a4ca332.jpg"/>
          <p:cNvSpPr>
            <a:spLocks noChangeAspect="1" noChangeArrowheads="1"/>
          </p:cNvSpPr>
          <p:nvPr/>
        </p:nvSpPr>
        <p:spPr bwMode="auto">
          <a:xfrm>
            <a:off x="1679575" y="-192617"/>
            <a:ext cx="304800" cy="406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35844" name="Picture 4" descr="https://timgsa.baidu.com/timg?image&amp;quality=80&amp;size=b9999_10000&amp;sec=1538392424987&amp;di=a651dc7d7316a56d2a49020bddb551fd&amp;imgtype=0&amp;src=http%3A%2F%2Fimgsrc.baidu.com%2Fimgad%2Fpic%2Fitem%2Ff31fbe096b63f624be5064f68d44ebf81a4ca3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7042" y="1428742"/>
            <a:ext cx="5143536" cy="4280033"/>
          </a:xfrm>
          <a:prstGeom prst="rect">
            <a:avLst/>
          </a:prstGeom>
          <a:noFill/>
          <a:effectLst>
            <a:softEdge rad="139700"/>
          </a:effectLst>
        </p:spPr>
      </p:pic>
      <p:sp>
        <p:nvSpPr>
          <p:cNvPr id="6" name="矩形标注 5"/>
          <p:cNvSpPr/>
          <p:nvPr/>
        </p:nvSpPr>
        <p:spPr>
          <a:xfrm>
            <a:off x="6953257" y="571485"/>
            <a:ext cx="3262432" cy="461665"/>
          </a:xfrm>
          <a:prstGeom prst="wedgeRectCallout">
            <a:avLst>
              <a:gd name="adj1" fmla="val -42438"/>
              <a:gd name="adj2" fmla="val 140901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2400" dirty="0"/>
              <a:t>哟，这里有一个罐子！</a:t>
            </a:r>
          </a:p>
        </p:txBody>
      </p:sp>
      <p:sp>
        <p:nvSpPr>
          <p:cNvPr id="7" name="矩形标注 6"/>
          <p:cNvSpPr/>
          <p:nvPr/>
        </p:nvSpPr>
        <p:spPr>
          <a:xfrm>
            <a:off x="1828800" y="725580"/>
            <a:ext cx="2646878" cy="461665"/>
          </a:xfrm>
          <a:prstGeom prst="wedgeRectCallout">
            <a:avLst>
              <a:gd name="adj1" fmla="val 34639"/>
              <a:gd name="adj2" fmla="val 103764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2400" dirty="0"/>
              <a:t>真的，一个陶罐！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484164" y="1939279"/>
            <a:ext cx="3786214" cy="8572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797655" y="1278878"/>
            <a:ext cx="8286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捧起陶罐，倒掉里面的泥土，擦洗干净，它还是那样光洁，朴素，美观。</a:t>
            </a:r>
          </a:p>
        </p:txBody>
      </p:sp>
      <p:sp>
        <p:nvSpPr>
          <p:cNvPr id="4" name="下箭头 3"/>
          <p:cNvSpPr/>
          <p:nvPr/>
        </p:nvSpPr>
        <p:spPr>
          <a:xfrm>
            <a:off x="6976109" y="2893487"/>
            <a:ext cx="285752" cy="762005"/>
          </a:xfrm>
          <a:prstGeom prst="down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4468489" y="3750744"/>
            <a:ext cx="3877985" cy="58477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ysClr val="windowText" lastClr="000000"/>
                </a:solidFill>
              </a:rPr>
              <a:t>时间没有让陶罐改变</a:t>
            </a:r>
          </a:p>
        </p:txBody>
      </p:sp>
      <p:pic>
        <p:nvPicPr>
          <p:cNvPr id="9" name="Picture 2" descr="http://pic1.16pic.com/00/47/70/16pic_4770486_b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5875" y="2184405"/>
            <a:ext cx="1201420" cy="284310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bldLvl="0" animBg="1"/>
      <p:bldP spid="5" grpId="0" bldLvl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134563" y="3308776"/>
            <a:ext cx="785818" cy="66675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990850" y="2004907"/>
            <a:ext cx="2287270" cy="7620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113286" y="1995593"/>
            <a:ext cx="796480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/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“多美的陶罐！”一个人说，“小心点儿，千万别把它碰坏了，这是古代的东西，很有价值的。”</a:t>
            </a:r>
          </a:p>
        </p:txBody>
      </p:sp>
      <p:sp>
        <p:nvSpPr>
          <p:cNvPr id="8" name="矩形标注 7"/>
          <p:cNvSpPr/>
          <p:nvPr/>
        </p:nvSpPr>
        <p:spPr>
          <a:xfrm>
            <a:off x="4782185" y="668867"/>
            <a:ext cx="2895600" cy="1244600"/>
          </a:xfrm>
          <a:prstGeom prst="wedgeRectCallout">
            <a:avLst>
              <a:gd name="adj1" fmla="val -74444"/>
              <a:gd name="adj2" fmla="val 58783"/>
            </a:avLst>
          </a:prstGeom>
          <a:grpFill/>
          <a:ln>
            <a:solidFill>
              <a:srgbClr val="FFC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ysClr val="windowText" lastClr="000000"/>
                </a:solidFill>
              </a:rPr>
              <a:t>   </a:t>
            </a:r>
            <a:r>
              <a:rPr lang="zh-CN" altLang="en-US" sz="2400" dirty="0">
                <a:solidFill>
                  <a:sysClr val="windowText" lastClr="000000"/>
                </a:solidFill>
              </a:rPr>
              <a:t>对刚出土的陶罐发出由衷的赞美！</a:t>
            </a:r>
          </a:p>
        </p:txBody>
      </p:sp>
      <p:sp>
        <p:nvSpPr>
          <p:cNvPr id="10" name="矩形标注 9"/>
          <p:cNvSpPr/>
          <p:nvPr/>
        </p:nvSpPr>
        <p:spPr>
          <a:xfrm>
            <a:off x="2821946" y="4422992"/>
            <a:ext cx="4683125" cy="793327"/>
          </a:xfrm>
          <a:prstGeom prst="wedgeRectCallout">
            <a:avLst>
              <a:gd name="adj1" fmla="val -48155"/>
              <a:gd name="adj2" fmla="val -107737"/>
            </a:avLst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ysClr val="windowText" lastClr="000000"/>
                </a:solidFill>
              </a:rPr>
              <a:t>过了很久，陶罐的价值不可估计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7" grpId="0" animBg="1"/>
      <p:bldP spid="8" grpId="0" bldLvl="0" animBg="1"/>
      <p:bldP spid="10" grpId="0" bldLvl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937635" y="2869359"/>
            <a:ext cx="1229360" cy="62907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标注 5"/>
          <p:cNvSpPr/>
          <p:nvPr/>
        </p:nvSpPr>
        <p:spPr>
          <a:xfrm>
            <a:off x="2635226" y="843691"/>
            <a:ext cx="4572000" cy="2554545"/>
          </a:xfrm>
          <a:prstGeom prst="wedgeRectCallout">
            <a:avLst>
              <a:gd name="adj1" fmla="val 63334"/>
              <a:gd name="adj2" fmla="val 34908"/>
            </a:avLst>
          </a:prstGeom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r>
              <a:rPr lang="en-US" altLang="zh-CN" sz="3200" dirty="0"/>
              <a:t>  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“谢谢你们！”陶罐兴奋地说，“我的兄弟铁罐就在我旁边，请你们把它掘出来吧，它一定闷得够受了。”</a:t>
            </a:r>
          </a:p>
        </p:txBody>
      </p:sp>
      <p:pic>
        <p:nvPicPr>
          <p:cNvPr id="5" name="Picture 2" descr="http://pic1.16pic.com/00/47/70/16pic_4770486_b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6259" y="677750"/>
            <a:ext cx="1928794" cy="4466183"/>
          </a:xfrm>
          <a:prstGeom prst="rect">
            <a:avLst/>
          </a:prstGeom>
          <a:noFill/>
        </p:spPr>
      </p:pic>
      <p:sp>
        <p:nvSpPr>
          <p:cNvPr id="8" name="下箭头 7"/>
          <p:cNvSpPr/>
          <p:nvPr/>
        </p:nvSpPr>
        <p:spPr>
          <a:xfrm>
            <a:off x="4655488" y="4381512"/>
            <a:ext cx="214314" cy="762005"/>
          </a:xfrm>
          <a:prstGeom prst="down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439138" y="5238768"/>
            <a:ext cx="2646878" cy="5847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3200" dirty="0"/>
              <a:t>还是那样善良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bldLvl="0" animBg="1"/>
      <p:bldP spid="8" grpId="0" bldLvl="0" animBg="1"/>
      <p:bldP spid="9" grpId="0" bldLvl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66910" y="952483"/>
            <a:ext cx="77867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人们立即动手，翻来覆去，把土都掘遍了。但是，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连铁罐的影子也没见到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3" name="下箭头 2"/>
          <p:cNvSpPr/>
          <p:nvPr/>
        </p:nvSpPr>
        <p:spPr>
          <a:xfrm>
            <a:off x="7441892" y="2444752"/>
            <a:ext cx="214314" cy="952507"/>
          </a:xfrm>
          <a:prstGeom prst="down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5464806" y="3396838"/>
            <a:ext cx="4339650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3600" dirty="0"/>
              <a:t>坚硬的铁罐变成了土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952728" y="1085418"/>
            <a:ext cx="6768752" cy="17727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/>
              <a:t>        </a:t>
            </a:r>
            <a:r>
              <a:rPr lang="zh-CN" altLang="en-US" sz="2800" dirty="0">
                <a:solidFill>
                  <a:srgbClr val="0000FF"/>
                </a:solidFill>
              </a:rPr>
              <a:t>易碎的陶罐成为了古董，坚硬无比的铁罐却变得无影无踪。</a:t>
            </a:r>
            <a:r>
              <a:rPr lang="zh-CN" altLang="en-US" sz="2800" dirty="0"/>
              <a:t>从这篇课文中我们懂得了一个什么道理？（</a:t>
            </a:r>
            <a:r>
              <a:rPr lang="zh-CN" altLang="en-US" sz="2800" dirty="0">
                <a:solidFill>
                  <a:srgbClr val="C00000"/>
                </a:solidFill>
              </a:rPr>
              <a:t>课后第三题</a:t>
            </a:r>
            <a:r>
              <a:rPr lang="zh-CN" altLang="en-US" sz="2800" dirty="0"/>
              <a:t>）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7681" y="1085432"/>
            <a:ext cx="1235075" cy="236050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845441" y="3857419"/>
            <a:ext cx="6652895" cy="954107"/>
          </a:xfrm>
          <a:prstGeom prst="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zh-CN" sz="2800" dirty="0"/>
              <a:t>   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我们要正确看待自己和他人，因为人人都有优点，也都有缺点。</a:t>
            </a:r>
            <a:endParaRPr lang="zh-CN" altLang="en-US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1965331" y="1365679"/>
            <a:ext cx="8260715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读</a:t>
            </a:r>
            <a:r>
              <a:rPr lang="zh-CN" altLang="en-US" sz="3200" u="sng" dirty="0">
                <a:latin typeface="黑体" panose="02010609060101010101" pitchFamily="49" charset="-122"/>
                <a:ea typeface="黑体" panose="02010609060101010101" pitchFamily="49" charset="-122"/>
                <a:hlinkClick r:id="rId2" action="ppaction://hlinkfile"/>
              </a:rPr>
              <a:t>《北风和太阳》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，想想故事中的北风和课文中的铁罐有什么相似之处。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课后第四题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65318" y="574045"/>
            <a:ext cx="1620957" cy="52322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</a:rPr>
              <a:t>阅读链接</a:t>
            </a:r>
          </a:p>
        </p:txBody>
      </p:sp>
      <p:sp>
        <p:nvSpPr>
          <p:cNvPr id="6" name="矩形 5"/>
          <p:cNvSpPr/>
          <p:nvPr/>
        </p:nvSpPr>
        <p:spPr>
          <a:xfrm>
            <a:off x="2106930" y="3813392"/>
            <a:ext cx="78117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</a:rPr>
              <a:t>        </a:t>
            </a:r>
            <a:r>
              <a:rPr lang="zh-CN" altLang="en-US" sz="2800" b="1" dirty="0">
                <a:solidFill>
                  <a:srgbClr val="FF0000"/>
                </a:solidFill>
              </a:rPr>
              <a:t>待人处事不是给人压力、给人逼迫， 就能成功， 就能获胜。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5" grpId="0" animBg="1"/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24000" y="810160"/>
            <a:ext cx="138564" cy="28469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文本框 14"/>
          <p:cNvSpPr txBox="1"/>
          <p:nvPr/>
        </p:nvSpPr>
        <p:spPr>
          <a:xfrm>
            <a:off x="2148428" y="548680"/>
            <a:ext cx="2219380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结构梳理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6083" y="638776"/>
            <a:ext cx="366860" cy="608451"/>
          </a:xfrm>
          <a:prstGeom prst="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2263781" y="1562106"/>
            <a:ext cx="7661275" cy="3673687"/>
          </a:xfrm>
          <a:prstGeom prst="roundRect">
            <a:avLst/>
          </a:prstGeom>
          <a:solidFill>
            <a:srgbClr val="FFFFFF"/>
          </a:solidFill>
          <a:ln>
            <a:noFill/>
          </a:ln>
          <a:effectLst>
            <a:outerShdw blurRad="368300" dist="88900" dir="5400000" algn="t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707836" y="2225773"/>
            <a:ext cx="553998" cy="1800493"/>
          </a:xfrm>
          <a:prstGeom prst="rect">
            <a:avLst/>
          </a:prstGeom>
          <a:noFill/>
        </p:spPr>
        <p:txBody>
          <a:bodyPr vert="eaVert" wrap="none" lIns="68580" tIns="34290" rIns="68580" bIns="34290" rtlCol="0">
            <a:spAutoFit/>
          </a:bodyPr>
          <a:lstStyle/>
          <a:p>
            <a:r>
              <a:rPr lang="zh-CN" altLang="en-US" sz="2700" dirty="0"/>
              <a:t>陶罐和铁罐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51531" y="2286837"/>
            <a:ext cx="4293483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FF0000"/>
                </a:solidFill>
              </a:rPr>
              <a:t>铁罐：</a:t>
            </a:r>
            <a:r>
              <a:rPr lang="zh-CN" altLang="en-US" sz="2700" dirty="0">
                <a:solidFill>
                  <a:srgbClr val="0000FF"/>
                </a:solidFill>
              </a:rPr>
              <a:t>傲慢</a:t>
            </a:r>
            <a:r>
              <a:rPr lang="zh-CN" altLang="en-US" sz="2700" dirty="0"/>
              <a:t>    多年后不见了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51527" y="3810848"/>
            <a:ext cx="4553170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FF0000"/>
                </a:solidFill>
              </a:rPr>
              <a:t>陶罐：</a:t>
            </a:r>
            <a:r>
              <a:rPr lang="zh-CN" altLang="en-US" sz="2700" dirty="0">
                <a:solidFill>
                  <a:srgbClr val="0000FF"/>
                </a:solidFill>
              </a:rPr>
              <a:t>谦虚</a:t>
            </a:r>
            <a:r>
              <a:rPr lang="zh-CN" altLang="en-US" sz="2700" dirty="0"/>
              <a:t>   多年后依旧美观</a:t>
            </a:r>
          </a:p>
        </p:txBody>
      </p:sp>
      <p:sp>
        <p:nvSpPr>
          <p:cNvPr id="16" name="左大括号 15"/>
          <p:cNvSpPr/>
          <p:nvPr/>
        </p:nvSpPr>
        <p:spPr>
          <a:xfrm>
            <a:off x="3237212" y="2191592"/>
            <a:ext cx="285752" cy="2381267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左大括号 16"/>
          <p:cNvSpPr/>
          <p:nvPr/>
        </p:nvSpPr>
        <p:spPr>
          <a:xfrm flipH="1">
            <a:off x="7851153" y="2177198"/>
            <a:ext cx="285752" cy="2381267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8082921" y="2464652"/>
            <a:ext cx="17075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00FF"/>
                </a:solidFill>
                <a:sym typeface="+mn-ea"/>
              </a:rPr>
              <a:t>正确看待自己和别人的优点和缺点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6" grpId="0" bldLvl="0" animBg="1"/>
      <p:bldP spid="17" grpId="0" bldLvl="0" animBg="1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763836" y="3356997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 defTabSz="914400"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 defTabSz="914400"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 defTabSz="914400"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 defTabSz="914400"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 defTabSz="914400"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 defTabSz="914400"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 defTabSz="914400"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sp>
        <p:nvSpPr>
          <p:cNvPr id="2" name="矩形 1"/>
          <p:cNvSpPr/>
          <p:nvPr/>
        </p:nvSpPr>
        <p:spPr>
          <a:xfrm>
            <a:off x="1880876" y="666327"/>
            <a:ext cx="807529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6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陶器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是用粘土为胎，经过手捏、轮制、模塑等方法加工成型干燥后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放在窑内烧制而成的物品。</a:t>
            </a:r>
          </a:p>
        </p:txBody>
      </p:sp>
      <p:pic>
        <p:nvPicPr>
          <p:cNvPr id="1028" name="Picture 4" descr="https://timgsa.baidu.com/timg?image&amp;quality=80&amp;size=b9999_10000&amp;sec=1538317640182&amp;di=3d7221ab267d809e8960dfea7b17ac41&amp;imgtype=0&amp;src=http%3A%2F%2Fimg1.gtimg.com%2Fnews%2Fpics%2Fhv1%2F205%2F241%2F1051%2F68402935.jpg"/>
          <p:cNvPicPr>
            <a:picLocks noChangeAspect="1" noChangeArrowheads="1"/>
          </p:cNvPicPr>
          <p:nvPr/>
        </p:nvPicPr>
        <p:blipFill>
          <a:blip r:embed="rId3" cstate="email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5802" y="2952747"/>
            <a:ext cx="3133220" cy="28574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s://timgsa.baidu.com/timg?image&amp;quality=80&amp;size=b9999_10000&amp;sec=1538317677962&amp;di=158ef33ad8b4a63bfc1c5003ff24d7af&amp;imgtype=jpg&amp;src=http%3A%2F%2Fimg3.imgtn.bdimg.com%2Fit%2Fu%3D3246698463%2C598636995%26fm%3D214%26gp%3D0.jpg"/>
          <p:cNvPicPr>
            <a:picLocks noChangeAspect="1" noChangeArrowheads="1"/>
          </p:cNvPicPr>
          <p:nvPr/>
        </p:nvPicPr>
        <p:blipFill>
          <a:blip r:embed="rId4" cstate="email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3614" y="2857501"/>
            <a:ext cx="3014386" cy="28737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https://timgsa.baidu.com/timg?image&amp;quality=80&amp;size=b9999_10000&amp;sec=1538317816298&amp;di=b80a6b779b468f584064d442093c7c93&amp;imgtype=0&amp;src=http%3A%2F%2Fimgsrc.baidu.com%2Fimgad%2Fpic%2Fitem%2F962bd40735fae6cd860c424405b30f2442a70f5f.jpg"/>
          <p:cNvPicPr>
            <a:picLocks noChangeAspect="1" noChangeArrowheads="1"/>
          </p:cNvPicPr>
          <p:nvPr/>
        </p:nvPicPr>
        <p:blipFill>
          <a:blip r:embed="rId5" cstate="email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6" y="3031333"/>
            <a:ext cx="3214677" cy="27217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14"/>
          <p:cNvSpPr txBox="1"/>
          <p:nvPr/>
        </p:nvSpPr>
        <p:spPr>
          <a:xfrm>
            <a:off x="2148433" y="548680"/>
            <a:ext cx="2036757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主题概括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3512" y="618921"/>
            <a:ext cx="366860" cy="608451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148211" y="1471771"/>
            <a:ext cx="766254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这篇寓言故事通过陶罐和铁罐的对话和两个人的结局告诉我们，要（        ）别人和自己的短处和长处，不能（                  ），（</a:t>
            </a:r>
            <a:r>
              <a:rPr lang="zh-CN" altLang="en-US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看不到    自己的不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）。</a:t>
            </a:r>
            <a:r>
              <a:rPr lang="zh-CN" altLang="en-US" sz="36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足。</a:t>
            </a:r>
          </a:p>
        </p:txBody>
      </p:sp>
      <p:sp>
        <p:nvSpPr>
          <p:cNvPr id="16" name="矩形 15"/>
          <p:cNvSpPr/>
          <p:nvPr/>
        </p:nvSpPr>
        <p:spPr>
          <a:xfrm>
            <a:off x="4652950" y="3997547"/>
            <a:ext cx="40719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只看到别人的短处</a:t>
            </a:r>
          </a:p>
        </p:txBody>
      </p:sp>
      <p:sp>
        <p:nvSpPr>
          <p:cNvPr id="17" name="矩形 16"/>
          <p:cNvSpPr/>
          <p:nvPr/>
        </p:nvSpPr>
        <p:spPr>
          <a:xfrm>
            <a:off x="2861316" y="4764199"/>
            <a:ext cx="39770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看不到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自己的不足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633350" y="3286765"/>
            <a:ext cx="20377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正确看待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17" grpId="0"/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4"/>
          <p:cNvSpPr txBox="1"/>
          <p:nvPr/>
        </p:nvSpPr>
        <p:spPr>
          <a:xfrm>
            <a:off x="2148428" y="548680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拓展延伸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3512" y="618921"/>
            <a:ext cx="366860" cy="608451"/>
          </a:xfrm>
          <a:prstGeom prst="rect">
            <a:avLst/>
          </a:prstGeom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095472" y="1756231"/>
            <a:ext cx="8072494" cy="30469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algn="ctr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尺有所短，寸有所长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pPr algn="ctr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人无完人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金无足赤。</a:t>
            </a:r>
          </a:p>
          <a:p>
            <a:pPr algn="ctr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人各有能有不能。</a:t>
            </a:r>
          </a:p>
          <a:p>
            <a:pPr algn="ctr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人有所犹，固有所劣；人有所工，固有所拙。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 bldLvl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4"/>
          <p:cNvSpPr txBox="1"/>
          <p:nvPr/>
        </p:nvSpPr>
        <p:spPr>
          <a:xfrm>
            <a:off x="2148428" y="548680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课堂演练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3512" y="618915"/>
            <a:ext cx="366860" cy="60845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381224" y="1268760"/>
            <a:ext cx="72866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一、填词语。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(       )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的铁罐</a:t>
            </a:r>
            <a:r>
              <a:rPr 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(        )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地问</a:t>
            </a:r>
            <a:r>
              <a:rPr 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(       )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的尘土   </a:t>
            </a:r>
            <a:r>
              <a:rPr 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(        )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地说</a:t>
            </a:r>
            <a:r>
              <a:rPr 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(       )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的陶罐   </a:t>
            </a:r>
            <a:r>
              <a:rPr 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(        )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地叫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52734" y="2860032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</a:rPr>
              <a:t>骄傲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53262" y="2860455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</a:rPr>
              <a:t>谦虚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52734" y="3526787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</a:rPr>
              <a:t>厚厚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53262" y="3526787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</a:rPr>
              <a:t>兴奋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53262" y="4193541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</a:rPr>
              <a:t>高兴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52734" y="4193541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</a:rPr>
              <a:t>谦虚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1736731" y="441682"/>
            <a:ext cx="880935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二、根据课文内容填空。</a:t>
            </a:r>
          </a:p>
          <a:p>
            <a:pPr>
              <a:lnSpc>
                <a:spcPct val="150000"/>
              </a:lnSpc>
            </a:pP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1.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从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________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__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可知铁罐看不起陶罐，这是因为：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_______________________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</a:p>
          <a:p>
            <a:pPr>
              <a:lnSpc>
                <a:spcPct val="150000"/>
              </a:lnSpc>
            </a:pP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2.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许多年过去了，陶罐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____________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__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___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_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，而铁罐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_________________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378178" y="2758861"/>
            <a:ext cx="4134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</a:rPr>
              <a:t>铁罐认为自己比陶罐坚硬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690043" y="4029713"/>
            <a:ext cx="392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</a:rPr>
              <a:t>依旧美观、朴素、光洁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143672" y="4869160"/>
            <a:ext cx="392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</a:rPr>
              <a:t>早已不见了踪影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475333" y="2061199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</a:rPr>
              <a:t>它们的对话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timgsa.baidu.com/timg?image&amp;quality=80&amp;size=b9999_10000&amp;sec=1538394554423&amp;di=d5f5efd6c3909ab27f0d9defddd7d2fd&amp;imgtype=0&amp;src=http%3A%2F%2Fcdnimg103.lizhi.fm%2Faudio_cover%2F2016%2F05%2F13%2F28500696729462919_320x320.jpg"/>
          <p:cNvPicPr>
            <a:picLocks noChangeAspect="1" noChangeArrowheads="1"/>
          </p:cNvPicPr>
          <p:nvPr/>
        </p:nvPicPr>
        <p:blipFill>
          <a:blip r:embed="rId2" cstate="email">
            <a:lum bright="18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4375" y="2793167"/>
            <a:ext cx="3048000" cy="3556839"/>
          </a:xfrm>
          <a:prstGeom prst="roundRect">
            <a:avLst/>
          </a:prstGeom>
          <a:noFill/>
          <a:effectLst>
            <a:softEdge rad="76200"/>
          </a:effectLst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809756" y="564727"/>
            <a:ext cx="8462645" cy="107721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三、假如很多年以后，受了伤的铁罐也被人挖出来了，它们又见面了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……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809756" y="2476500"/>
            <a:ext cx="2440305" cy="2308324"/>
          </a:xfrm>
          <a:prstGeom prst="wedgeRectCallout">
            <a:avLst>
              <a:gd name="adj1" fmla="val 82812"/>
              <a:gd name="adj2" fmla="val 47825"/>
            </a:avLst>
          </a:prstGeom>
          <a:noFill/>
          <a:ln w="9525">
            <a:solidFill>
              <a:srgbClr val="FF0000"/>
            </a:solidFill>
            <a:miter lim="800000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陶罐（        ）说：“人人都会有缺点，也都会有优点，我们要正确对待自己和他人。”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7881950" y="2000240"/>
            <a:ext cx="2786050" cy="2492990"/>
          </a:xfrm>
          <a:prstGeom prst="wedgeRectCallout">
            <a:avLst>
              <a:gd name="adj1" fmla="val -97011"/>
              <a:gd name="adj2" fmla="val 37385"/>
            </a:avLst>
          </a:prstGeom>
          <a:noFill/>
          <a:ln w="9525">
            <a:solidFill>
              <a:srgbClr val="FF0000"/>
            </a:solidFill>
            <a:miter lim="800000"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铁罐（         ）对陶罐说：“对不起，我只看到了你的缺点，没看到你的优点。”　　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029720" y="2051046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</a:rPr>
              <a:t>惭愧地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81290" y="2476499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</a:rPr>
              <a:t>谦虚地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9" grpId="0" bldLvl="0" animBg="1"/>
      <p:bldP spid="10" grpId="0"/>
      <p:bldP spid="11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938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4" name="TextBox 11"/>
          <p:cNvSpPr txBox="1"/>
          <p:nvPr/>
        </p:nvSpPr>
        <p:spPr>
          <a:xfrm>
            <a:off x="4095742" y="4095760"/>
            <a:ext cx="1286051" cy="68480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谦虚</a:t>
            </a:r>
          </a:p>
        </p:txBody>
      </p:sp>
      <p:sp>
        <p:nvSpPr>
          <p:cNvPr id="57" name="Text Box 5"/>
          <p:cNvSpPr txBox="1">
            <a:spLocks noChangeArrowheads="1"/>
          </p:cNvSpPr>
          <p:nvPr/>
        </p:nvSpPr>
        <p:spPr bwMode="auto">
          <a:xfrm>
            <a:off x="6140072" y="2095496"/>
            <a:ext cx="1172786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骄</a:t>
            </a:r>
            <a:r>
              <a:rPr lang="zh-CN" altLang="en-US" sz="4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傲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000582" y="2095496"/>
            <a:ext cx="1381038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陶罐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229949" y="4095760"/>
            <a:ext cx="1232466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懦弱</a:t>
            </a:r>
          </a:p>
        </p:txBody>
      </p:sp>
      <p:sp>
        <p:nvSpPr>
          <p:cNvPr id="20" name="矩形 19"/>
          <p:cNvSpPr/>
          <p:nvPr/>
        </p:nvSpPr>
        <p:spPr>
          <a:xfrm>
            <a:off x="3881428" y="1523992"/>
            <a:ext cx="1101763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t</a:t>
            </a:r>
            <a:r>
              <a:rPr lang="en-US" altLang="zh-CN" sz="30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á</a:t>
            </a:r>
            <a:r>
              <a:rPr lang="en-US" sz="30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o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953124" y="1523992"/>
            <a:ext cx="1143008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ji</a:t>
            </a:r>
            <a:r>
              <a:rPr lang="en-US" altLang="zh-CN" sz="30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ā</a:t>
            </a:r>
            <a:r>
              <a:rPr lang="en-US" sz="30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o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738942" y="2190746"/>
            <a:ext cx="504056" cy="73914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0" name="TextBox 11"/>
          <p:cNvSpPr txBox="1">
            <a:spLocks noChangeArrowheads="1"/>
          </p:cNvSpPr>
          <p:nvPr/>
        </p:nvSpPr>
        <p:spPr bwMode="auto">
          <a:xfrm>
            <a:off x="2029300" y="2014101"/>
            <a:ext cx="112149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我会认</a:t>
            </a:r>
          </a:p>
        </p:txBody>
      </p:sp>
      <p:sp>
        <p:nvSpPr>
          <p:cNvPr id="51" name="矩形 50"/>
          <p:cNvSpPr/>
          <p:nvPr/>
        </p:nvSpPr>
        <p:spPr>
          <a:xfrm>
            <a:off x="3048285" y="2110165"/>
            <a:ext cx="36000" cy="432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2049663" y="2110165"/>
            <a:ext cx="36000" cy="432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8310578" y="4095760"/>
            <a:ext cx="1232466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恼</a:t>
            </a:r>
            <a:r>
              <a:rPr lang="zh-CN" altLang="en-US" sz="4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怒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8262382" y="2095496"/>
            <a:ext cx="1232466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代价</a:t>
            </a:r>
          </a:p>
        </p:txBody>
      </p:sp>
      <p:sp>
        <p:nvSpPr>
          <p:cNvPr id="29" name="矩形 28"/>
          <p:cNvSpPr/>
          <p:nvPr/>
        </p:nvSpPr>
        <p:spPr>
          <a:xfrm>
            <a:off x="8882082" y="4191010"/>
            <a:ext cx="504056" cy="73914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595808" y="1523992"/>
            <a:ext cx="1101763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gu</a:t>
            </a:r>
            <a:r>
              <a:rPr lang="en-US" altLang="zh-CN" sz="30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à</a:t>
            </a:r>
            <a:r>
              <a:rPr lang="en-US" sz="30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n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129600" y="1523992"/>
            <a:ext cx="1143008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d</a:t>
            </a:r>
            <a:r>
              <a:rPr lang="en-US" altLang="zh-CN" sz="30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à</a:t>
            </a:r>
            <a:r>
              <a:rPr lang="en-US" sz="30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i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771908" y="1523992"/>
            <a:ext cx="1143008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ji</a:t>
            </a:r>
            <a:r>
              <a:rPr lang="en-US" altLang="zh-CN" sz="30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à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882062" y="3429006"/>
            <a:ext cx="1101763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qi</a:t>
            </a:r>
            <a:r>
              <a:rPr lang="en-US" altLang="zh-CN" sz="30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ā</a:t>
            </a:r>
            <a:r>
              <a:rPr lang="en-US" sz="30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n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738684" y="3429006"/>
            <a:ext cx="1101763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x</a:t>
            </a:r>
            <a:r>
              <a:rPr lang="en-US" altLang="zh-CN" sz="30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ū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165197" y="3429006"/>
            <a:ext cx="1101763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nu</a:t>
            </a:r>
            <a:r>
              <a:rPr lang="en-US" altLang="zh-CN" sz="30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ò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806554" y="3429006"/>
            <a:ext cx="1101763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ru</a:t>
            </a:r>
            <a:r>
              <a:rPr lang="en-US" altLang="zh-CN" sz="30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ò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8311218" y="3429006"/>
            <a:ext cx="1101763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n</a:t>
            </a:r>
            <a:r>
              <a:rPr lang="en-US" altLang="zh-CN" sz="30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ǎ</a:t>
            </a:r>
            <a:r>
              <a:rPr lang="en-US" sz="30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o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7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3" grpId="0"/>
      <p:bldP spid="23" grpId="1"/>
      <p:bldP spid="8" grpId="0" animBg="1"/>
      <p:bldP spid="29" grpId="0" animBg="1"/>
      <p:bldP spid="31" grpId="0"/>
      <p:bldP spid="31" grpId="1"/>
      <p:bldP spid="38" grpId="0"/>
      <p:bldP spid="38" grpId="1"/>
      <p:bldP spid="39" grpId="0"/>
      <p:bldP spid="39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文本框 64"/>
          <p:cNvSpPr txBox="1"/>
          <p:nvPr/>
        </p:nvSpPr>
        <p:spPr>
          <a:xfrm>
            <a:off x="2882934" y="1819375"/>
            <a:ext cx="608489" cy="10849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骄</a:t>
            </a:r>
            <a:endParaRPr lang="en-US" altLang="zh-CN" sz="6600" b="1" dirty="0" err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4" name="文本框 64"/>
          <p:cNvSpPr txBox="1"/>
          <p:nvPr/>
        </p:nvSpPr>
        <p:spPr>
          <a:xfrm>
            <a:off x="4179078" y="1819375"/>
            <a:ext cx="999303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傲</a:t>
            </a:r>
          </a:p>
        </p:txBody>
      </p:sp>
      <p:sp>
        <p:nvSpPr>
          <p:cNvPr id="12296" name="文本框 64"/>
          <p:cNvSpPr txBox="1"/>
          <p:nvPr/>
        </p:nvSpPr>
        <p:spPr>
          <a:xfrm>
            <a:off x="5475222" y="1819375"/>
            <a:ext cx="94452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谦</a:t>
            </a:r>
          </a:p>
        </p:txBody>
      </p:sp>
      <p:sp>
        <p:nvSpPr>
          <p:cNvPr id="12298" name="文本框 64"/>
          <p:cNvSpPr txBox="1"/>
          <p:nvPr/>
        </p:nvSpPr>
        <p:spPr>
          <a:xfrm>
            <a:off x="6699358" y="1819375"/>
            <a:ext cx="94452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虚</a:t>
            </a:r>
          </a:p>
        </p:txBody>
      </p:sp>
      <p:sp>
        <p:nvSpPr>
          <p:cNvPr id="12300" name="文本框 64"/>
          <p:cNvSpPr txBox="1"/>
          <p:nvPr/>
        </p:nvSpPr>
        <p:spPr>
          <a:xfrm>
            <a:off x="7923494" y="1819375"/>
            <a:ext cx="93547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懦</a:t>
            </a:r>
          </a:p>
        </p:txBody>
      </p:sp>
      <p:sp>
        <p:nvSpPr>
          <p:cNvPr id="12302" name="文本框 64"/>
          <p:cNvSpPr txBox="1"/>
          <p:nvPr/>
        </p:nvSpPr>
        <p:spPr>
          <a:xfrm>
            <a:off x="2474322" y="3905254"/>
            <a:ext cx="834658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弱</a:t>
            </a:r>
          </a:p>
        </p:txBody>
      </p:sp>
      <p:sp>
        <p:nvSpPr>
          <p:cNvPr id="12304" name="文本框 64"/>
          <p:cNvSpPr txBox="1"/>
          <p:nvPr/>
        </p:nvSpPr>
        <p:spPr>
          <a:xfrm>
            <a:off x="3831650" y="3905254"/>
            <a:ext cx="608489" cy="10849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尘</a:t>
            </a:r>
          </a:p>
        </p:txBody>
      </p:sp>
      <p:sp>
        <p:nvSpPr>
          <p:cNvPr id="12306" name="文本框 64"/>
          <p:cNvSpPr txBox="1"/>
          <p:nvPr/>
        </p:nvSpPr>
        <p:spPr>
          <a:xfrm>
            <a:off x="5117534" y="3905254"/>
            <a:ext cx="566811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捧</a:t>
            </a:r>
          </a:p>
        </p:txBody>
      </p:sp>
      <p:sp>
        <p:nvSpPr>
          <p:cNvPr id="12308" name="文本框 64"/>
          <p:cNvSpPr txBox="1"/>
          <p:nvPr/>
        </p:nvSpPr>
        <p:spPr>
          <a:xfrm>
            <a:off x="6403412" y="3926275"/>
            <a:ext cx="608488" cy="10849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擦</a:t>
            </a:r>
          </a:p>
        </p:txBody>
      </p:sp>
      <p:grpSp>
        <p:nvGrpSpPr>
          <p:cNvPr id="19" name="组合 7"/>
          <p:cNvGrpSpPr/>
          <p:nvPr/>
        </p:nvGrpSpPr>
        <p:grpSpPr>
          <a:xfrm>
            <a:off x="2452668" y="3895623"/>
            <a:ext cx="1029163" cy="1447541"/>
            <a:chOff x="2437" y="2032"/>
            <a:chExt cx="1244" cy="1264"/>
          </a:xfrm>
        </p:grpSpPr>
        <p:sp>
          <p:nvSpPr>
            <p:cNvPr id="2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71" name="组合 7"/>
          <p:cNvGrpSpPr/>
          <p:nvPr/>
        </p:nvGrpSpPr>
        <p:grpSpPr>
          <a:xfrm>
            <a:off x="3759642" y="3904267"/>
            <a:ext cx="1029163" cy="1447541"/>
            <a:chOff x="2437" y="2032"/>
            <a:chExt cx="1244" cy="1264"/>
          </a:xfrm>
        </p:grpSpPr>
        <p:sp>
          <p:nvSpPr>
            <p:cNvPr id="72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7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75" name="组合 7"/>
          <p:cNvGrpSpPr/>
          <p:nvPr/>
        </p:nvGrpSpPr>
        <p:grpSpPr>
          <a:xfrm>
            <a:off x="5045526" y="3904267"/>
            <a:ext cx="1029163" cy="1447541"/>
            <a:chOff x="2437" y="2032"/>
            <a:chExt cx="1244" cy="1264"/>
          </a:xfrm>
        </p:grpSpPr>
        <p:sp>
          <p:nvSpPr>
            <p:cNvPr id="76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7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78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79" name="组合 7"/>
          <p:cNvGrpSpPr/>
          <p:nvPr/>
        </p:nvGrpSpPr>
        <p:grpSpPr>
          <a:xfrm>
            <a:off x="6284800" y="3892543"/>
            <a:ext cx="1029163" cy="1447541"/>
            <a:chOff x="2437" y="2032"/>
            <a:chExt cx="1244" cy="1264"/>
          </a:xfrm>
        </p:grpSpPr>
        <p:sp>
          <p:nvSpPr>
            <p:cNvPr id="8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8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1" name="组合 7"/>
          <p:cNvGrpSpPr/>
          <p:nvPr/>
        </p:nvGrpSpPr>
        <p:grpSpPr>
          <a:xfrm>
            <a:off x="7923494" y="1819380"/>
            <a:ext cx="1029163" cy="1447541"/>
            <a:chOff x="2437" y="2032"/>
            <a:chExt cx="1244" cy="1264"/>
          </a:xfrm>
        </p:grpSpPr>
        <p:sp>
          <p:nvSpPr>
            <p:cNvPr id="92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5" name="组合 7"/>
          <p:cNvGrpSpPr/>
          <p:nvPr/>
        </p:nvGrpSpPr>
        <p:grpSpPr>
          <a:xfrm>
            <a:off x="6699358" y="1811999"/>
            <a:ext cx="1029163" cy="1447541"/>
            <a:chOff x="2437" y="2032"/>
            <a:chExt cx="1244" cy="1264"/>
          </a:xfrm>
        </p:grpSpPr>
        <p:sp>
          <p:nvSpPr>
            <p:cNvPr id="96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7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8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9" name="组合 7"/>
          <p:cNvGrpSpPr/>
          <p:nvPr/>
        </p:nvGrpSpPr>
        <p:grpSpPr>
          <a:xfrm>
            <a:off x="5403214" y="1811999"/>
            <a:ext cx="1029163" cy="1447541"/>
            <a:chOff x="2437" y="2032"/>
            <a:chExt cx="1244" cy="1264"/>
          </a:xfrm>
        </p:grpSpPr>
        <p:sp>
          <p:nvSpPr>
            <p:cNvPr id="10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0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03" name="组合 7"/>
          <p:cNvGrpSpPr/>
          <p:nvPr/>
        </p:nvGrpSpPr>
        <p:grpSpPr>
          <a:xfrm>
            <a:off x="4179078" y="1811999"/>
            <a:ext cx="1029163" cy="1447541"/>
            <a:chOff x="2437" y="2032"/>
            <a:chExt cx="1244" cy="1264"/>
          </a:xfrm>
        </p:grpSpPr>
        <p:sp>
          <p:nvSpPr>
            <p:cNvPr id="10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0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07" name="组合 7"/>
          <p:cNvGrpSpPr/>
          <p:nvPr/>
        </p:nvGrpSpPr>
        <p:grpSpPr>
          <a:xfrm>
            <a:off x="2881296" y="1809744"/>
            <a:ext cx="1029163" cy="1447541"/>
            <a:chOff x="2437" y="2032"/>
            <a:chExt cx="1244" cy="1264"/>
          </a:xfrm>
        </p:grpSpPr>
        <p:sp>
          <p:nvSpPr>
            <p:cNvPr id="10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10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7" name="TextBox 11"/>
          <p:cNvSpPr txBox="1">
            <a:spLocks noChangeArrowheads="1"/>
          </p:cNvSpPr>
          <p:nvPr/>
        </p:nvSpPr>
        <p:spPr bwMode="auto">
          <a:xfrm>
            <a:off x="1991550" y="698068"/>
            <a:ext cx="112149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我会写</a:t>
            </a:r>
          </a:p>
        </p:txBody>
      </p:sp>
      <p:sp>
        <p:nvSpPr>
          <p:cNvPr id="69" name="矩形 68"/>
          <p:cNvSpPr/>
          <p:nvPr/>
        </p:nvSpPr>
        <p:spPr>
          <a:xfrm>
            <a:off x="3028535" y="788755"/>
            <a:ext cx="36000" cy="432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2011913" y="822667"/>
            <a:ext cx="36000" cy="432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2" name="文本框 64"/>
          <p:cNvSpPr txBox="1"/>
          <p:nvPr/>
        </p:nvSpPr>
        <p:spPr>
          <a:xfrm>
            <a:off x="7667319" y="3905254"/>
            <a:ext cx="608488" cy="10849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代</a:t>
            </a:r>
          </a:p>
        </p:txBody>
      </p:sp>
      <p:grpSp>
        <p:nvGrpSpPr>
          <p:cNvPr id="53" name="组合 7"/>
          <p:cNvGrpSpPr/>
          <p:nvPr/>
        </p:nvGrpSpPr>
        <p:grpSpPr>
          <a:xfrm>
            <a:off x="7620462" y="3871521"/>
            <a:ext cx="1029163" cy="1447541"/>
            <a:chOff x="2437" y="2032"/>
            <a:chExt cx="1244" cy="1264"/>
          </a:xfrm>
        </p:grpSpPr>
        <p:sp>
          <p:nvSpPr>
            <p:cNvPr id="5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5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57" name="文本框 64"/>
          <p:cNvSpPr txBox="1"/>
          <p:nvPr/>
        </p:nvSpPr>
        <p:spPr>
          <a:xfrm>
            <a:off x="8882082" y="3905254"/>
            <a:ext cx="608488" cy="10849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价</a:t>
            </a:r>
          </a:p>
        </p:txBody>
      </p:sp>
      <p:grpSp>
        <p:nvGrpSpPr>
          <p:cNvPr id="58" name="组合 7"/>
          <p:cNvGrpSpPr/>
          <p:nvPr/>
        </p:nvGrpSpPr>
        <p:grpSpPr>
          <a:xfrm>
            <a:off x="8763470" y="3871521"/>
            <a:ext cx="1029163" cy="1447541"/>
            <a:chOff x="2437" y="2032"/>
            <a:chExt cx="1244" cy="1264"/>
          </a:xfrm>
        </p:grpSpPr>
        <p:sp>
          <p:nvSpPr>
            <p:cNvPr id="59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0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61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4" grpId="0"/>
      <p:bldP spid="12296" grpId="0"/>
      <p:bldP spid="12298" grpId="0"/>
      <p:bldP spid="12300" grpId="0"/>
      <p:bldP spid="12302" grpId="0"/>
      <p:bldP spid="12304" grpId="0"/>
      <p:bldP spid="12306" grpId="0"/>
      <p:bldP spid="12308" grpId="0"/>
      <p:bldP spid="52" grpId="0"/>
      <p:bldP spid="5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图片 8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5952" y="2142490"/>
            <a:ext cx="2304967" cy="2569223"/>
          </a:xfrm>
          <a:prstGeom prst="rect">
            <a:avLst/>
          </a:prstGeom>
        </p:spPr>
      </p:pic>
      <p:cxnSp>
        <p:nvCxnSpPr>
          <p:cNvPr id="84" name="直线连接符 75"/>
          <p:cNvCxnSpPr/>
          <p:nvPr/>
        </p:nvCxnSpPr>
        <p:spPr>
          <a:xfrm flipV="1">
            <a:off x="8565927" y="3378202"/>
            <a:ext cx="1725865" cy="1315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6" name="图片 8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5802" y="1714494"/>
            <a:ext cx="3115462" cy="3340289"/>
          </a:xfrm>
          <a:prstGeom prst="rect">
            <a:avLst/>
          </a:prstGeom>
        </p:spPr>
      </p:pic>
      <p:sp>
        <p:nvSpPr>
          <p:cNvPr id="87" name="文本框 64"/>
          <p:cNvSpPr txBox="1"/>
          <p:nvPr/>
        </p:nvSpPr>
        <p:spPr>
          <a:xfrm>
            <a:off x="5262205" y="2371098"/>
            <a:ext cx="1800200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左右  结构</a:t>
            </a:r>
          </a:p>
        </p:txBody>
      </p:sp>
      <p:sp>
        <p:nvSpPr>
          <p:cNvPr id="88" name="文本框 64"/>
          <p:cNvSpPr txBox="1"/>
          <p:nvPr/>
        </p:nvSpPr>
        <p:spPr>
          <a:xfrm>
            <a:off x="6307535" y="3139294"/>
            <a:ext cx="608489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谦</a:t>
            </a:r>
          </a:p>
        </p:txBody>
      </p:sp>
      <p:sp>
        <p:nvSpPr>
          <p:cNvPr id="89" name="文本框 64"/>
          <p:cNvSpPr txBox="1"/>
          <p:nvPr/>
        </p:nvSpPr>
        <p:spPr>
          <a:xfrm>
            <a:off x="4755778" y="3139183"/>
            <a:ext cx="608488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骄</a:t>
            </a:r>
          </a:p>
        </p:txBody>
      </p:sp>
      <p:sp>
        <p:nvSpPr>
          <p:cNvPr id="90" name="文本框 64"/>
          <p:cNvSpPr txBox="1"/>
          <p:nvPr/>
        </p:nvSpPr>
        <p:spPr>
          <a:xfrm>
            <a:off x="4772884" y="4093210"/>
            <a:ext cx="608489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懦</a:t>
            </a:r>
          </a:p>
        </p:txBody>
      </p:sp>
      <p:sp>
        <p:nvSpPr>
          <p:cNvPr id="91" name="文本框 64"/>
          <p:cNvSpPr txBox="1"/>
          <p:nvPr/>
        </p:nvSpPr>
        <p:spPr>
          <a:xfrm>
            <a:off x="5563664" y="3139366"/>
            <a:ext cx="608488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傲</a:t>
            </a:r>
          </a:p>
        </p:txBody>
      </p:sp>
      <p:sp>
        <p:nvSpPr>
          <p:cNvPr id="92" name="文本框 64"/>
          <p:cNvSpPr txBox="1"/>
          <p:nvPr/>
        </p:nvSpPr>
        <p:spPr>
          <a:xfrm>
            <a:off x="6324635" y="4093210"/>
            <a:ext cx="608489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捧</a:t>
            </a:r>
          </a:p>
        </p:txBody>
      </p:sp>
      <p:sp>
        <p:nvSpPr>
          <p:cNvPr id="93" name="文本框 64"/>
          <p:cNvSpPr txBox="1"/>
          <p:nvPr/>
        </p:nvSpPr>
        <p:spPr>
          <a:xfrm>
            <a:off x="5580770" y="4093210"/>
            <a:ext cx="608489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弱</a:t>
            </a:r>
          </a:p>
        </p:txBody>
      </p:sp>
      <p:sp>
        <p:nvSpPr>
          <p:cNvPr id="96" name="文本框 64"/>
          <p:cNvSpPr txBox="1"/>
          <p:nvPr/>
        </p:nvSpPr>
        <p:spPr>
          <a:xfrm>
            <a:off x="8505836" y="2799094"/>
            <a:ext cx="1728192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上下  结构</a:t>
            </a:r>
          </a:p>
        </p:txBody>
      </p:sp>
      <p:sp>
        <p:nvSpPr>
          <p:cNvPr id="99" name="文本框 64"/>
          <p:cNvSpPr txBox="1"/>
          <p:nvPr/>
        </p:nvSpPr>
        <p:spPr>
          <a:xfrm>
            <a:off x="9010670" y="3587750"/>
            <a:ext cx="608489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尘</a:t>
            </a:r>
          </a:p>
        </p:txBody>
      </p:sp>
      <p:sp>
        <p:nvSpPr>
          <p:cNvPr id="101" name="TextBox 11"/>
          <p:cNvSpPr txBox="1">
            <a:spLocks noChangeArrowheads="1"/>
          </p:cNvSpPr>
          <p:nvPr/>
        </p:nvSpPr>
        <p:spPr bwMode="auto">
          <a:xfrm>
            <a:off x="5433323" y="740866"/>
            <a:ext cx="1936685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生字归类</a:t>
            </a:r>
          </a:p>
        </p:txBody>
      </p:sp>
      <p:grpSp>
        <p:nvGrpSpPr>
          <p:cNvPr id="102" name="组合 101"/>
          <p:cNvGrpSpPr/>
          <p:nvPr/>
        </p:nvGrpSpPr>
        <p:grpSpPr>
          <a:xfrm>
            <a:off x="4943878" y="836712"/>
            <a:ext cx="456833" cy="608488"/>
            <a:chOff x="631825" y="5181600"/>
            <a:chExt cx="1554163" cy="1552575"/>
          </a:xfrm>
        </p:grpSpPr>
        <p:sp>
          <p:nvSpPr>
            <p:cNvPr id="103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5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6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7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8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9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0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1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2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3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4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5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6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7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8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9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0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1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2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3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4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5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6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7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8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9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0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1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2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3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4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cxnSp>
        <p:nvCxnSpPr>
          <p:cNvPr id="135" name="直线连接符 5"/>
          <p:cNvCxnSpPr/>
          <p:nvPr/>
        </p:nvCxnSpPr>
        <p:spPr>
          <a:xfrm>
            <a:off x="5013762" y="2951516"/>
            <a:ext cx="2192665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64"/>
          <p:cNvSpPr txBox="1"/>
          <p:nvPr/>
        </p:nvSpPr>
        <p:spPr>
          <a:xfrm>
            <a:off x="6987462" y="4093210"/>
            <a:ext cx="608489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代</a:t>
            </a:r>
          </a:p>
        </p:txBody>
      </p:sp>
      <p:sp>
        <p:nvSpPr>
          <p:cNvPr id="53" name="文本框 64"/>
          <p:cNvSpPr txBox="1"/>
          <p:nvPr/>
        </p:nvSpPr>
        <p:spPr>
          <a:xfrm>
            <a:off x="6916024" y="3140703"/>
            <a:ext cx="608489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价</a:t>
            </a:r>
          </a:p>
        </p:txBody>
      </p:sp>
      <p:pic>
        <p:nvPicPr>
          <p:cNvPr id="55" name="图片 5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9725" y="2285997"/>
            <a:ext cx="2304967" cy="2569223"/>
          </a:xfrm>
          <a:prstGeom prst="rect">
            <a:avLst/>
          </a:prstGeom>
        </p:spPr>
      </p:pic>
      <p:cxnSp>
        <p:nvCxnSpPr>
          <p:cNvPr id="56" name="直线连接符 75"/>
          <p:cNvCxnSpPr/>
          <p:nvPr/>
        </p:nvCxnSpPr>
        <p:spPr>
          <a:xfrm flipV="1">
            <a:off x="2189701" y="3521710"/>
            <a:ext cx="1725865" cy="1315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64"/>
          <p:cNvSpPr txBox="1"/>
          <p:nvPr/>
        </p:nvSpPr>
        <p:spPr>
          <a:xfrm>
            <a:off x="2129610" y="2942601"/>
            <a:ext cx="1728192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半包围结构</a:t>
            </a:r>
          </a:p>
        </p:txBody>
      </p:sp>
      <p:sp>
        <p:nvSpPr>
          <p:cNvPr id="58" name="文本框 64"/>
          <p:cNvSpPr txBox="1"/>
          <p:nvPr/>
        </p:nvSpPr>
        <p:spPr>
          <a:xfrm>
            <a:off x="2634444" y="3731258"/>
            <a:ext cx="608489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90" grpId="0"/>
      <p:bldP spid="91" grpId="0"/>
      <p:bldP spid="92" grpId="0"/>
      <p:bldP spid="93" grpId="0"/>
      <p:bldP spid="99" grpId="0"/>
      <p:bldP spid="52" grpId="0"/>
      <p:bldP spid="53" grpId="0"/>
      <p:bldP spid="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Box 11"/>
          <p:cNvSpPr txBox="1">
            <a:spLocks noChangeArrowheads="1"/>
          </p:cNvSpPr>
          <p:nvPr/>
        </p:nvSpPr>
        <p:spPr bwMode="auto">
          <a:xfrm>
            <a:off x="5433323" y="740866"/>
            <a:ext cx="1936685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识字方法</a:t>
            </a:r>
          </a:p>
        </p:txBody>
      </p:sp>
      <p:grpSp>
        <p:nvGrpSpPr>
          <p:cNvPr id="102" name="组合 101"/>
          <p:cNvGrpSpPr/>
          <p:nvPr/>
        </p:nvGrpSpPr>
        <p:grpSpPr>
          <a:xfrm>
            <a:off x="4943878" y="836712"/>
            <a:ext cx="456833" cy="608488"/>
            <a:chOff x="631825" y="5181600"/>
            <a:chExt cx="1554163" cy="1552575"/>
          </a:xfrm>
        </p:grpSpPr>
        <p:sp>
          <p:nvSpPr>
            <p:cNvPr id="103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5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6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7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8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9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0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1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2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3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4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5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6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7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8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9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0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1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2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3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4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5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6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7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8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9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0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1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2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3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4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645700" y="1428742"/>
            <a:ext cx="4104456" cy="715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加一加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马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乔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骄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5846421" y="1653103"/>
            <a:ext cx="18101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小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土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尘</a:t>
            </a:r>
            <a:endParaRPr lang="zh-CN" altLang="en-US" sz="28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4405001" y="2890526"/>
            <a:ext cx="5097145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捧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都和手的动作有关系。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1524000" y="2476499"/>
            <a:ext cx="9144000" cy="211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322" name="Picture 2" descr="http://imgsrc.baidu.com/imgad/pic/item/8644ebf81a4c510fb0330dd06a59252dd52aa5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9050" y="4176601"/>
            <a:ext cx="1737680" cy="1428760"/>
          </a:xfrm>
          <a:prstGeom prst="roundRect">
            <a:avLst/>
          </a:prstGeom>
          <a:noFill/>
        </p:spPr>
      </p:pic>
      <p:pic>
        <p:nvPicPr>
          <p:cNvPr id="56324" name="Picture 4" descr="http://admin.jinsanyou.com/uploads/guest/b5591eeada-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2494" y="4163055"/>
            <a:ext cx="1643074" cy="1455448"/>
          </a:xfrm>
          <a:prstGeom prst="roundRect">
            <a:avLst/>
          </a:prstGeom>
          <a:noFill/>
        </p:spPr>
      </p:pic>
      <p:sp>
        <p:nvSpPr>
          <p:cNvPr id="2" name="TextBox 37"/>
          <p:cNvSpPr txBox="1"/>
          <p:nvPr/>
        </p:nvSpPr>
        <p:spPr>
          <a:xfrm>
            <a:off x="2341880" y="2841419"/>
            <a:ext cx="2080260" cy="715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归类识字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7" grpId="0"/>
      <p:bldP spid="43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矩形 50"/>
          <p:cNvSpPr/>
          <p:nvPr/>
        </p:nvSpPr>
        <p:spPr>
          <a:xfrm>
            <a:off x="2478705" y="785716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字理识字</a:t>
            </a:r>
            <a:r>
              <a:rPr lang="zh-CN" altLang="en-US" sz="2800" b="1" dirty="0"/>
              <a:t>：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lum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5845" y="1634919"/>
            <a:ext cx="4113530" cy="2757593"/>
          </a:xfrm>
          <a:prstGeom prst="rect">
            <a:avLst/>
          </a:prstGeom>
        </p:spPr>
      </p:pic>
      <p:sp>
        <p:nvSpPr>
          <p:cNvPr id="99" name="文本框 64"/>
          <p:cNvSpPr txBox="1"/>
          <p:nvPr/>
        </p:nvSpPr>
        <p:spPr>
          <a:xfrm>
            <a:off x="4439305" y="786130"/>
            <a:ext cx="608489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尘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lum contrast="6000"/>
          </a:blip>
          <a:stretch>
            <a:fillRect/>
          </a:stretch>
        </p:blipFill>
        <p:spPr>
          <a:xfrm>
            <a:off x="6562731" y="1970199"/>
            <a:ext cx="1520825" cy="208703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lum contrast="6000"/>
          </a:blip>
          <a:stretch>
            <a:fillRect/>
          </a:stretch>
        </p:blipFill>
        <p:spPr>
          <a:xfrm>
            <a:off x="8083556" y="1949027"/>
            <a:ext cx="1419225" cy="21082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427095" y="4488185"/>
            <a:ext cx="6075680" cy="12003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1800" dirty="0"/>
              <a:t>       </a:t>
            </a:r>
            <a:r>
              <a:rPr lang="en-US" altLang="zh-CN" sz="2400" dirty="0"/>
              <a:t>   </a:t>
            </a:r>
            <a:r>
              <a:rPr lang="zh-CN" altLang="en-US" sz="2400" dirty="0"/>
              <a:t>最早的字形是</a:t>
            </a:r>
            <a:r>
              <a:rPr lang="zh-CN" altLang="en-US" sz="2400" dirty="0">
                <a:solidFill>
                  <a:srgbClr val="0000FF"/>
                </a:solidFill>
              </a:rPr>
              <a:t>三只鹿加两堆土</a:t>
            </a:r>
            <a:r>
              <a:rPr lang="zh-CN" altLang="en-US" sz="2400" dirty="0"/>
              <a:t>，表示</a:t>
            </a:r>
            <a:r>
              <a:rPr lang="zh-CN" altLang="en-US" sz="2400" dirty="0">
                <a:solidFill>
                  <a:srgbClr val="0000FF"/>
                </a:solidFill>
              </a:rPr>
              <a:t>群鹿奔跑时扬起的尘土</a:t>
            </a:r>
            <a:r>
              <a:rPr lang="zh-CN" altLang="en-US" sz="2400" dirty="0"/>
              <a:t>。后省为一鹿一土，简化字变为</a:t>
            </a:r>
            <a:r>
              <a:rPr lang="en-US" altLang="zh-CN" sz="2400" dirty="0"/>
              <a:t>“</a:t>
            </a:r>
            <a:r>
              <a:rPr lang="zh-CN" altLang="en-US" sz="2400" dirty="0">
                <a:solidFill>
                  <a:srgbClr val="FF0000"/>
                </a:solidFill>
              </a:rPr>
              <a:t>小</a:t>
            </a:r>
            <a:r>
              <a:rPr lang="en-US" altLang="zh-CN" sz="2400" dirty="0"/>
              <a:t>”“</a:t>
            </a:r>
            <a:r>
              <a:rPr lang="zh-CN" altLang="en-US" sz="2400" dirty="0">
                <a:solidFill>
                  <a:srgbClr val="FF0000"/>
                </a:solidFill>
              </a:rPr>
              <a:t>土</a:t>
            </a:r>
            <a:r>
              <a:rPr lang="en-US" altLang="zh-CN" sz="2400" dirty="0"/>
              <a:t>”</a:t>
            </a:r>
            <a:r>
              <a:rPr lang="zh-CN" altLang="en-US" sz="2400" dirty="0"/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99" grpId="0"/>
      <p:bldP spid="6" grpId="0" animBg="1"/>
    </p:bldLst>
  </p:timing>
</p:sld>
</file>

<file path=ppt/theme/theme1.xml><?xml version="1.0" encoding="utf-8"?>
<a:theme xmlns:a="http://schemas.openxmlformats.org/drawingml/2006/main" name="第一PPT模板网-WWW.1PPT.COM​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1794</Words>
  <Application>Microsoft Office PowerPoint</Application>
  <PresentationFormat>宽屏</PresentationFormat>
  <Paragraphs>267</Paragraphs>
  <Slides>45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45</vt:i4>
      </vt:variant>
    </vt:vector>
  </HeadingPairs>
  <TitlesOfParts>
    <vt:vector size="58" baseType="lpstr">
      <vt:lpstr>Meiryo</vt:lpstr>
      <vt:lpstr>汉语拼音</vt:lpstr>
      <vt:lpstr>黑体</vt:lpstr>
      <vt:lpstr>华文楷体</vt:lpstr>
      <vt:lpstr>楷体</vt:lpstr>
      <vt:lpstr>宋体</vt:lpstr>
      <vt:lpstr>微软雅黑</vt:lpstr>
      <vt:lpstr>幼圆</vt:lpstr>
      <vt:lpstr>Arial</vt:lpstr>
      <vt:lpstr>Calibri</vt:lpstr>
      <vt:lpstr>Calibri Light</vt:lpstr>
      <vt:lpstr>第一PPT模板网-WWW.1PPT.COM​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cp:lastModifiedBy/>
  <cp:revision>130</cp:revision>
  <dcterms:created xsi:type="dcterms:W3CDTF">2017-03-17T02:28:00Z</dcterms:created>
  <dcterms:modified xsi:type="dcterms:W3CDTF">2021-08-12T17:00:58Z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