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1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9" r:id="rId1"/>
    <p:sldMasterId id="2147483661" r:id="rId2"/>
  </p:sldMasterIdLst>
  <p:notesMasterIdLst>
    <p:notesMasterId r:id="rId16"/>
  </p:notesMasterIdLst>
  <p:sldIdLst>
    <p:sldId id="257" r:id="rId3"/>
    <p:sldId id="284" r:id="rId4"/>
    <p:sldId id="288" r:id="rId5"/>
    <p:sldId id="329" r:id="rId6"/>
    <p:sldId id="330" r:id="rId7"/>
    <p:sldId id="331" r:id="rId8"/>
    <p:sldId id="289" r:id="rId9"/>
    <p:sldId id="333" r:id="rId10"/>
    <p:sldId id="335" r:id="rId11"/>
    <p:sldId id="336" r:id="rId12"/>
    <p:sldId id="334" r:id="rId13"/>
    <p:sldId id="259" r:id="rId14"/>
    <p:sldId id="337" r:id="rId15"/>
  </p:sldIdLst>
  <p:sldSz cx="9144000" cy="5143500" type="screen16x9"/>
  <p:notesSz cx="7104063" cy="10234613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29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FF"/>
    <a:srgbClr val="FFDCB6"/>
    <a:srgbClr val="FEEECA"/>
    <a:srgbClr val="FAE1CF"/>
    <a:srgbClr val="FBEADD"/>
    <a:srgbClr val="EF6160"/>
    <a:srgbClr val="FF00FF"/>
    <a:srgbClr val="62BE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666" y="120"/>
      </p:cViewPr>
      <p:guideLst>
        <p:guide orient="horz" pos="2129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F6686E-9DBE-4DA8-8656-B0D3EA014E8F}" type="datetimeFigureOut">
              <a:rPr lang="zh-CN" altLang="en-US" smtClean="0"/>
              <a:t>2021/8/11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F489CD-E98A-4495-8A40-2C3BF1B13C7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25317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F489CD-E98A-4495-8A40-2C3BF1B13C7D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05437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218482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4071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98817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63406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06896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2644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16961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91073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28506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54806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9201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22938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83966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charset="0"/>
          <a:ea typeface="宋体" pitchFamily="2" charset="-122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charset="0"/>
          <a:ea typeface="宋体" pitchFamily="2" charset="-122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charset="0"/>
          <a:ea typeface="宋体" pitchFamily="2" charset="-122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charset="0"/>
          <a:ea typeface="宋体" pitchFamily="2" charset="-122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charset="0"/>
          <a:ea typeface="宋体" pitchFamily="2" charset="-122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charset="0"/>
          <a:ea typeface="宋体" pitchFamily="2" charset="-122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charset="0"/>
          <a:ea typeface="宋体" pitchFamily="2" charset="-122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charset="0"/>
          <a:ea typeface="宋体" pitchFamily="2" charset="-122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722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3012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302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592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867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157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447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2021/8/11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408745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6" Type="http://schemas.openxmlformats.org/officeDocument/2006/relationships/image" Target="../media/image7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5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101010"/>
              </a:clrFrom>
              <a:clrTo>
                <a:srgbClr val="10101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4850" y="1881188"/>
            <a:ext cx="5568950" cy="1624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直接连接符 5"/>
          <p:cNvCxnSpPr/>
          <p:nvPr/>
        </p:nvCxnSpPr>
        <p:spPr>
          <a:xfrm flipV="1">
            <a:off x="647700" y="2833688"/>
            <a:ext cx="5364163" cy="4762"/>
          </a:xfrm>
          <a:prstGeom prst="line">
            <a:avLst/>
          </a:prstGeom>
          <a:ln w="381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8" name="文本框 10"/>
          <p:cNvSpPr txBox="1">
            <a:spLocks noChangeArrowheads="1"/>
          </p:cNvSpPr>
          <p:nvPr/>
        </p:nvSpPr>
        <p:spPr bwMode="auto">
          <a:xfrm>
            <a:off x="688975" y="2016125"/>
            <a:ext cx="5441950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400" b="1">
                <a:latin typeface="黑体" pitchFamily="49" charset="-122"/>
                <a:ea typeface="黑体" pitchFamily="49" charset="-122"/>
              </a:rPr>
              <a:t>习作：我的植物朋友</a:t>
            </a:r>
          </a:p>
        </p:txBody>
      </p:sp>
      <p:sp>
        <p:nvSpPr>
          <p:cNvPr id="1029" name="文本框 11"/>
          <p:cNvSpPr txBox="1">
            <a:spLocks noChangeArrowheads="1"/>
          </p:cNvSpPr>
          <p:nvPr/>
        </p:nvSpPr>
        <p:spPr bwMode="auto">
          <a:xfrm>
            <a:off x="1047750" y="2919413"/>
            <a:ext cx="47244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2400" b="1" dirty="0" smtClean="0">
                <a:latin typeface="黑体" pitchFamily="49" charset="-122"/>
                <a:ea typeface="黑体" pitchFamily="49" charset="-122"/>
              </a:rPr>
              <a:t>三</a:t>
            </a:r>
            <a:r>
              <a:rPr lang="zh-CN" altLang="en-US" sz="2400" b="1" dirty="0">
                <a:latin typeface="黑体" pitchFamily="49" charset="-122"/>
                <a:ea typeface="黑体" pitchFamily="49" charset="-122"/>
              </a:rPr>
              <a:t>年级语文下册</a:t>
            </a:r>
          </a:p>
        </p:txBody>
      </p:sp>
      <p:sp>
        <p:nvSpPr>
          <p:cNvPr id="7" name="矩形 6"/>
          <p:cNvSpPr/>
          <p:nvPr/>
        </p:nvSpPr>
        <p:spPr>
          <a:xfrm>
            <a:off x="762829" y="4288348"/>
            <a:ext cx="5092061" cy="375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矩形 1"/>
          <p:cNvSpPr>
            <a:spLocks noChangeArrowheads="1"/>
          </p:cNvSpPr>
          <p:nvPr/>
        </p:nvSpPr>
        <p:spPr bwMode="auto">
          <a:xfrm>
            <a:off x="868363" y="642938"/>
            <a:ext cx="5684837" cy="409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2600" b="1">
                <a:latin typeface="楷体" pitchFamily="49" charset="-122"/>
                <a:ea typeface="楷体" pitchFamily="49" charset="-122"/>
              </a:rPr>
              <a:t>一样的香海中。</a:t>
            </a:r>
            <a:r>
              <a:rPr lang="zh-CN" altLang="en-US" sz="2600" b="1" baseline="30000">
                <a:solidFill>
                  <a:srgbClr val="FF00FF"/>
                </a:solidFill>
                <a:latin typeface="楷体" pitchFamily="49" charset="-122"/>
                <a:ea typeface="楷体" pitchFamily="49" charset="-122"/>
              </a:rPr>
              <a:t>④</a:t>
            </a:r>
            <a:r>
              <a:rPr lang="zh-CN" altLang="en-US" sz="2600" b="1">
                <a:latin typeface="楷体" pitchFamily="49" charset="-122"/>
                <a:ea typeface="楷体" pitchFamily="49" charset="-122"/>
              </a:rPr>
              <a:t>风儿一吹，那幽香被送得很远很远……</a:t>
            </a:r>
          </a:p>
          <a:p>
            <a:pPr>
              <a:lnSpc>
                <a:spcPct val="125000"/>
              </a:lnSpc>
            </a:pPr>
            <a:r>
              <a:rPr lang="zh-CN" altLang="en-US" sz="2600" b="1">
                <a:latin typeface="楷体" pitchFamily="49" charset="-122"/>
                <a:ea typeface="楷体" pitchFamily="49" charset="-122"/>
              </a:rPr>
              <a:t>    丁香花在太阳的照射、雨露的滋润、大地的哺育和人们的照料下生长、开花，把芳香无私地献给了大自然。</a:t>
            </a:r>
          </a:p>
          <a:p>
            <a:pPr>
              <a:lnSpc>
                <a:spcPct val="125000"/>
              </a:lnSpc>
            </a:pPr>
            <a:r>
              <a:rPr lang="zh-CN" altLang="en-US" sz="2600" b="1">
                <a:latin typeface="楷体" pitchFamily="49" charset="-122"/>
                <a:ea typeface="楷体" pitchFamily="49" charset="-122"/>
              </a:rPr>
              <a:t>    我真想像丁香花那样，既得到阳光、雨露和人们的爱护，又能把香味儿献给爱我的人们。</a:t>
            </a:r>
            <a:r>
              <a:rPr lang="zh-CN" altLang="en-US" sz="2600" b="1" baseline="30000">
                <a:solidFill>
                  <a:srgbClr val="FF00FF"/>
                </a:solidFill>
                <a:latin typeface="楷体" pitchFamily="49" charset="-122"/>
                <a:ea typeface="楷体" pitchFamily="49" charset="-122"/>
              </a:rPr>
              <a:t>⑤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6653213" y="650875"/>
            <a:ext cx="11112" cy="4084638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6756400" y="763588"/>
            <a:ext cx="2228850" cy="2290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zh-CN" altLang="en-US" sz="2600" b="1" noProof="1">
                <a:solidFill>
                  <a:srgbClr val="FF00FF"/>
                </a:solidFill>
                <a:latin typeface="楷体" pitchFamily="49" charset="-122"/>
                <a:ea typeface="楷体" pitchFamily="49" charset="-122"/>
              </a:rPr>
              <a:t>④调动嗅觉器官来写丁香花，更加突出了丁香花不同于玫瑰、牡丹的美。</a:t>
            </a:r>
          </a:p>
        </p:txBody>
      </p:sp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6831013" y="3271838"/>
            <a:ext cx="2228850" cy="97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zh-CN" altLang="en-US" sz="2600" b="1" noProof="1">
                <a:solidFill>
                  <a:srgbClr val="FF00FF"/>
                </a:solidFill>
                <a:latin typeface="楷体" pitchFamily="49" charset="-122"/>
                <a:ea typeface="楷体" pitchFamily="49" charset="-122"/>
              </a:rPr>
              <a:t>⑤总结全文，升华主题。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0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charRg st="0" end="2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62BEC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图片 1" descr="timg (4)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9050" y="11113"/>
            <a:ext cx="6915150" cy="513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1716088" y="271463"/>
            <a:ext cx="6061075" cy="341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-3429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altLang="zh-CN" sz="2700" b="1" dirty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zh-CN" sz="2700" b="1" dirty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多么幸福啊，小作者院子里的丁香花一定给予了他无限的乐趣和美好的享受，否则小作者是写不出这么美的文章的。文章语言生动，描写具体，从丁香花的形、色、味几方面将丁香花写得美不胜收，令人陶醉。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图片 1" descr="20394056_154533817000_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4288"/>
            <a:ext cx="9159875" cy="5162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/>
          <p:nvPr/>
        </p:nvSpPr>
        <p:spPr>
          <a:xfrm>
            <a:off x="2737484" y="1942256"/>
            <a:ext cx="4827905" cy="126047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7600" b="1" noProof="1">
                <a:ln w="44450" cmpd="thickThin">
                  <a:solidFill>
                    <a:srgbClr val="0F2B40"/>
                  </a:solidFill>
                  <a:prstDash val="solid"/>
                </a:ln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谢谢观看！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17602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组合 4"/>
          <p:cNvGrpSpPr>
            <a:grpSpLocks/>
          </p:cNvGrpSpPr>
          <p:nvPr/>
        </p:nvGrpSpPr>
        <p:grpSpPr bwMode="auto">
          <a:xfrm>
            <a:off x="87313" y="207963"/>
            <a:ext cx="2386012" cy="835025"/>
            <a:chOff x="137" y="328"/>
            <a:chExt cx="3758" cy="1315"/>
          </a:xfrm>
        </p:grpSpPr>
        <p:grpSp>
          <p:nvGrpSpPr>
            <p:cNvPr id="2053" name="组合 7"/>
            <p:cNvGrpSpPr>
              <a:grpSpLocks/>
            </p:cNvGrpSpPr>
            <p:nvPr/>
          </p:nvGrpSpPr>
          <p:grpSpPr bwMode="auto">
            <a:xfrm>
              <a:off x="859" y="508"/>
              <a:ext cx="3036" cy="1112"/>
              <a:chOff x="2085" y="825"/>
              <a:chExt cx="3037" cy="1115"/>
            </a:xfrm>
          </p:grpSpPr>
          <p:pic>
            <p:nvPicPr>
              <p:cNvPr id="2057" name="图片 4" descr="5d8b64deh8c5940b87eb9&amp;690"/>
              <p:cNvPicPr>
                <a:picLocks noChangeAspect="1"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085" y="825"/>
                <a:ext cx="3037" cy="11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058" name="文本框 6"/>
              <p:cNvSpPr txBox="1">
                <a:spLocks noChangeArrowheads="1"/>
              </p:cNvSpPr>
              <p:nvPr/>
            </p:nvSpPr>
            <p:spPr bwMode="auto">
              <a:xfrm>
                <a:off x="2320" y="1013"/>
                <a:ext cx="2541" cy="8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r>
                  <a:rPr lang="zh-CN" altLang="en-US" sz="2800" b="1" dirty="0">
                    <a:solidFill>
                      <a:srgbClr val="00B0F0"/>
                    </a:solidFill>
                    <a:latin typeface="黑体" pitchFamily="49" charset="-122"/>
                    <a:ea typeface="黑体" pitchFamily="49" charset="-122"/>
                  </a:rPr>
                  <a:t>习作要求</a:t>
                </a:r>
              </a:p>
            </p:txBody>
          </p:sp>
        </p:grpSp>
        <p:grpSp>
          <p:nvGrpSpPr>
            <p:cNvPr id="2054" name="组合 28"/>
            <p:cNvGrpSpPr>
              <a:grpSpLocks/>
            </p:cNvGrpSpPr>
            <p:nvPr/>
          </p:nvGrpSpPr>
          <p:grpSpPr bwMode="auto">
            <a:xfrm>
              <a:off x="137" y="328"/>
              <a:ext cx="1129" cy="1315"/>
              <a:chOff x="7544" y="4838"/>
              <a:chExt cx="1129" cy="1315"/>
            </a:xfrm>
          </p:grpSpPr>
          <p:pic>
            <p:nvPicPr>
              <p:cNvPr id="2055" name="图片 25" descr="46064744"/>
              <p:cNvPicPr>
                <a:picLocks noChangeAspect="1" noChangeArrowheads="1"/>
              </p:cNvPicPr>
              <p:nvPr/>
            </p:nvPicPr>
            <p:blipFill>
              <a:blip r:embed="rId4" cstate="email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20880000" flipH="1">
                <a:off x="7544" y="4838"/>
                <a:ext cx="1129" cy="13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056" name="图片 26" descr="usm7qA==_I3OmdpjZXfNJ"/>
              <p:cNvPicPr>
                <a:picLocks noChangeAspect="1" noChangeArrowheads="1"/>
              </p:cNvPicPr>
              <p:nvPr/>
            </p:nvPicPr>
            <p:blipFill>
              <a:blip r:embed="rId5" cstate="email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545" y="4913"/>
                <a:ext cx="473" cy="5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882650" y="1350963"/>
            <a:ext cx="7702550" cy="2055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-3429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ct val="130000"/>
              </a:lnSpc>
              <a:spcBef>
                <a:spcPts val="1000"/>
              </a:spcBef>
            </a:pPr>
            <a:r>
              <a:rPr lang="zh-CN" altLang="en-US" sz="3200" b="1" dirty="0">
                <a:latin typeface="宋体" pitchFamily="2" charset="-122"/>
              </a:rPr>
              <a:t>    春天到了，到处都生机勃勃。让我们选择一种植物，写一写你的植物朋友，让更多的人了解它。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9475" y="3406590"/>
            <a:ext cx="2879725" cy="1617976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3" name="文本框 2"/>
          <p:cNvSpPr txBox="1"/>
          <p:nvPr/>
        </p:nvSpPr>
        <p:spPr>
          <a:xfrm>
            <a:off x="5045885" y="441322"/>
            <a:ext cx="2749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组合 4"/>
          <p:cNvGrpSpPr>
            <a:grpSpLocks/>
          </p:cNvGrpSpPr>
          <p:nvPr/>
        </p:nvGrpSpPr>
        <p:grpSpPr bwMode="auto">
          <a:xfrm>
            <a:off x="87313" y="207963"/>
            <a:ext cx="2386012" cy="835025"/>
            <a:chOff x="137" y="328"/>
            <a:chExt cx="3758" cy="1315"/>
          </a:xfrm>
        </p:grpSpPr>
        <p:grpSp>
          <p:nvGrpSpPr>
            <p:cNvPr id="3077" name="组合 7"/>
            <p:cNvGrpSpPr>
              <a:grpSpLocks/>
            </p:cNvGrpSpPr>
            <p:nvPr/>
          </p:nvGrpSpPr>
          <p:grpSpPr bwMode="auto">
            <a:xfrm>
              <a:off x="859" y="508"/>
              <a:ext cx="3036" cy="1112"/>
              <a:chOff x="2085" y="825"/>
              <a:chExt cx="3037" cy="1115"/>
            </a:xfrm>
          </p:grpSpPr>
          <p:pic>
            <p:nvPicPr>
              <p:cNvPr id="3081" name="图片 4" descr="5d8b64deh8c5940b87eb9&amp;690"/>
              <p:cNvPicPr>
                <a:picLocks noChangeAspect="1"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085" y="825"/>
                <a:ext cx="3037" cy="11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082" name="文本框 6"/>
              <p:cNvSpPr txBox="1">
                <a:spLocks noChangeArrowheads="1"/>
              </p:cNvSpPr>
              <p:nvPr/>
            </p:nvSpPr>
            <p:spPr bwMode="auto">
              <a:xfrm>
                <a:off x="2320" y="1013"/>
                <a:ext cx="2541" cy="8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r>
                  <a:rPr lang="zh-CN" altLang="en-US" sz="2800" b="1" dirty="0">
                    <a:solidFill>
                      <a:srgbClr val="00B0F0"/>
                    </a:solidFill>
                    <a:latin typeface="黑体" pitchFamily="49" charset="-122"/>
                    <a:ea typeface="黑体" pitchFamily="49" charset="-122"/>
                  </a:rPr>
                  <a:t>习作指导</a:t>
                </a:r>
              </a:p>
            </p:txBody>
          </p:sp>
        </p:grpSp>
        <p:grpSp>
          <p:nvGrpSpPr>
            <p:cNvPr id="3078" name="组合 28"/>
            <p:cNvGrpSpPr>
              <a:grpSpLocks/>
            </p:cNvGrpSpPr>
            <p:nvPr/>
          </p:nvGrpSpPr>
          <p:grpSpPr bwMode="auto">
            <a:xfrm>
              <a:off x="137" y="328"/>
              <a:ext cx="1129" cy="1315"/>
              <a:chOff x="7544" y="4838"/>
              <a:chExt cx="1129" cy="1315"/>
            </a:xfrm>
          </p:grpSpPr>
          <p:pic>
            <p:nvPicPr>
              <p:cNvPr id="3079" name="图片 25" descr="46064744"/>
              <p:cNvPicPr>
                <a:picLocks noChangeAspect="1" noChangeArrowheads="1"/>
              </p:cNvPicPr>
              <p:nvPr/>
            </p:nvPicPr>
            <p:blipFill>
              <a:blip r:embed="rId4" cstate="email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20880000" flipH="1">
                <a:off x="7544" y="4838"/>
                <a:ext cx="1129" cy="13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080" name="图片 26" descr="usm7qA==_I3OmdpjZXfNJ"/>
              <p:cNvPicPr>
                <a:picLocks noChangeAspect="1" noChangeArrowheads="1"/>
              </p:cNvPicPr>
              <p:nvPr/>
            </p:nvPicPr>
            <p:blipFill>
              <a:blip r:embed="rId5" cstate="email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545" y="4913"/>
                <a:ext cx="473" cy="5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pic>
        <p:nvPicPr>
          <p:cNvPr id="2" name="图片 1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14675" y="3101975"/>
            <a:ext cx="4165600" cy="1906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801688" y="1117600"/>
            <a:ext cx="7702550" cy="191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-3429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ct val="125000"/>
              </a:lnSpc>
              <a:spcBef>
                <a:spcPts val="1000"/>
              </a:spcBef>
            </a:pPr>
            <a:r>
              <a:rPr lang="zh-CN" altLang="en-US" sz="32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    首先，细致观察、抓住特点。通过观察，写出植物在形态、颜色、味道、用途等方面的特点。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74875" y="517525"/>
            <a:ext cx="4333875" cy="198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720725" y="2609850"/>
            <a:ext cx="7702550" cy="194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-3429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ct val="130000"/>
              </a:lnSpc>
              <a:spcBef>
                <a:spcPts val="1000"/>
              </a:spcBef>
            </a:pPr>
            <a:r>
              <a:rPr lang="zh-CN" altLang="en-US" sz="32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    其次，叙述有序、描写具体。如由远到近、植物各部分的空间顺序、植物的生长过程等。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81250" y="2635250"/>
            <a:ext cx="4381500" cy="2011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792163" y="579438"/>
            <a:ext cx="7702550" cy="1944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-3429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ct val="130000"/>
              </a:lnSpc>
              <a:spcBef>
                <a:spcPts val="1000"/>
              </a:spcBef>
            </a:pPr>
            <a:r>
              <a:rPr lang="zh-CN" altLang="en-US" sz="32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    再次，表现多样、富于变化。描写时运用多种手法，这样，植物就易于被人们接受、欣赏。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01863" y="539750"/>
            <a:ext cx="4373562" cy="200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720725" y="2619375"/>
            <a:ext cx="7702550" cy="194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-3429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ct val="130000"/>
              </a:lnSpc>
              <a:spcBef>
                <a:spcPts val="1000"/>
              </a:spcBef>
            </a:pPr>
            <a:r>
              <a:rPr lang="zh-CN" altLang="en-US" sz="32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    最后，将自己的习作读给同学听，请同学提出修改意见。写同一种植物的同学还可以一起交流。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组合 4"/>
          <p:cNvGrpSpPr>
            <a:grpSpLocks/>
          </p:cNvGrpSpPr>
          <p:nvPr/>
        </p:nvGrpSpPr>
        <p:grpSpPr bwMode="auto">
          <a:xfrm>
            <a:off x="87313" y="207963"/>
            <a:ext cx="2386012" cy="835025"/>
            <a:chOff x="137" y="328"/>
            <a:chExt cx="3758" cy="1315"/>
          </a:xfrm>
        </p:grpSpPr>
        <p:grpSp>
          <p:nvGrpSpPr>
            <p:cNvPr id="7175" name="组合 7"/>
            <p:cNvGrpSpPr>
              <a:grpSpLocks/>
            </p:cNvGrpSpPr>
            <p:nvPr/>
          </p:nvGrpSpPr>
          <p:grpSpPr bwMode="auto">
            <a:xfrm>
              <a:off x="859" y="508"/>
              <a:ext cx="3036" cy="1112"/>
              <a:chOff x="2085" y="825"/>
              <a:chExt cx="3037" cy="1115"/>
            </a:xfrm>
          </p:grpSpPr>
          <p:pic>
            <p:nvPicPr>
              <p:cNvPr id="7179" name="图片 4" descr="5d8b64deh8c5940b87eb9&amp;690"/>
              <p:cNvPicPr>
                <a:picLocks noChangeAspect="1"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085" y="825"/>
                <a:ext cx="3037" cy="11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7180" name="文本框 6"/>
              <p:cNvSpPr txBox="1">
                <a:spLocks noChangeArrowheads="1"/>
              </p:cNvSpPr>
              <p:nvPr/>
            </p:nvSpPr>
            <p:spPr bwMode="auto">
              <a:xfrm>
                <a:off x="2320" y="1013"/>
                <a:ext cx="2541" cy="8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r>
                  <a:rPr lang="zh-CN" altLang="en-US" sz="2800" b="1" dirty="0">
                    <a:solidFill>
                      <a:srgbClr val="00B0F0"/>
                    </a:solidFill>
                    <a:latin typeface="黑体" pitchFamily="49" charset="-122"/>
                    <a:ea typeface="黑体" pitchFamily="49" charset="-122"/>
                  </a:rPr>
                  <a:t>范文点评</a:t>
                </a:r>
              </a:p>
            </p:txBody>
          </p:sp>
        </p:grpSp>
        <p:grpSp>
          <p:nvGrpSpPr>
            <p:cNvPr id="7176" name="组合 28"/>
            <p:cNvGrpSpPr>
              <a:grpSpLocks/>
            </p:cNvGrpSpPr>
            <p:nvPr/>
          </p:nvGrpSpPr>
          <p:grpSpPr bwMode="auto">
            <a:xfrm>
              <a:off x="137" y="328"/>
              <a:ext cx="1129" cy="1315"/>
              <a:chOff x="7544" y="4838"/>
              <a:chExt cx="1129" cy="1315"/>
            </a:xfrm>
          </p:grpSpPr>
          <p:pic>
            <p:nvPicPr>
              <p:cNvPr id="7177" name="图片 25" descr="46064744"/>
              <p:cNvPicPr>
                <a:picLocks noChangeAspect="1" noChangeArrowheads="1"/>
              </p:cNvPicPr>
              <p:nvPr/>
            </p:nvPicPr>
            <p:blipFill>
              <a:blip r:embed="rId4" cstate="email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20880000" flipH="1">
                <a:off x="7544" y="4838"/>
                <a:ext cx="1129" cy="13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178" name="图片 26" descr="usm7qA==_I3OmdpjZXfNJ"/>
              <p:cNvPicPr>
                <a:picLocks noChangeAspect="1" noChangeArrowheads="1"/>
              </p:cNvPicPr>
              <p:nvPr/>
            </p:nvPicPr>
            <p:blipFill>
              <a:blip r:embed="rId5" cstate="email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545" y="4913"/>
                <a:ext cx="473" cy="5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2708275" y="1081088"/>
            <a:ext cx="1255713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丁香花</a:t>
            </a: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628650" y="1517650"/>
            <a:ext cx="5651500" cy="344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600" b="1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2600" b="1">
                <a:latin typeface="楷体" pitchFamily="49" charset="-122"/>
                <a:ea typeface="楷体" pitchFamily="49" charset="-122"/>
              </a:rPr>
              <a:t>我家院里有几株丁香树。我十分喜爱丁香花。</a:t>
            </a:r>
            <a:r>
              <a:rPr lang="zh-CN" altLang="en-US" sz="2600" b="1" baseline="30000">
                <a:solidFill>
                  <a:srgbClr val="FF00FF"/>
                </a:solidFill>
                <a:latin typeface="楷体" pitchFamily="49" charset="-122"/>
                <a:ea typeface="楷体" pitchFamily="49" charset="-122"/>
              </a:rPr>
              <a:t>①</a:t>
            </a:r>
            <a:endParaRPr lang="zh-CN" altLang="en-US" sz="2600" b="1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600" b="1">
                <a:latin typeface="楷体" pitchFamily="49" charset="-122"/>
                <a:ea typeface="楷体" pitchFamily="49" charset="-122"/>
              </a:rPr>
              <a:t>    每年初春，丁香树就长满桃形的叶子。不久便有一根根约一寸长的茎从挤挤挨挨的绿叶中冒出来。每根茎上顶满了米粒大小的花骨朵儿，像一串串弯曲的小火柴棍。过不了几天，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6446838" y="1025525"/>
            <a:ext cx="6350" cy="393700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6534150" y="1820863"/>
            <a:ext cx="2519363" cy="200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ts val="1000"/>
              </a:spcBef>
            </a:pPr>
            <a:r>
              <a:rPr lang="zh-CN" altLang="en-US" sz="2600" b="1">
                <a:solidFill>
                  <a:srgbClr val="FF00FF"/>
                </a:solidFill>
                <a:latin typeface="楷体" pitchFamily="49" charset="-122"/>
                <a:ea typeface="楷体" pitchFamily="49" charset="-122"/>
              </a:rPr>
              <a:t>①开门见山，直接引出所要介绍的对象——丁香花。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矩形 1"/>
          <p:cNvSpPr>
            <a:spLocks noChangeArrowheads="1"/>
          </p:cNvSpPr>
          <p:nvPr/>
        </p:nvSpPr>
        <p:spPr bwMode="auto">
          <a:xfrm>
            <a:off x="879475" y="665163"/>
            <a:ext cx="5638800" cy="409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2600" b="1">
                <a:latin typeface="楷体" pitchFamily="49" charset="-122"/>
                <a:ea typeface="楷体" pitchFamily="49" charset="-122"/>
              </a:rPr>
              <a:t>丁香树就开满了洁白的小花。</a:t>
            </a:r>
            <a:r>
              <a:rPr lang="zh-CN" altLang="en-US" sz="2600" b="1" baseline="30000">
                <a:solidFill>
                  <a:srgbClr val="FF00FF"/>
                </a:solidFill>
                <a:latin typeface="楷体" pitchFamily="49" charset="-122"/>
                <a:ea typeface="楷体" pitchFamily="49" charset="-122"/>
              </a:rPr>
              <a:t>②</a:t>
            </a:r>
            <a:r>
              <a:rPr lang="zh-CN" altLang="en-US" sz="2600" b="1">
                <a:latin typeface="楷体" pitchFamily="49" charset="-122"/>
                <a:ea typeface="楷体" pitchFamily="49" charset="-122"/>
              </a:rPr>
              <a:t>远远看去，丁香树就像一株株落满了晶莹雪花的圣诞树，圣洁而美丽。近看，那层层叠叠的花穗是由一个个精致的小花组成的。每朵小花有四个水滴形的花瓣，两个一组，像一对对小翅膀似的向空中伸展着，又像朝观赏它的人们伸出的一双双小手。在绿叶的簇</a:t>
            </a:r>
            <a:endParaRPr lang="zh-CN" altLang="en-US" sz="2600" b="1" baseline="30000">
              <a:latin typeface="楷体" pitchFamily="49" charset="-122"/>
              <a:ea typeface="楷体" pitchFamily="49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6634163" y="603250"/>
            <a:ext cx="22225" cy="4149725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6775450" y="781050"/>
            <a:ext cx="2228850" cy="248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zh-CN" altLang="en-US" sz="2600" b="1">
                <a:solidFill>
                  <a:srgbClr val="FF00FF"/>
                </a:solidFill>
                <a:latin typeface="楷体" pitchFamily="49" charset="-122"/>
                <a:ea typeface="楷体" pitchFamily="49" charset="-122"/>
              </a:rPr>
              <a:t>②写初春时的丁香花，将花骨朵的样子十分细致地写了出来。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0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charRg st="0" end="2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矩形 1"/>
          <p:cNvSpPr>
            <a:spLocks noChangeArrowheads="1"/>
          </p:cNvSpPr>
          <p:nvPr/>
        </p:nvSpPr>
        <p:spPr bwMode="auto">
          <a:xfrm>
            <a:off x="869950" y="665163"/>
            <a:ext cx="5686425" cy="409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2600" b="1">
                <a:latin typeface="楷体" pitchFamily="49" charset="-122"/>
                <a:ea typeface="楷体" pitchFamily="49" charset="-122"/>
                <a:sym typeface="宋体" pitchFamily="2" charset="-122"/>
              </a:rPr>
              <a:t>拥下，盛开的</a:t>
            </a:r>
            <a:r>
              <a:rPr lang="zh-CN" altLang="en-US" sz="2600" b="1">
                <a:latin typeface="楷体" pitchFamily="49" charset="-122"/>
                <a:ea typeface="楷体" pitchFamily="49" charset="-122"/>
              </a:rPr>
              <a:t>丁香花显得格外俏丽、淡雅。</a:t>
            </a:r>
            <a:r>
              <a:rPr lang="zh-CN" altLang="en-US" sz="2600" b="1" baseline="30000">
                <a:solidFill>
                  <a:srgbClr val="FF00FF"/>
                </a:solidFill>
                <a:latin typeface="楷体" pitchFamily="49" charset="-122"/>
                <a:ea typeface="楷体" pitchFamily="49" charset="-122"/>
              </a:rPr>
              <a:t>③</a:t>
            </a:r>
            <a:endParaRPr lang="zh-CN" altLang="en-US" sz="2600" b="1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25000"/>
              </a:lnSpc>
            </a:pPr>
            <a:r>
              <a:rPr lang="zh-CN" altLang="en-US" sz="2600" b="1">
                <a:latin typeface="楷体" pitchFamily="49" charset="-122"/>
                <a:ea typeface="楷体" pitchFamily="49" charset="-122"/>
              </a:rPr>
              <a:t>    丁香花虽然没有玫瑰、牡丹那样艳丽的色彩与婀娜的身姿，然而却有着胜似它们的浓郁的芳香。每年春季，丁香花一开，满院都弥漫着浓郁的芳香，傍晚香气更浓。它的味儿是甜的，闭上眼睛深深吸一口，就好像到了梦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6653213" y="658813"/>
            <a:ext cx="11112" cy="407670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6746875" y="847725"/>
            <a:ext cx="2228850" cy="344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zh-CN" altLang="en-US" sz="2600" b="1">
                <a:solidFill>
                  <a:srgbClr val="FF00FF"/>
                </a:solidFill>
                <a:latin typeface="楷体" pitchFamily="49" charset="-122"/>
                <a:ea typeface="楷体" pitchFamily="49" charset="-122"/>
              </a:rPr>
              <a:t>③由远及近地描写丁香树。运用比喻、拟人的手法，突出了丁香花的特点——俏丽、淡雅。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0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charRg st="0" end="2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724</Words>
  <Application>Microsoft Office PowerPoint</Application>
  <PresentationFormat>全屏显示(16:9)</PresentationFormat>
  <Paragraphs>39</Paragraphs>
  <Slides>13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13</vt:i4>
      </vt:variant>
    </vt:vector>
  </HeadingPairs>
  <TitlesOfParts>
    <vt:vector size="23" baseType="lpstr">
      <vt:lpstr>Meiryo</vt:lpstr>
      <vt:lpstr>黑体</vt:lpstr>
      <vt:lpstr>楷体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24</cp:revision>
  <dcterms:created xsi:type="dcterms:W3CDTF">2018-08-23T23:56:18Z</dcterms:created>
  <dcterms:modified xsi:type="dcterms:W3CDTF">2021-08-11T06:59:39Z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2052-10.1.0.7469</vt:lpwstr>
  </property>
</Properties>
</file>