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16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66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2021/8/11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6332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23554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23555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Calibri" panose="020F0502020204030204"/>
                <a:ea typeface="宋体" panose="02010600030101010101" pitchFamily="2" charset="-122"/>
              </a:rPr>
              <a:t>1</a:t>
            </a:fld>
            <a:endParaRPr lang="zh-CN" altLang="en-US" sz="1200"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457136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70040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8532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380756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2021/8/11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2021/8/11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2" y="273845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2021/8/11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9352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442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858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4676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391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74838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2848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7612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2021/8/11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4948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4835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7839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2021/8/11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2021/8/11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2021/8/11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2021/8/11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2021/8/11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2021/8/11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2021/8/11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2021/8/11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508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2"/>
          <p:cNvSpPr txBox="1"/>
          <p:nvPr/>
        </p:nvSpPr>
        <p:spPr>
          <a:xfrm>
            <a:off x="0" y="1522126"/>
            <a:ext cx="9144000" cy="86946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4000" b="1" dirty="0">
                <a:latin typeface="微软雅黑" pitchFamily="34" charset="-122"/>
                <a:ea typeface="微软雅黑" pitchFamily="34" charset="-122"/>
              </a:rPr>
              <a:t>口语交际：春游去哪儿玩</a:t>
            </a:r>
            <a:endParaRPr lang="en-US" altLang="zh-CN" sz="4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3820706"/>
            <a:ext cx="9144000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851359" y="1158733"/>
          <a:ext cx="7571423" cy="3941410"/>
        </p:xfrm>
        <a:graphic>
          <a:graphicData uri="http://schemas.openxmlformats.org/drawingml/2006/table">
            <a:tbl>
              <a:tblPr firstRow="1" bandRow="1">
                <a:effectLst/>
                <a:tableStyleId>{5940675A-B579-460E-94D1-54222C63F5DA}</a:tableStyleId>
              </a:tblPr>
              <a:tblGrid>
                <a:gridCol w="1892618"/>
                <a:gridCol w="1464945"/>
                <a:gridCol w="1071086"/>
                <a:gridCol w="3142774"/>
              </a:tblGrid>
              <a:tr h="937248">
                <a:tc>
                  <a:txBody>
                    <a:bodyPr/>
                    <a:lstStyle/>
                    <a:p>
                      <a:r>
                        <a:rPr lang="en-US" altLang="zh-CN" sz="2800" b="1" dirty="0">
                          <a:solidFill>
                            <a:sysClr val="window" lastClr="FFFFFF"/>
                          </a:solidFill>
                          <a:latin typeface="Arial" panose="020B0604020202020204" pitchFamily="34" charset="0"/>
                          <a:ea typeface="黑体" panose="02010609060101010101" charset="-122"/>
                        </a:rPr>
                        <a:t>    </a:t>
                      </a:r>
                      <a:r>
                        <a:rPr lang="zh-CN" altLang="en-US" sz="2800" b="1" dirty="0">
                          <a:solidFill>
                            <a:sysClr val="window" lastClr="FFFFFF"/>
                          </a:solidFill>
                          <a:latin typeface="Arial" panose="020B0604020202020204" pitchFamily="34" charset="0"/>
                          <a:ea typeface="黑体" panose="02010609060101010101" charset="-122"/>
                        </a:rPr>
                        <a:t>时 间</a:t>
                      </a:r>
                    </a:p>
                  </a:txBody>
                  <a:tcPr marL="91428" marR="91428" marT="45714" marB="45714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solidFill>
                      <a:srgbClr val="869D59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2800" b="1" dirty="0">
                        <a:solidFill>
                          <a:sysClr val="window" lastClr="FFFFFF"/>
                        </a:solidFill>
                        <a:latin typeface="Arial" panose="020B0604020202020204" pitchFamily="34" charset="0"/>
                        <a:ea typeface="黑体" panose="02010609060101010101" charset="-122"/>
                      </a:endParaRPr>
                    </a:p>
                  </a:txBody>
                  <a:tcPr marL="91428" marR="91428" marT="45714" marB="45714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solidFill>
                      <a:srgbClr val="869D5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2800" b="1" dirty="0">
                          <a:solidFill>
                            <a:sysClr val="window" lastClr="FFFFFF"/>
                          </a:solidFill>
                          <a:latin typeface="Arial" panose="020B0604020202020204" pitchFamily="34" charset="0"/>
                          <a:ea typeface="黑体" panose="02010609060101010101" charset="-122"/>
                        </a:rPr>
                        <a:t>地 点</a:t>
                      </a:r>
                    </a:p>
                  </a:txBody>
                  <a:tcPr marL="91428" marR="91428" marT="45714" marB="45714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solidFill>
                      <a:srgbClr val="869D59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b="1">
                        <a:solidFill>
                          <a:sysClr val="window" lastClr="FFFFFF"/>
                        </a:solidFill>
                        <a:latin typeface="Arial" panose="020B0604020202020204" pitchFamily="34" charset="0"/>
                        <a:ea typeface="黑体" panose="02010609060101010101" charset="-122"/>
                      </a:endParaRPr>
                    </a:p>
                  </a:txBody>
                  <a:tcPr marL="91428" marR="91428" marT="45714" marB="45714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solidFill>
                      <a:srgbClr val="869D59"/>
                    </a:solidFill>
                  </a:tcPr>
                </a:tc>
              </a:tr>
              <a:tr h="937248">
                <a:tc>
                  <a:txBody>
                    <a:bodyPr/>
                    <a:lstStyle/>
                    <a:p>
                      <a:r>
                        <a:rPr lang="zh-CN" altLang="en-US" sz="2800" dirty="0">
                          <a:solidFill>
                            <a:srgbClr val="3F3F3F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活动内容</a:t>
                      </a:r>
                    </a:p>
                  </a:txBody>
                  <a:tcPr marL="91428" marR="91428" marT="45714" marB="45714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solidFill>
                      <a:srgbClr val="869D59">
                        <a:tint val="4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zh-CN" altLang="en-US" sz="2800" dirty="0">
                        <a:solidFill>
                          <a:srgbClr val="3F3F3F"/>
                        </a:solidFill>
                        <a:latin typeface="Arial" panose="020B0604020202020204" pitchFamily="34" charset="0"/>
                        <a:ea typeface="黑体" panose="02010609060101010101" charset="-122"/>
                      </a:endParaRPr>
                    </a:p>
                  </a:txBody>
                  <a:tcPr marL="91428" marR="91428" marT="45714" marB="45714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solidFill>
                      <a:srgbClr val="869D59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</a:tr>
              <a:tr h="937248">
                <a:tc>
                  <a:txBody>
                    <a:bodyPr/>
                    <a:lstStyle/>
                    <a:p>
                      <a:r>
                        <a:rPr lang="zh-CN" altLang="en-US" sz="2800" dirty="0">
                          <a:solidFill>
                            <a:srgbClr val="3F3F3F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准备工作</a:t>
                      </a:r>
                    </a:p>
                  </a:txBody>
                  <a:tcPr marL="91428" marR="91428" marT="45714" marB="45714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solidFill>
                      <a:srgbClr val="869D59">
                        <a:tint val="2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zh-CN" altLang="en-US" sz="2800" dirty="0">
                        <a:solidFill>
                          <a:srgbClr val="3F3F3F"/>
                        </a:solidFill>
                        <a:latin typeface="Arial" panose="020B0604020202020204" pitchFamily="34" charset="0"/>
                        <a:ea typeface="黑体" panose="02010609060101010101" charset="-122"/>
                      </a:endParaRPr>
                    </a:p>
                  </a:txBody>
                  <a:tcPr marL="91428" marR="91428" marT="45714" marB="45714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solidFill>
                      <a:srgbClr val="869D59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</a:tr>
              <a:tr h="564833">
                <a:tc>
                  <a:txBody>
                    <a:bodyPr/>
                    <a:lstStyle/>
                    <a:p>
                      <a:r>
                        <a:rPr lang="en-US" altLang="zh-CN" sz="2800" dirty="0">
                          <a:solidFill>
                            <a:srgbClr val="3F3F3F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  </a:t>
                      </a:r>
                      <a:r>
                        <a:rPr lang="zh-CN" altLang="en-US" sz="2800" dirty="0">
                          <a:solidFill>
                            <a:srgbClr val="3F3F3F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分 工</a:t>
                      </a:r>
                    </a:p>
                  </a:txBody>
                  <a:tcPr marL="91428" marR="91428" marT="45714" marB="45714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solidFill>
                      <a:srgbClr val="869D59">
                        <a:tint val="4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zh-CN" altLang="en-US" sz="2800" dirty="0">
                        <a:solidFill>
                          <a:srgbClr val="3F3F3F"/>
                        </a:solidFill>
                        <a:latin typeface="Arial" panose="020B0604020202020204" pitchFamily="34" charset="0"/>
                        <a:ea typeface="黑体" panose="02010609060101010101" charset="-122"/>
                      </a:endParaRPr>
                    </a:p>
                  </a:txBody>
                  <a:tcPr marL="91428" marR="91428" marT="45714" marB="45714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solidFill>
                      <a:srgbClr val="869D59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</a:tr>
              <a:tr h="564833">
                <a:tc>
                  <a:txBody>
                    <a:bodyPr/>
                    <a:lstStyle/>
                    <a:p>
                      <a:r>
                        <a:rPr lang="en-US" altLang="zh-CN" sz="2800" dirty="0">
                          <a:solidFill>
                            <a:srgbClr val="3F3F3F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  </a:t>
                      </a:r>
                      <a:r>
                        <a:rPr lang="zh-CN" altLang="en-US" sz="2800" dirty="0">
                          <a:solidFill>
                            <a:srgbClr val="3F3F3F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其 他</a:t>
                      </a:r>
                    </a:p>
                  </a:txBody>
                  <a:tcPr marL="91428" marR="91428" marT="45714" marB="45714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solidFill>
                      <a:srgbClr val="869D59">
                        <a:tint val="2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endParaRPr lang="zh-CN" altLang="en-US" sz="2800" dirty="0">
                        <a:solidFill>
                          <a:srgbClr val="3F3F3F"/>
                        </a:solidFill>
                        <a:latin typeface="Arial" panose="020B0604020202020204" pitchFamily="34" charset="0"/>
                        <a:ea typeface="黑体" panose="02010609060101010101" charset="-122"/>
                      </a:endParaRPr>
                    </a:p>
                  </a:txBody>
                  <a:tcPr marL="91428" marR="91428" marT="45714" marB="45714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solidFill>
                      <a:srgbClr val="869D59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文本框 14"/>
          <p:cNvSpPr txBox="1"/>
          <p:nvPr/>
        </p:nvSpPr>
        <p:spPr>
          <a:xfrm>
            <a:off x="1324377" y="588256"/>
            <a:ext cx="1820639" cy="530906"/>
          </a:xfrm>
          <a:prstGeom prst="rect">
            <a:avLst/>
          </a:prstGeom>
          <a:noFill/>
          <a:ln w="9525">
            <a:noFill/>
          </a:ln>
        </p:spPr>
        <p:txBody>
          <a:bodyPr wrap="square" lIns="68571" tIns="34286" rIns="68571" bIns="34286" anchor="t">
            <a:spAutoFit/>
          </a:bodyPr>
          <a:lstStyle/>
          <a:p>
            <a:r>
              <a:rPr lang="zh-CN" altLang="en-US" sz="30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交际范例</a:t>
            </a:r>
          </a:p>
        </p:txBody>
      </p:sp>
      <p:sp>
        <p:nvSpPr>
          <p:cNvPr id="17" name="KSO_Shape"/>
          <p:cNvSpPr/>
          <p:nvPr/>
        </p:nvSpPr>
        <p:spPr>
          <a:xfrm>
            <a:off x="964059" y="661907"/>
            <a:ext cx="344446" cy="336509"/>
          </a:xfrm>
          <a:custGeom>
            <a:avLst/>
            <a:gdLst/>
            <a:ahLst/>
            <a:cxnLst/>
            <a:rect l="l" t="t" r="r" b="b"/>
            <a:pathLst>
              <a:path w="900473" h="900473">
                <a:moveTo>
                  <a:pt x="347074" y="203047"/>
                </a:moveTo>
                <a:lnTo>
                  <a:pt x="692767" y="451973"/>
                </a:lnTo>
                <a:lnTo>
                  <a:pt x="347074" y="700898"/>
                </a:lnTo>
                <a:close/>
                <a:moveTo>
                  <a:pt x="450237" y="63807"/>
                </a:moveTo>
                <a:cubicBezTo>
                  <a:pt x="236817" y="63807"/>
                  <a:pt x="63807" y="236817"/>
                  <a:pt x="63807" y="450237"/>
                </a:cubicBezTo>
                <a:cubicBezTo>
                  <a:pt x="63807" y="663656"/>
                  <a:pt x="236817" y="836666"/>
                  <a:pt x="450237" y="836666"/>
                </a:cubicBezTo>
                <a:cubicBezTo>
                  <a:pt x="663656" y="836666"/>
                  <a:pt x="836666" y="663656"/>
                  <a:pt x="836666" y="450237"/>
                </a:cubicBezTo>
                <a:cubicBezTo>
                  <a:pt x="836666" y="236817"/>
                  <a:pt x="663656" y="63807"/>
                  <a:pt x="450237" y="63807"/>
                </a:cubicBezTo>
                <a:close/>
                <a:moveTo>
                  <a:pt x="450237" y="0"/>
                </a:moveTo>
                <a:cubicBezTo>
                  <a:pt x="698895" y="0"/>
                  <a:pt x="900473" y="201578"/>
                  <a:pt x="900473" y="450237"/>
                </a:cubicBezTo>
                <a:cubicBezTo>
                  <a:pt x="900473" y="698895"/>
                  <a:pt x="698895" y="900473"/>
                  <a:pt x="450237" y="900473"/>
                </a:cubicBezTo>
                <a:cubicBezTo>
                  <a:pt x="201578" y="900473"/>
                  <a:pt x="0" y="698895"/>
                  <a:pt x="0" y="450237"/>
                </a:cubicBezTo>
                <a:cubicBezTo>
                  <a:pt x="0" y="201578"/>
                  <a:pt x="201578" y="0"/>
                  <a:pt x="450237" y="0"/>
                </a:cubicBezTo>
                <a:close/>
              </a:path>
            </a:pathLst>
          </a:custGeom>
          <a:solidFill>
            <a:srgbClr val="B4B75C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lIns="68571" tIns="34286" rIns="68571" bIns="34286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" lastClr="FFFFFF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" lastClr="FFFFFF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" lastClr="FFFFFF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" lastClr="FFFFFF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" lastClr="FFFFFF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defRPr>
            </a:lvl5pPr>
            <a:lvl6pPr marL="2286000" algn="l" defTabSz="914400" rtl="0" eaLnBrk="1" latinLnBrk="0" hangingPunct="1">
              <a:defRPr kern="1200">
                <a:solidFill>
                  <a:sysClr val="window" lastClr="FFFFFF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defRPr>
            </a:lvl6pPr>
            <a:lvl7pPr marL="2743200" algn="l" defTabSz="914400" rtl="0" eaLnBrk="1" latinLnBrk="0" hangingPunct="1">
              <a:defRPr kern="1200">
                <a:solidFill>
                  <a:sysClr val="window" lastClr="FFFFFF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defRPr>
            </a:lvl7pPr>
            <a:lvl8pPr marL="3200400" algn="l" defTabSz="914400" rtl="0" eaLnBrk="1" latinLnBrk="0" hangingPunct="1">
              <a:defRPr kern="1200">
                <a:solidFill>
                  <a:sysClr val="window" lastClr="FFFFFF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defRPr>
            </a:lvl8pPr>
            <a:lvl9pPr marL="3657600" algn="l" defTabSz="914400" rtl="0" eaLnBrk="1" latinLnBrk="0" hangingPunct="1">
              <a:defRPr kern="1200">
                <a:solidFill>
                  <a:sysClr val="window" lastClr="FFFFFF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noProof="1">
              <a:solidFill>
                <a:srgbClr val="FFFFFF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933899" y="1503179"/>
            <a:ext cx="7442870" cy="196515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 dirty="0">
                <a:latin typeface="Arial" panose="020B0604020202020204" pitchFamily="34" charset="0"/>
                <a:ea typeface="宋体" panose="02010600030101010101" pitchFamily="2" charset="-122"/>
              </a:rPr>
              <a:t>       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春天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阳光温暖的时候到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郊外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去春游，写景色，可以去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植树、野炊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，可以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带上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铁锹、铁铲、水壶等工具去栽树，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也可以带上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食物去野炊，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然后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放风筝，用相机拍照留念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652" name="矩形 11"/>
          <p:cNvSpPr/>
          <p:nvPr/>
        </p:nvSpPr>
        <p:spPr>
          <a:xfrm>
            <a:off x="3933905" y="980955"/>
            <a:ext cx="2000003" cy="5001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</a:rPr>
              <a:t>范例一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76757" y="3655563"/>
            <a:ext cx="7190488" cy="931024"/>
          </a:xfrm>
          <a:prstGeom prst="rect">
            <a:avLst/>
          </a:prstGeom>
          <a:solidFill>
            <a:srgbClr val="FFC000">
              <a:lumMod val="40000"/>
              <a:lumOff val="60000"/>
            </a:srgbClr>
          </a:solidFill>
        </p:spPr>
        <p:txBody>
          <a:bodyPr wrap="square" lIns="68580" tIns="34290" rIns="68580" bIns="34290" rtlCol="0" anchor="t">
            <a:spAutoFit/>
          </a:bodyPr>
          <a:lstStyle/>
          <a:p>
            <a:pPr algn="just"/>
            <a:r>
              <a:rPr lang="en-US" altLang="zh-CN" sz="2800" b="1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    </a:t>
            </a:r>
            <a:r>
              <a:rPr lang="zh-CN" altLang="en-US" sz="2800" b="1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点评：</a:t>
            </a:r>
            <a:r>
              <a:rPr lang="zh-CN" altLang="en-US" sz="2800" b="1" noProof="1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短短几十个字，就把春游的时间、地点、活动等都写清楚了。</a:t>
            </a:r>
            <a:endParaRPr lang="zh-CN" altLang="en-US" sz="2800" b="1" noProof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_文本框 2"/>
          <p:cNvSpPr txBox="1"/>
          <p:nvPr>
            <p:custDataLst>
              <p:tags r:id="rId1"/>
            </p:custDataLst>
          </p:nvPr>
        </p:nvSpPr>
        <p:spPr>
          <a:xfrm>
            <a:off x="2975659" y="2844021"/>
            <a:ext cx="4665380" cy="90024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accent1"/>
                </a:solidFill>
                <a:latin typeface="方正魏碑_GBK" panose="03000509000000000000" charset="-122"/>
                <a:ea typeface="方正魏碑_GBK" panose="03000509000000000000" charset="-122"/>
                <a:cs typeface="方正魏碑_GBK" panose="03000509000000000000" charset="-122"/>
              </a:rPr>
              <a:t>谢 谢 观 看</a:t>
            </a:r>
            <a:r>
              <a:rPr lang="zh-CN" altLang="en-US" sz="5400" b="1" dirty="0">
                <a:solidFill>
                  <a:schemeClr val="accent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！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245" y="421631"/>
            <a:ext cx="2592861" cy="298571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3351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3124595" y="524900"/>
            <a:ext cx="2918107" cy="623248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>
            <a:spAutoFit/>
            <a:scene3d>
              <a:camera prst="orthographicFront"/>
              <a:lightRig rig="threePt" dir="t">
                <a:rot lat="0" lon="0" rev="0"/>
              </a:lightRig>
            </a:scene3d>
            <a:sp3d extrusionH="120650" prstMaterial="matte"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600" b="1" noProof="1">
                <a:ln>
                  <a:gradFill>
                    <a:gsLst>
                      <a:gs pos="98000">
                        <a:srgbClr val="F88C89"/>
                      </a:gs>
                      <a:gs pos="86000">
                        <a:srgbClr val="F8D078"/>
                      </a:gs>
                      <a:gs pos="73000">
                        <a:srgbClr val="BAD172"/>
                      </a:gs>
                      <a:gs pos="62000">
                        <a:srgbClr val="BEC7AF"/>
                      </a:gs>
                      <a:gs pos="50000">
                        <a:srgbClr val="83D9E3"/>
                      </a:gs>
                      <a:gs pos="37000">
                        <a:srgbClr val="9C61DF"/>
                      </a:gs>
                      <a:gs pos="24000">
                        <a:srgbClr val="CA78E1"/>
                      </a:gs>
                      <a:gs pos="12000">
                        <a:srgbClr val="E564DF"/>
                      </a:gs>
                      <a:gs pos="0">
                        <a:srgbClr val="F86CC0"/>
                      </a:gs>
                    </a:gsLst>
                    <a:lin ang="0"/>
                  </a:gradFill>
                </a:ln>
                <a:gradFill>
                  <a:gsLst>
                    <a:gs pos="79000">
                      <a:srgbClr val="CCFF66"/>
                    </a:gs>
                    <a:gs pos="94000">
                      <a:srgbClr val="FFFF00">
                        <a:alpha val="50000"/>
                      </a:srgbClr>
                    </a:gs>
                    <a:gs pos="70000">
                      <a:srgbClr val="00FF00">
                        <a:alpha val="13000"/>
                      </a:srgbClr>
                    </a:gs>
                    <a:gs pos="56000">
                      <a:srgbClr val="00FFFF">
                        <a:alpha val="50000"/>
                      </a:srgbClr>
                    </a:gs>
                    <a:gs pos="43000">
                      <a:srgbClr val="00FFFF">
                        <a:alpha val="13000"/>
                      </a:srgbClr>
                    </a:gs>
                    <a:gs pos="22000">
                      <a:srgbClr val="FF00FF">
                        <a:alpha val="50000"/>
                      </a:srgbClr>
                    </a:gs>
                    <a:gs pos="33000">
                      <a:srgbClr val="9900FF">
                        <a:alpha val="50000"/>
                      </a:srgbClr>
                    </a:gs>
                    <a:gs pos="5000">
                      <a:srgbClr val="FF00FF">
                        <a:alpha val="50000"/>
                      </a:srgbClr>
                    </a:gs>
                    <a:gs pos="0">
                      <a:srgbClr val="FF3300">
                        <a:alpha val="50000"/>
                      </a:srgbClr>
                    </a:gs>
                    <a:gs pos="100000">
                      <a:srgbClr val="FF3300">
                        <a:alpha val="30000"/>
                      </a:srgbClr>
                    </a:gs>
                  </a:gsLst>
                  <a:lin ang="0"/>
                </a:gradFill>
                <a:effectLst>
                  <a:outerShdw blurRad="50800" dist="38100" algn="l" rotWithShape="0">
                    <a:srgbClr val="CC00CC">
                      <a:alpha val="40000"/>
                    </a:srgbClr>
                  </a:outerShdw>
                </a:effectLst>
                <a:latin typeface="Calibri" panose="020F0502020204030204" pitchFamily="34" charset="0"/>
                <a:ea typeface="黑体" panose="02010609060101010101" charset="-122"/>
                <a:cs typeface="+mn-ea"/>
              </a:rPr>
              <a:t>你春游过吗？</a:t>
            </a:r>
          </a:p>
        </p:txBody>
      </p:sp>
      <p:pic>
        <p:nvPicPr>
          <p:cNvPr id="18434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5488" y="1387939"/>
            <a:ext cx="3661911" cy="275556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35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248"/>
          <a:stretch>
            <a:fillRect/>
          </a:stretch>
        </p:blipFill>
        <p:spPr>
          <a:xfrm>
            <a:off x="5291366" y="1387940"/>
            <a:ext cx="3069846" cy="28349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文本框 14"/>
          <p:cNvSpPr txBox="1"/>
          <p:nvPr/>
        </p:nvSpPr>
        <p:spPr>
          <a:xfrm>
            <a:off x="1630728" y="906351"/>
            <a:ext cx="1820637" cy="561684"/>
          </a:xfrm>
          <a:prstGeom prst="rect">
            <a:avLst/>
          </a:prstGeom>
          <a:noFill/>
          <a:ln w="9525">
            <a:noFill/>
          </a:ln>
        </p:spPr>
        <p:txBody>
          <a:bodyPr wrap="square" lIns="68571" tIns="34286" rIns="68571" bIns="34286" anchor="t">
            <a:spAutoFit/>
          </a:bodyPr>
          <a:lstStyle/>
          <a:p>
            <a:r>
              <a:rPr lang="zh-CN" altLang="en-US" sz="32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小贴士</a:t>
            </a:r>
          </a:p>
        </p:txBody>
      </p:sp>
      <p:sp>
        <p:nvSpPr>
          <p:cNvPr id="4" name="KSO_Shape"/>
          <p:cNvSpPr/>
          <p:nvPr/>
        </p:nvSpPr>
        <p:spPr>
          <a:xfrm>
            <a:off x="1270408" y="1006351"/>
            <a:ext cx="344446" cy="334922"/>
          </a:xfrm>
          <a:custGeom>
            <a:avLst/>
            <a:gdLst/>
            <a:ahLst/>
            <a:cxnLst/>
            <a:rect l="l" t="t" r="r" b="b"/>
            <a:pathLst>
              <a:path w="900473" h="900473">
                <a:moveTo>
                  <a:pt x="347074" y="203047"/>
                </a:moveTo>
                <a:lnTo>
                  <a:pt x="692767" y="451973"/>
                </a:lnTo>
                <a:lnTo>
                  <a:pt x="347074" y="700898"/>
                </a:lnTo>
                <a:close/>
                <a:moveTo>
                  <a:pt x="450237" y="63807"/>
                </a:moveTo>
                <a:cubicBezTo>
                  <a:pt x="236817" y="63807"/>
                  <a:pt x="63807" y="236817"/>
                  <a:pt x="63807" y="450237"/>
                </a:cubicBezTo>
                <a:cubicBezTo>
                  <a:pt x="63807" y="663656"/>
                  <a:pt x="236817" y="836666"/>
                  <a:pt x="450237" y="836666"/>
                </a:cubicBezTo>
                <a:cubicBezTo>
                  <a:pt x="663656" y="836666"/>
                  <a:pt x="836666" y="663656"/>
                  <a:pt x="836666" y="450237"/>
                </a:cubicBezTo>
                <a:cubicBezTo>
                  <a:pt x="836666" y="236817"/>
                  <a:pt x="663656" y="63807"/>
                  <a:pt x="450237" y="63807"/>
                </a:cubicBezTo>
                <a:close/>
                <a:moveTo>
                  <a:pt x="450237" y="0"/>
                </a:moveTo>
                <a:cubicBezTo>
                  <a:pt x="698895" y="0"/>
                  <a:pt x="900473" y="201578"/>
                  <a:pt x="900473" y="450237"/>
                </a:cubicBezTo>
                <a:cubicBezTo>
                  <a:pt x="900473" y="698895"/>
                  <a:pt x="698895" y="900473"/>
                  <a:pt x="450237" y="900473"/>
                </a:cubicBezTo>
                <a:cubicBezTo>
                  <a:pt x="201578" y="900473"/>
                  <a:pt x="0" y="698895"/>
                  <a:pt x="0" y="450237"/>
                </a:cubicBezTo>
                <a:cubicBezTo>
                  <a:pt x="0" y="201578"/>
                  <a:pt x="201578" y="0"/>
                  <a:pt x="450237" y="0"/>
                </a:cubicBezTo>
                <a:close/>
              </a:path>
            </a:pathLst>
          </a:custGeom>
          <a:solidFill>
            <a:srgbClr val="869D59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lIns="68571" tIns="34286" rIns="68571" bIns="34286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" lastClr="FFFFFF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" lastClr="FFFFFF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" lastClr="FFFFFF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" lastClr="FFFFFF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" lastClr="FFFFFF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defRPr>
            </a:lvl5pPr>
            <a:lvl6pPr marL="2286000" algn="l" defTabSz="914400" rtl="0" eaLnBrk="1" latinLnBrk="0" hangingPunct="1">
              <a:defRPr kern="1200">
                <a:solidFill>
                  <a:sysClr val="window" lastClr="FFFFFF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defRPr>
            </a:lvl6pPr>
            <a:lvl7pPr marL="2743200" algn="l" defTabSz="914400" rtl="0" eaLnBrk="1" latinLnBrk="0" hangingPunct="1">
              <a:defRPr kern="1200">
                <a:solidFill>
                  <a:sysClr val="window" lastClr="FFFFFF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defRPr>
            </a:lvl7pPr>
            <a:lvl8pPr marL="3200400" algn="l" defTabSz="914400" rtl="0" eaLnBrk="1" latinLnBrk="0" hangingPunct="1">
              <a:defRPr kern="1200">
                <a:solidFill>
                  <a:sysClr val="window" lastClr="FFFFFF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defRPr>
            </a:lvl8pPr>
            <a:lvl9pPr marL="3657600" algn="l" defTabSz="914400" rtl="0" eaLnBrk="1" latinLnBrk="0" hangingPunct="1">
              <a:defRPr kern="1200">
                <a:solidFill>
                  <a:sysClr val="window" lastClr="FFFFFF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noProof="1">
              <a:solidFill>
                <a:srgbClr val="FFFFFF"/>
              </a:solidFill>
            </a:endParaRPr>
          </a:p>
        </p:txBody>
      </p:sp>
      <p:sp>
        <p:nvSpPr>
          <p:cNvPr id="19459" name="Rectangle 1"/>
          <p:cNvSpPr/>
          <p:nvPr/>
        </p:nvSpPr>
        <p:spPr>
          <a:xfrm>
            <a:off x="1270410" y="1502683"/>
            <a:ext cx="6885725" cy="2137500"/>
          </a:xfrm>
          <a:prstGeom prst="rect">
            <a:avLst/>
          </a:prstGeom>
          <a:noFill/>
          <a:ln w="9525">
            <a:noFill/>
          </a:ln>
        </p:spPr>
        <p:txBody>
          <a:bodyPr wrap="square" lIns="68571" tIns="34286" rIns="68571" bIns="34286" anchor="ctr">
            <a:spAutoFit/>
          </a:bodyPr>
          <a:lstStyle/>
          <a:p>
            <a:pPr indent="171450">
              <a:lnSpc>
                <a:spcPct val="140000"/>
              </a:lnSpc>
            </a:pP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说清楚想法和理由。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171450">
              <a:lnSpc>
                <a:spcPct val="140000"/>
              </a:lnSpc>
            </a:pP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耐心听别人讲完。尽量不打断别人的话。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232771" y="3423994"/>
            <a:ext cx="25629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文本框 14"/>
          <p:cNvSpPr txBox="1"/>
          <p:nvPr/>
        </p:nvSpPr>
        <p:spPr>
          <a:xfrm>
            <a:off x="1652950" y="884129"/>
            <a:ext cx="1820637" cy="530906"/>
          </a:xfrm>
          <a:prstGeom prst="rect">
            <a:avLst/>
          </a:prstGeom>
          <a:noFill/>
          <a:ln w="9525">
            <a:noFill/>
          </a:ln>
        </p:spPr>
        <p:txBody>
          <a:bodyPr wrap="square" lIns="68571" tIns="34286" rIns="68571" bIns="34286" anchor="t">
            <a:spAutoFit/>
          </a:bodyPr>
          <a:lstStyle/>
          <a:p>
            <a:r>
              <a:rPr lang="zh-CN" altLang="en-US" sz="30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交际内容</a:t>
            </a:r>
          </a:p>
        </p:txBody>
      </p:sp>
      <p:sp>
        <p:nvSpPr>
          <p:cNvPr id="3" name="KSO_Shape"/>
          <p:cNvSpPr/>
          <p:nvPr/>
        </p:nvSpPr>
        <p:spPr>
          <a:xfrm>
            <a:off x="1292630" y="982543"/>
            <a:ext cx="344446" cy="336509"/>
          </a:xfrm>
          <a:custGeom>
            <a:avLst/>
            <a:gdLst/>
            <a:ahLst/>
            <a:cxnLst/>
            <a:rect l="l" t="t" r="r" b="b"/>
            <a:pathLst>
              <a:path w="900473" h="900473">
                <a:moveTo>
                  <a:pt x="347074" y="203047"/>
                </a:moveTo>
                <a:lnTo>
                  <a:pt x="692767" y="451973"/>
                </a:lnTo>
                <a:lnTo>
                  <a:pt x="347074" y="700898"/>
                </a:lnTo>
                <a:close/>
                <a:moveTo>
                  <a:pt x="450237" y="63807"/>
                </a:moveTo>
                <a:cubicBezTo>
                  <a:pt x="236817" y="63807"/>
                  <a:pt x="63807" y="236817"/>
                  <a:pt x="63807" y="450237"/>
                </a:cubicBezTo>
                <a:cubicBezTo>
                  <a:pt x="63807" y="663656"/>
                  <a:pt x="236817" y="836666"/>
                  <a:pt x="450237" y="836666"/>
                </a:cubicBezTo>
                <a:cubicBezTo>
                  <a:pt x="663656" y="836666"/>
                  <a:pt x="836666" y="663656"/>
                  <a:pt x="836666" y="450237"/>
                </a:cubicBezTo>
                <a:cubicBezTo>
                  <a:pt x="836666" y="236817"/>
                  <a:pt x="663656" y="63807"/>
                  <a:pt x="450237" y="63807"/>
                </a:cubicBezTo>
                <a:close/>
                <a:moveTo>
                  <a:pt x="450237" y="0"/>
                </a:moveTo>
                <a:cubicBezTo>
                  <a:pt x="698895" y="0"/>
                  <a:pt x="900473" y="201578"/>
                  <a:pt x="900473" y="450237"/>
                </a:cubicBezTo>
                <a:cubicBezTo>
                  <a:pt x="900473" y="698895"/>
                  <a:pt x="698895" y="900473"/>
                  <a:pt x="450237" y="900473"/>
                </a:cubicBezTo>
                <a:cubicBezTo>
                  <a:pt x="201578" y="900473"/>
                  <a:pt x="0" y="698895"/>
                  <a:pt x="0" y="450237"/>
                </a:cubicBezTo>
                <a:cubicBezTo>
                  <a:pt x="0" y="201578"/>
                  <a:pt x="201578" y="0"/>
                  <a:pt x="450237" y="0"/>
                </a:cubicBezTo>
                <a:close/>
              </a:path>
            </a:pathLst>
          </a:custGeom>
          <a:solidFill>
            <a:srgbClr val="869D59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lIns="68571" tIns="34286" rIns="68571" bIns="34286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" lastClr="FFFFFF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" lastClr="FFFFFF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" lastClr="FFFFFF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" lastClr="FFFFFF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" lastClr="FFFFFF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defRPr>
            </a:lvl5pPr>
            <a:lvl6pPr marL="2286000" algn="l" defTabSz="914400" rtl="0" eaLnBrk="1" latinLnBrk="0" hangingPunct="1">
              <a:defRPr kern="1200">
                <a:solidFill>
                  <a:sysClr val="window" lastClr="FFFFFF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defRPr>
            </a:lvl6pPr>
            <a:lvl7pPr marL="2743200" algn="l" defTabSz="914400" rtl="0" eaLnBrk="1" latinLnBrk="0" hangingPunct="1">
              <a:defRPr kern="1200">
                <a:solidFill>
                  <a:sysClr val="window" lastClr="FFFFFF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defRPr>
            </a:lvl7pPr>
            <a:lvl8pPr marL="3200400" algn="l" defTabSz="914400" rtl="0" eaLnBrk="1" latinLnBrk="0" hangingPunct="1">
              <a:defRPr kern="1200">
                <a:solidFill>
                  <a:sysClr val="window" lastClr="FFFFFF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defRPr>
            </a:lvl8pPr>
            <a:lvl9pPr marL="3657600" algn="l" defTabSz="914400" rtl="0" eaLnBrk="1" latinLnBrk="0" hangingPunct="1">
              <a:defRPr kern="1200">
                <a:solidFill>
                  <a:sysClr val="window" lastClr="FFFFFF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noProof="1">
              <a:solidFill>
                <a:srgbClr val="FFFFFF"/>
              </a:solidFill>
            </a:endParaRPr>
          </a:p>
        </p:txBody>
      </p:sp>
      <p:sp>
        <p:nvSpPr>
          <p:cNvPr id="20483" name="Rectangle 1"/>
          <p:cNvSpPr/>
          <p:nvPr/>
        </p:nvSpPr>
        <p:spPr>
          <a:xfrm>
            <a:off x="678344" y="1500907"/>
            <a:ext cx="7617472" cy="2629943"/>
          </a:xfrm>
          <a:prstGeom prst="rect">
            <a:avLst/>
          </a:prstGeom>
          <a:noFill/>
          <a:ln w="9525">
            <a:noFill/>
          </a:ln>
        </p:spPr>
        <p:txBody>
          <a:bodyPr wrap="square" lIns="68571" tIns="34286" rIns="68571" bIns="34286" anchor="ctr">
            <a:spAutoFit/>
          </a:bodyPr>
          <a:lstStyle/>
          <a:p>
            <a:pPr indent="171450">
              <a:lnSpc>
                <a:spcPct val="130000"/>
              </a:lnSpc>
            </a:pPr>
            <a:r>
              <a:rPr lang="zh-CN" altLang="en-US" sz="2700" dirty="0">
                <a:latin typeface="黑体" panose="02010609060101010101" charset="-122"/>
                <a:ea typeface="黑体" panose="02010609060101010101" charset="-122"/>
              </a:rPr>
              <a:t> 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 春天里，好玩的地方可多了，我们去哪儿春游呢？提出自己的想法和同学讨论。每个人可以选一个地方，说说这个地方有什么好玩的，可以开展哪些活动。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600" y="949207"/>
            <a:ext cx="7450805" cy="32460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/>
          <p:nvPr/>
        </p:nvSpPr>
        <p:spPr>
          <a:xfrm>
            <a:off x="1601839" y="732954"/>
            <a:ext cx="5549215" cy="500129"/>
          </a:xfrm>
          <a:prstGeom prst="rect">
            <a:avLst/>
          </a:prstGeom>
          <a:solidFill>
            <a:srgbClr val="FF7C80"/>
          </a:solidFill>
          <a:ln w="9525">
            <a:noFill/>
          </a:ln>
        </p:spPr>
        <p:txBody>
          <a:bodyPr wrap="square" lIns="68571" tIns="34286" rIns="68571" bIns="34286" anchor="ctr">
            <a:spAutoFit/>
          </a:bodyPr>
          <a:lstStyle/>
          <a:p>
            <a:pPr indent="171450"/>
            <a:r>
              <a:rPr lang="zh-CN" altLang="en-US" sz="2800" dirty="0">
                <a:latin typeface="黑体" panose="02010609060101010101" charset="-122"/>
                <a:ea typeface="黑体" panose="02010609060101010101" charset="-122"/>
              </a:rPr>
              <a:t>说一说自己心中最美的地方</a:t>
            </a:r>
          </a:p>
        </p:txBody>
      </p:sp>
      <p:sp>
        <p:nvSpPr>
          <p:cNvPr id="7" name="TextBox 5"/>
          <p:cNvSpPr txBox="1"/>
          <p:nvPr/>
        </p:nvSpPr>
        <p:spPr>
          <a:xfrm>
            <a:off x="1872951" y="1425083"/>
            <a:ext cx="5006357" cy="1915909"/>
          </a:xfrm>
          <a:prstGeom prst="wedgeRectCallout">
            <a:avLst>
              <a:gd name="adj1" fmla="val -57012"/>
              <a:gd name="adj2" fmla="val 34354"/>
            </a:avLst>
          </a:prstGeom>
          <a:noFill/>
          <a:ln>
            <a:solidFill>
              <a:srgbClr val="555835">
                <a:lumMod val="50000"/>
              </a:srgbClr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algn="just"/>
            <a:r>
              <a:rPr lang="en-US" altLang="zh-CN" sz="2400" noProof="1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    </a:t>
            </a:r>
            <a:r>
              <a:rPr lang="zh-CN" altLang="en-US" sz="2400" b="1" noProof="1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说到春游，让我想起和妈妈一起挖野菜的经历。温暖的春风吹着，妈妈一边挖野菜，一边教我认识各种野菜的名字和功效，让我学到了很多课本之外的知识。</a:t>
            </a:r>
            <a:endParaRPr lang="zh-CN" altLang="en-US" sz="2400" b="1" noProof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6"/>
          <p:cNvSpPr txBox="1"/>
          <p:nvPr/>
        </p:nvSpPr>
        <p:spPr>
          <a:xfrm>
            <a:off x="2054218" y="3555880"/>
            <a:ext cx="4644452" cy="1177245"/>
          </a:xfrm>
          <a:prstGeom prst="wedgeRectCallout">
            <a:avLst>
              <a:gd name="adj1" fmla="val 70503"/>
              <a:gd name="adj2" fmla="val -23978"/>
            </a:avLst>
          </a:prstGeom>
          <a:noFill/>
          <a:ln>
            <a:solidFill>
              <a:srgbClr val="555835">
                <a:lumMod val="50000"/>
              </a:srgbClr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algn="just"/>
            <a:r>
              <a:rPr lang="en-US" altLang="zh-CN" sz="2400" noProof="1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    </a:t>
            </a:r>
            <a:r>
              <a:rPr lang="zh-CN" altLang="en-US" sz="2400" b="1" noProof="1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我最喜欢去河边露营了，不但景色好，还能抓鱼，我总能玩得特别开心。</a:t>
            </a:r>
            <a:endParaRPr lang="zh-CN" altLang="en-US" sz="2400" b="1" noProof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2532" name="图片 1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195803" y="1547622"/>
            <a:ext cx="1557145" cy="257936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3" name="图片 2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7412958" y="2092386"/>
            <a:ext cx="1503176" cy="255714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"/>
          <p:cNvSpPr txBox="1"/>
          <p:nvPr/>
        </p:nvSpPr>
        <p:spPr>
          <a:xfrm>
            <a:off x="1387871" y="1017464"/>
            <a:ext cx="4263499" cy="3085460"/>
          </a:xfrm>
          <a:prstGeom prst="wedgeRectCallout">
            <a:avLst>
              <a:gd name="adj1" fmla="val 66307"/>
              <a:gd name="adj2" fmla="val 15195"/>
            </a:avLst>
          </a:prstGeom>
          <a:noFill/>
          <a:ln>
            <a:solidFill>
              <a:srgbClr val="555835">
                <a:lumMod val="50000"/>
              </a:srgbClr>
            </a:solidFill>
          </a:ln>
        </p:spPr>
        <p:txBody>
          <a:bodyPr wrap="square" lIns="68580" tIns="34290" rIns="68580" bIns="34290" rtlCol="0" anchor="t">
            <a:spAutoFit/>
          </a:bodyPr>
          <a:lstStyle/>
          <a:p>
            <a:pPr algn="just"/>
            <a:r>
              <a:rPr lang="en-US" altLang="zh-CN" sz="2800" noProof="1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    </a:t>
            </a:r>
            <a:r>
              <a:rPr lang="zh-CN" altLang="en-US" sz="2800" b="1" noProof="1"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我们男孩子喜欢探险，如果老师带着我们去森林探险，那真是太刺激了。不过，老师说过，安全最重要，如果探险，还是要有老师带着，在一个熟悉、没有危险的地方比较好。</a:t>
            </a:r>
            <a:endParaRPr lang="zh-CN" altLang="en-US" sz="2800" b="1" noProof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3554" name="图片 1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594863" y="1269844"/>
            <a:ext cx="1631749" cy="3111116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文本框 14"/>
          <p:cNvSpPr txBox="1"/>
          <p:nvPr/>
        </p:nvSpPr>
        <p:spPr>
          <a:xfrm>
            <a:off x="1454537" y="598415"/>
            <a:ext cx="1820639" cy="530906"/>
          </a:xfrm>
          <a:prstGeom prst="rect">
            <a:avLst/>
          </a:prstGeom>
          <a:noFill/>
          <a:ln w="9525">
            <a:noFill/>
          </a:ln>
        </p:spPr>
        <p:txBody>
          <a:bodyPr wrap="square" lIns="68571" tIns="34286" rIns="68571" bIns="34286" anchor="t">
            <a:spAutoFit/>
          </a:bodyPr>
          <a:lstStyle/>
          <a:p>
            <a:r>
              <a:rPr lang="zh-CN" altLang="en-US" sz="30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交际指导</a:t>
            </a:r>
          </a:p>
        </p:txBody>
      </p:sp>
      <p:sp>
        <p:nvSpPr>
          <p:cNvPr id="17" name="KSO_Shape"/>
          <p:cNvSpPr/>
          <p:nvPr/>
        </p:nvSpPr>
        <p:spPr>
          <a:xfrm>
            <a:off x="1094217" y="696828"/>
            <a:ext cx="344446" cy="336509"/>
          </a:xfrm>
          <a:custGeom>
            <a:avLst/>
            <a:gdLst/>
            <a:ahLst/>
            <a:cxnLst/>
            <a:rect l="l" t="t" r="r" b="b"/>
            <a:pathLst>
              <a:path w="900473" h="900473">
                <a:moveTo>
                  <a:pt x="347074" y="203047"/>
                </a:moveTo>
                <a:lnTo>
                  <a:pt x="692767" y="451973"/>
                </a:lnTo>
                <a:lnTo>
                  <a:pt x="347074" y="700898"/>
                </a:lnTo>
                <a:close/>
                <a:moveTo>
                  <a:pt x="450237" y="63807"/>
                </a:moveTo>
                <a:cubicBezTo>
                  <a:pt x="236817" y="63807"/>
                  <a:pt x="63807" y="236817"/>
                  <a:pt x="63807" y="450237"/>
                </a:cubicBezTo>
                <a:cubicBezTo>
                  <a:pt x="63807" y="663656"/>
                  <a:pt x="236817" y="836666"/>
                  <a:pt x="450237" y="836666"/>
                </a:cubicBezTo>
                <a:cubicBezTo>
                  <a:pt x="663656" y="836666"/>
                  <a:pt x="836666" y="663656"/>
                  <a:pt x="836666" y="450237"/>
                </a:cubicBezTo>
                <a:cubicBezTo>
                  <a:pt x="836666" y="236817"/>
                  <a:pt x="663656" y="63807"/>
                  <a:pt x="450237" y="63807"/>
                </a:cubicBezTo>
                <a:close/>
                <a:moveTo>
                  <a:pt x="450237" y="0"/>
                </a:moveTo>
                <a:cubicBezTo>
                  <a:pt x="698895" y="0"/>
                  <a:pt x="900473" y="201578"/>
                  <a:pt x="900473" y="450237"/>
                </a:cubicBezTo>
                <a:cubicBezTo>
                  <a:pt x="900473" y="698895"/>
                  <a:pt x="698895" y="900473"/>
                  <a:pt x="450237" y="900473"/>
                </a:cubicBezTo>
                <a:cubicBezTo>
                  <a:pt x="201578" y="900473"/>
                  <a:pt x="0" y="698895"/>
                  <a:pt x="0" y="450237"/>
                </a:cubicBezTo>
                <a:cubicBezTo>
                  <a:pt x="0" y="201578"/>
                  <a:pt x="201578" y="0"/>
                  <a:pt x="450237" y="0"/>
                </a:cubicBezTo>
                <a:close/>
              </a:path>
            </a:pathLst>
          </a:custGeom>
          <a:solidFill>
            <a:srgbClr val="869D59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lIns="68571" tIns="34286" rIns="68571" bIns="34286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" lastClr="FFFFFF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" lastClr="FFFFFF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" lastClr="FFFFFF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" lastClr="FFFFFF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" lastClr="FFFFFF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defRPr>
            </a:lvl5pPr>
            <a:lvl6pPr marL="2286000" algn="l" defTabSz="914400" rtl="0" eaLnBrk="1" latinLnBrk="0" hangingPunct="1">
              <a:defRPr kern="1200">
                <a:solidFill>
                  <a:sysClr val="window" lastClr="FFFFFF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defRPr>
            </a:lvl6pPr>
            <a:lvl7pPr marL="2743200" algn="l" defTabSz="914400" rtl="0" eaLnBrk="1" latinLnBrk="0" hangingPunct="1">
              <a:defRPr kern="1200">
                <a:solidFill>
                  <a:sysClr val="window" lastClr="FFFFFF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defRPr>
            </a:lvl7pPr>
            <a:lvl8pPr marL="3200400" algn="l" defTabSz="914400" rtl="0" eaLnBrk="1" latinLnBrk="0" hangingPunct="1">
              <a:defRPr kern="1200">
                <a:solidFill>
                  <a:sysClr val="window" lastClr="FFFFFF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defRPr>
            </a:lvl8pPr>
            <a:lvl9pPr marL="3657600" algn="l" defTabSz="914400" rtl="0" eaLnBrk="1" latinLnBrk="0" hangingPunct="1">
              <a:defRPr kern="1200">
                <a:solidFill>
                  <a:sysClr val="window" lastClr="FFFFFF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noProof="1">
              <a:solidFill>
                <a:srgbClr val="FFFFFF"/>
              </a:solidFill>
            </a:endParaRPr>
          </a:p>
        </p:txBody>
      </p:sp>
      <p:sp>
        <p:nvSpPr>
          <p:cNvPr id="19457" name="Rectangle 1"/>
          <p:cNvSpPr/>
          <p:nvPr/>
        </p:nvSpPr>
        <p:spPr>
          <a:xfrm>
            <a:off x="678345" y="1306098"/>
            <a:ext cx="7715885" cy="3060830"/>
          </a:xfrm>
          <a:prstGeom prst="rect">
            <a:avLst/>
          </a:prstGeom>
          <a:noFill/>
          <a:ln w="9525">
            <a:noFill/>
          </a:ln>
        </p:spPr>
        <p:txBody>
          <a:bodyPr wrap="square" lIns="68571" tIns="34286" rIns="68571" bIns="34286" anchor="ctr">
            <a:spAutoFit/>
          </a:bodyPr>
          <a:lstStyle/>
          <a:p>
            <a:pPr>
              <a:lnSpc>
                <a:spcPct val="120000"/>
              </a:lnSpc>
              <a:tabLst>
                <a:tab pos="111919" algn="l"/>
              </a:tabLst>
            </a:pPr>
            <a:r>
              <a:rPr lang="en-US" altLang="zh-CN" sz="2700" dirty="0">
                <a:latin typeface="黑体" panose="02010609060101010101" charset="-122"/>
                <a:ea typeface="黑体" panose="02010609060101010101" charset="-122"/>
              </a:rPr>
              <a:t>    1.</a:t>
            </a:r>
            <a:r>
              <a:rPr lang="zh-CN" altLang="en-US" sz="2700" dirty="0">
                <a:latin typeface="黑体" panose="02010609060101010101" charset="-122"/>
                <a:ea typeface="黑体" panose="02010609060101010101" charset="-122"/>
              </a:rPr>
              <a:t>首先要明确自己的观点。把自己认为最好玩的地方讲清楚，讲清楚理由，在哪里可以开展什么活动，是不是可以增长见识。</a:t>
            </a:r>
          </a:p>
          <a:p>
            <a:pPr eaLnBrk="0" hangingPunct="0">
              <a:lnSpc>
                <a:spcPct val="120000"/>
              </a:lnSpc>
              <a:tabLst>
                <a:tab pos="111919" algn="l"/>
              </a:tabLst>
            </a:pPr>
            <a:r>
              <a:rPr lang="en-US" altLang="zh-CN" sz="2700" dirty="0">
                <a:latin typeface="黑体" panose="02010609060101010101" charset="-122"/>
                <a:ea typeface="黑体" panose="02010609060101010101" charset="-122"/>
              </a:rPr>
              <a:t>    2.</a:t>
            </a:r>
            <a:r>
              <a:rPr lang="zh-CN" altLang="en-US" sz="2700" dirty="0">
                <a:latin typeface="黑体" panose="02010609060101010101" charset="-122"/>
                <a:ea typeface="黑体" panose="02010609060101010101" charset="-122"/>
              </a:rPr>
              <a:t>能用普通话有条理地进行表述。积累语言，增强书面语言的表达能力。 </a:t>
            </a:r>
          </a:p>
          <a:p>
            <a:pPr eaLnBrk="0" hangingPunct="0">
              <a:lnSpc>
                <a:spcPct val="120000"/>
              </a:lnSpc>
              <a:tabLst>
                <a:tab pos="111919" algn="l"/>
              </a:tabLst>
            </a:pPr>
            <a:r>
              <a:rPr lang="en-US" altLang="zh-CN" sz="2700" dirty="0">
                <a:latin typeface="黑体" panose="02010609060101010101" charset="-122"/>
                <a:ea typeface="黑体" panose="02010609060101010101" charset="-122"/>
              </a:rPr>
              <a:t>    3.</a:t>
            </a:r>
            <a:r>
              <a:rPr lang="zh-CN" altLang="en-US" sz="2700" dirty="0">
                <a:latin typeface="黑体" panose="02010609060101010101" charset="-122"/>
                <a:ea typeface="黑体" panose="02010609060101010101" charset="-122"/>
              </a:rPr>
              <a:t>在口语交际中，培养合作和交往的能力。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/>
          <p:nvPr/>
        </p:nvSpPr>
        <p:spPr>
          <a:xfrm>
            <a:off x="740249" y="1127254"/>
            <a:ext cx="5426993" cy="3194709"/>
          </a:xfrm>
          <a:prstGeom prst="rect">
            <a:avLst/>
          </a:prstGeom>
          <a:noFill/>
          <a:ln w="9525">
            <a:noFill/>
          </a:ln>
        </p:spPr>
        <p:txBody>
          <a:bodyPr wrap="square" lIns="91428" tIns="45714" rIns="91428" bIns="45714" anchor="ctr">
            <a:spAutoFit/>
          </a:bodyPr>
          <a:lstStyle/>
          <a:p>
            <a:pPr>
              <a:lnSpc>
                <a:spcPct val="180000"/>
              </a:lnSpc>
              <a:buSzTx/>
            </a:pPr>
            <a:r>
              <a:rPr lang="zh-CN" altLang="zh-CN" sz="2800" dirty="0">
                <a:latin typeface="黑体" panose="02010609060101010101" charset="-122"/>
                <a:ea typeface="黑体" panose="02010609060101010101" charset="-122"/>
              </a:rPr>
              <a:t>   先分组讨论，小组提出推荐的地点；再全班交流，各小组把推荐的理由说清楚；然后投票选出最值得去玩的一两个地方。</a:t>
            </a:r>
          </a:p>
        </p:txBody>
      </p:sp>
      <p:sp>
        <p:nvSpPr>
          <p:cNvPr id="25602" name="文本框 14"/>
          <p:cNvSpPr txBox="1"/>
          <p:nvPr/>
        </p:nvSpPr>
        <p:spPr>
          <a:xfrm>
            <a:off x="1454537" y="598415"/>
            <a:ext cx="1820639" cy="530906"/>
          </a:xfrm>
          <a:prstGeom prst="rect">
            <a:avLst/>
          </a:prstGeom>
          <a:noFill/>
          <a:ln w="9525">
            <a:noFill/>
          </a:ln>
        </p:spPr>
        <p:txBody>
          <a:bodyPr wrap="square" lIns="68571" tIns="34286" rIns="68571" bIns="34286" anchor="t">
            <a:spAutoFit/>
          </a:bodyPr>
          <a:lstStyle/>
          <a:p>
            <a:r>
              <a:rPr lang="zh-CN" altLang="en-US" sz="30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小组讨论</a:t>
            </a:r>
          </a:p>
        </p:txBody>
      </p:sp>
      <p:sp>
        <p:nvSpPr>
          <p:cNvPr id="17" name="KSO_Shape"/>
          <p:cNvSpPr/>
          <p:nvPr/>
        </p:nvSpPr>
        <p:spPr>
          <a:xfrm>
            <a:off x="1094217" y="696828"/>
            <a:ext cx="344446" cy="336509"/>
          </a:xfrm>
          <a:custGeom>
            <a:avLst/>
            <a:gdLst/>
            <a:ahLst/>
            <a:cxnLst/>
            <a:rect l="l" t="t" r="r" b="b"/>
            <a:pathLst>
              <a:path w="900473" h="900473">
                <a:moveTo>
                  <a:pt x="347074" y="203047"/>
                </a:moveTo>
                <a:lnTo>
                  <a:pt x="692767" y="451973"/>
                </a:lnTo>
                <a:lnTo>
                  <a:pt x="347074" y="700898"/>
                </a:lnTo>
                <a:close/>
                <a:moveTo>
                  <a:pt x="450237" y="63807"/>
                </a:moveTo>
                <a:cubicBezTo>
                  <a:pt x="236817" y="63807"/>
                  <a:pt x="63807" y="236817"/>
                  <a:pt x="63807" y="450237"/>
                </a:cubicBezTo>
                <a:cubicBezTo>
                  <a:pt x="63807" y="663656"/>
                  <a:pt x="236817" y="836666"/>
                  <a:pt x="450237" y="836666"/>
                </a:cubicBezTo>
                <a:cubicBezTo>
                  <a:pt x="663656" y="836666"/>
                  <a:pt x="836666" y="663656"/>
                  <a:pt x="836666" y="450237"/>
                </a:cubicBezTo>
                <a:cubicBezTo>
                  <a:pt x="836666" y="236817"/>
                  <a:pt x="663656" y="63807"/>
                  <a:pt x="450237" y="63807"/>
                </a:cubicBezTo>
                <a:close/>
                <a:moveTo>
                  <a:pt x="450237" y="0"/>
                </a:moveTo>
                <a:cubicBezTo>
                  <a:pt x="698895" y="0"/>
                  <a:pt x="900473" y="201578"/>
                  <a:pt x="900473" y="450237"/>
                </a:cubicBezTo>
                <a:cubicBezTo>
                  <a:pt x="900473" y="698895"/>
                  <a:pt x="698895" y="900473"/>
                  <a:pt x="450237" y="900473"/>
                </a:cubicBezTo>
                <a:cubicBezTo>
                  <a:pt x="201578" y="900473"/>
                  <a:pt x="0" y="698895"/>
                  <a:pt x="0" y="450237"/>
                </a:cubicBezTo>
                <a:cubicBezTo>
                  <a:pt x="0" y="201578"/>
                  <a:pt x="201578" y="0"/>
                  <a:pt x="450237" y="0"/>
                </a:cubicBezTo>
                <a:close/>
              </a:path>
            </a:pathLst>
          </a:custGeom>
          <a:solidFill>
            <a:srgbClr val="869D59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lIns="68571" tIns="34286" rIns="68571" bIns="34286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" lastClr="FFFFFF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" lastClr="FFFFFF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" lastClr="FFFFFF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" lastClr="FFFFFF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ysClr val="window" lastClr="FFFFFF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defRPr>
            </a:lvl5pPr>
            <a:lvl6pPr marL="2286000" algn="l" defTabSz="914400" rtl="0" eaLnBrk="1" latinLnBrk="0" hangingPunct="1">
              <a:defRPr kern="1200">
                <a:solidFill>
                  <a:sysClr val="window" lastClr="FFFFFF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defRPr>
            </a:lvl6pPr>
            <a:lvl7pPr marL="2743200" algn="l" defTabSz="914400" rtl="0" eaLnBrk="1" latinLnBrk="0" hangingPunct="1">
              <a:defRPr kern="1200">
                <a:solidFill>
                  <a:sysClr val="window" lastClr="FFFFFF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defRPr>
            </a:lvl7pPr>
            <a:lvl8pPr marL="3200400" algn="l" defTabSz="914400" rtl="0" eaLnBrk="1" latinLnBrk="0" hangingPunct="1">
              <a:defRPr kern="1200">
                <a:solidFill>
                  <a:sysClr val="window" lastClr="FFFFFF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defRPr>
            </a:lvl8pPr>
            <a:lvl9pPr marL="3657600" algn="l" defTabSz="914400" rtl="0" eaLnBrk="1" latinLnBrk="0" hangingPunct="1">
              <a:defRPr kern="1200">
                <a:solidFill>
                  <a:sysClr val="window" lastClr="FFFFFF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 noProof="1">
              <a:solidFill>
                <a:srgbClr val="FFFFFF"/>
              </a:solidFill>
            </a:endParaRPr>
          </a:p>
        </p:txBody>
      </p:sp>
      <p:pic>
        <p:nvPicPr>
          <p:cNvPr id="25604" name="图片 4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6606" y="1447623"/>
            <a:ext cx="2700004" cy="224921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9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cover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{f7d58d86-daee-4b81-b08b-76aa86064c75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519</Words>
  <Application>Microsoft Office PowerPoint</Application>
  <PresentationFormat>全屏显示(16:9)</PresentationFormat>
  <Paragraphs>41</Paragraphs>
  <Slides>13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4" baseType="lpstr">
      <vt:lpstr>Meiryo</vt:lpstr>
      <vt:lpstr>方正魏碑_GBK</vt:lpstr>
      <vt:lpstr>黑体</vt:lpstr>
      <vt:lpstr>楷体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7</cp:revision>
  <dcterms:created xsi:type="dcterms:W3CDTF">2020-06-28T07:18:00Z</dcterms:created>
  <dcterms:modified xsi:type="dcterms:W3CDTF">2021-08-11T06:08:16Z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2052-11.1.0.9740</vt:lpwstr>
  </property>
</Properties>
</file>