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5" r:id="rId3"/>
    <p:sldMasterId id="2147483703" r:id="rId4"/>
    <p:sldMasterId id="2147483716" r:id="rId5"/>
    <p:sldMasterId id="2147483729" r:id="rId6"/>
    <p:sldMasterId id="2147483741" r:id="rId7"/>
  </p:sldMasterIdLst>
  <p:notesMasterIdLst>
    <p:notesMasterId r:id="rId46"/>
  </p:notesMasterIdLst>
  <p:handoutMasterIdLst>
    <p:handoutMasterId r:id="rId47"/>
  </p:handoutMasterIdLst>
  <p:sldIdLst>
    <p:sldId id="325" r:id="rId8"/>
    <p:sldId id="409" r:id="rId9"/>
    <p:sldId id="348" r:id="rId10"/>
    <p:sldId id="349" r:id="rId11"/>
    <p:sldId id="398" r:id="rId12"/>
    <p:sldId id="399" r:id="rId13"/>
    <p:sldId id="636" r:id="rId14"/>
    <p:sldId id="498" r:id="rId15"/>
    <p:sldId id="401" r:id="rId16"/>
    <p:sldId id="637" r:id="rId17"/>
    <p:sldId id="638" r:id="rId18"/>
    <p:sldId id="402" r:id="rId19"/>
    <p:sldId id="406" r:id="rId20"/>
    <p:sldId id="334" r:id="rId21"/>
    <p:sldId id="333" r:id="rId22"/>
    <p:sldId id="533" r:id="rId23"/>
    <p:sldId id="614" r:id="rId24"/>
    <p:sldId id="578" r:id="rId25"/>
    <p:sldId id="579" r:id="rId26"/>
    <p:sldId id="582" r:id="rId27"/>
    <p:sldId id="598" r:id="rId28"/>
    <p:sldId id="617" r:id="rId29"/>
    <p:sldId id="616" r:id="rId30"/>
    <p:sldId id="619" r:id="rId31"/>
    <p:sldId id="618" r:id="rId32"/>
    <p:sldId id="620" r:id="rId33"/>
    <p:sldId id="621" r:id="rId34"/>
    <p:sldId id="460" r:id="rId35"/>
    <p:sldId id="353" r:id="rId36"/>
    <p:sldId id="352" r:id="rId37"/>
    <p:sldId id="622" r:id="rId38"/>
    <p:sldId id="332" r:id="rId39"/>
    <p:sldId id="393" r:id="rId40"/>
    <p:sldId id="585" r:id="rId41"/>
    <p:sldId id="394" r:id="rId42"/>
    <p:sldId id="623" r:id="rId43"/>
    <p:sldId id="326" r:id="rId44"/>
    <p:sldId id="639" r:id="rId4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449"/>
        <p:guide pos="3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1999" cy="7199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presProps" Target="presProps.xml"/><Relationship Id="rId8" Type="http://schemas.openxmlformats.org/officeDocument/2006/relationships/slide" Target="slides/slide1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1652D41A-4117-432D-8D09-60AB1E1FA176}" type="datetimeFigureOut">
              <a:rPr lang="zh-CN" altLang="en-US"/>
              <a:pPr>
                <a:defRPr/>
              </a:pPr>
              <a:t>2021/8/7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62AF32-57DE-451C-A091-5638CE42F2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537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666A7D00-6CF6-4774-BF03-5BD7AB42085D}" type="datetimeFigureOut">
              <a:rPr lang="zh-CN" altLang="en-US"/>
              <a:pPr>
                <a:defRPr/>
              </a:pPr>
              <a:t>2021/8/7</a:t>
            </a:fld>
            <a:endParaRPr lang="zh-CN" altLang="en-US"/>
          </a:p>
        </p:txBody>
      </p:sp>
      <p:sp>
        <p:nvSpPr>
          <p:cNvPr id="4608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F0935F-50F7-4A6E-AE32-427B8D5834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6160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47107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4942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F0935F-50F7-4A6E-AE32-427B8D583460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63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1218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11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8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34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38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89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710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176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89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714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54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74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56584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572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16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14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172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9537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644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65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414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9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777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0230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848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7397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359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7972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2951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9133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0177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4737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731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47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32455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753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633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8508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5775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904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87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728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8136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656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2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49620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462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3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88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305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30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34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 descr="图片1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7" descr="图片1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5" r:id="rId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 descr="图片1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7" descr="图片1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7" r:id="rId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30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 descr="图片1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1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49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 descr="图片1"/>
          <p:cNvPicPr>
            <a:picLocks noChangeAspect="1" noChangeArrowheads="1"/>
          </p:cNvPicPr>
          <p:nvPr userDrawn="1"/>
        </p:nvPicPr>
        <p:blipFill>
          <a:blip r:embed="rId13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1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57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7535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8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8.w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101010"/>
              </a:clrFrom>
              <a:clrTo>
                <a:srgbClr val="10101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702" y="4296165"/>
            <a:ext cx="4513262" cy="189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标题 1"/>
          <p:cNvSpPr txBox="1">
            <a:spLocks noChangeArrowheads="1"/>
          </p:cNvSpPr>
          <p:nvPr/>
        </p:nvSpPr>
        <p:spPr bwMode="auto">
          <a:xfrm>
            <a:off x="3279022" y="4566686"/>
            <a:ext cx="5561013" cy="10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latin typeface="黑体" pitchFamily="49" charset="-122"/>
                <a:ea typeface="黑体" pitchFamily="49" charset="-122"/>
              </a:rPr>
              <a:t>25 </a:t>
            </a:r>
            <a:r>
              <a:rPr lang="zh-CN" altLang="en-US" sz="4400" b="1" dirty="0">
                <a:latin typeface="黑体" pitchFamily="49" charset="-122"/>
                <a:ea typeface="黑体" pitchFamily="49" charset="-122"/>
              </a:rPr>
              <a:t>掌声</a:t>
            </a:r>
          </a:p>
        </p:txBody>
      </p:sp>
      <p:sp>
        <p:nvSpPr>
          <p:cNvPr id="10244" name="副标题 2"/>
          <p:cNvSpPr txBox="1">
            <a:spLocks noChangeArrowheads="1"/>
          </p:cNvSpPr>
          <p:nvPr/>
        </p:nvSpPr>
        <p:spPr bwMode="auto">
          <a:xfrm>
            <a:off x="3575092" y="5358674"/>
            <a:ext cx="4968875" cy="58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部编版</a:t>
            </a:r>
            <a:r>
              <a:rPr lang="en-US" altLang="zh-CN" sz="20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·</a:t>
            </a:r>
            <a:r>
              <a:rPr lang="zh-CN" altLang="en-US" sz="2000" b="1" dirty="0">
                <a:latin typeface="黑体" pitchFamily="49" charset="-122"/>
                <a:ea typeface="黑体" pitchFamily="49" charset="-122"/>
              </a:rPr>
              <a:t>三年级上册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081462" y="5333330"/>
            <a:ext cx="403066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24000" y="6092964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5"/>
            <a:ext cx="1887538" cy="2518411"/>
            <a:chOff x="317986" y="1748180"/>
            <a:chExt cx="1887537" cy="1887538"/>
          </a:xfrm>
        </p:grpSpPr>
        <p:pic>
          <p:nvPicPr>
            <p:cNvPr id="1946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Box 4"/>
            <p:cNvSpPr txBox="1">
              <a:spLocks noChangeArrowheads="1"/>
            </p:cNvSpPr>
            <p:nvPr/>
          </p:nvSpPr>
          <p:spPr bwMode="auto">
            <a:xfrm>
              <a:off x="318303" y="1781130"/>
              <a:ext cx="1838325" cy="1453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摇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3163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yáo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65" y="2326217"/>
            <a:ext cx="5457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65" y="3255433"/>
            <a:ext cx="50577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63" y="4677834"/>
            <a:ext cx="46291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7990"/>
            <a:chOff x="317986" y="1748180"/>
            <a:chExt cx="1887537" cy="1887538"/>
          </a:xfrm>
        </p:grpSpPr>
        <p:pic>
          <p:nvPicPr>
            <p:cNvPr id="2048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Box 4"/>
            <p:cNvSpPr txBox="1">
              <a:spLocks noChangeArrowheads="1"/>
            </p:cNvSpPr>
            <p:nvPr/>
          </p:nvSpPr>
          <p:spPr bwMode="auto">
            <a:xfrm>
              <a:off x="318303" y="1852862"/>
              <a:ext cx="1838325" cy="1453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晃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228852" y="1481669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huànɡ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277" y="2326217"/>
            <a:ext cx="43529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275" y="3219451"/>
            <a:ext cx="60579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277" y="4760384"/>
            <a:ext cx="58388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2003425" y="2544234"/>
            <a:ext cx="1944688" cy="2517426"/>
            <a:chOff x="260836" y="1748180"/>
            <a:chExt cx="1945004" cy="1887538"/>
          </a:xfrm>
        </p:grpSpPr>
        <p:pic>
          <p:nvPicPr>
            <p:cNvPr id="2151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3" name="TextBox 4"/>
            <p:cNvSpPr txBox="1">
              <a:spLocks noChangeArrowheads="1"/>
            </p:cNvSpPr>
            <p:nvPr/>
          </p:nvSpPr>
          <p:spPr bwMode="auto">
            <a:xfrm>
              <a:off x="260836" y="1852942"/>
              <a:ext cx="1945004" cy="1453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12000" b="1">
                  <a:latin typeface="楷体" pitchFamily="49" charset="-122"/>
                  <a:ea typeface="楷体" pitchFamily="49" charset="-122"/>
                </a:rPr>
                <a:t>烈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liè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2544233"/>
            <a:ext cx="45148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3219451"/>
            <a:ext cx="49911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90" y="4527551"/>
            <a:ext cx="50006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9690" y="5173134"/>
            <a:ext cx="17240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448985"/>
            <a:ext cx="1887538" cy="2517523"/>
            <a:chOff x="317986" y="1748180"/>
            <a:chExt cx="1887537" cy="1887538"/>
          </a:xfrm>
        </p:grpSpPr>
        <p:pic>
          <p:nvPicPr>
            <p:cNvPr id="2253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Box 4"/>
            <p:cNvSpPr txBox="1">
              <a:spLocks noChangeArrowheads="1"/>
            </p:cNvSpPr>
            <p:nvPr/>
          </p:nvSpPr>
          <p:spPr bwMode="auto">
            <a:xfrm>
              <a:off x="318303" y="1852862"/>
              <a:ext cx="1838325" cy="1453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勇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300289" y="1386418"/>
            <a:ext cx="1428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yǒnɡ</a:t>
            </a:r>
            <a:endParaRPr lang="en-US" altLang="zh-CN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7" y="2448984"/>
            <a:ext cx="39909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7" y="3115734"/>
            <a:ext cx="50196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7" y="4419601"/>
            <a:ext cx="43148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横卷形 7"/>
          <p:cNvSpPr>
            <a:spLocks noChangeArrowheads="1"/>
          </p:cNvSpPr>
          <p:nvPr/>
        </p:nvSpPr>
        <p:spPr bwMode="auto">
          <a:xfrm>
            <a:off x="2798765" y="2063751"/>
            <a:ext cx="2179637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上下结构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543552" y="2251660"/>
            <a:ext cx="3978275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落、姿</a:t>
            </a:r>
            <a:r>
              <a:rPr lang="zh-CN" altLang="en-US" sz="2400" b="1">
                <a:latin typeface="黑体" pitchFamily="49" charset="-122"/>
                <a:ea typeface="黑体" pitchFamily="49" charset="-122"/>
                <a:sym typeface="宋体" pitchFamily="2" charset="-122"/>
              </a:rPr>
              <a:t>、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势、普</a:t>
            </a:r>
          </a:p>
        </p:txBody>
      </p:sp>
      <p:sp>
        <p:nvSpPr>
          <p:cNvPr id="23556" name="文本框 18"/>
          <p:cNvSpPr txBox="1">
            <a:spLocks noChangeArrowheads="1"/>
          </p:cNvSpPr>
          <p:nvPr/>
        </p:nvSpPr>
        <p:spPr bwMode="auto">
          <a:xfrm>
            <a:off x="2025650" y="999068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>
                <a:solidFill>
                  <a:srgbClr val="FF00FF"/>
                </a:solidFill>
                <a:latin typeface="Arial" pitchFamily="34" charset="0"/>
              </a:rPr>
              <a:t>我会认</a:t>
            </a:r>
          </a:p>
        </p:txBody>
      </p:sp>
      <p:sp>
        <p:nvSpPr>
          <p:cNvPr id="2" name="横卷形 7"/>
          <p:cNvSpPr>
            <a:spLocks noChangeArrowheads="1"/>
          </p:cNvSpPr>
          <p:nvPr/>
        </p:nvSpPr>
        <p:spPr bwMode="auto">
          <a:xfrm>
            <a:off x="2782890" y="3380317"/>
            <a:ext cx="2179637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左右结构</a:t>
            </a:r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527677" y="3568226"/>
            <a:ext cx="3978275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况、镇、忧、联</a:t>
            </a:r>
          </a:p>
        </p:txBody>
      </p:sp>
      <p:sp>
        <p:nvSpPr>
          <p:cNvPr id="4" name="横卷形 7"/>
          <p:cNvSpPr>
            <a:spLocks noChangeArrowheads="1"/>
          </p:cNvSpPr>
          <p:nvPr/>
        </p:nvSpPr>
        <p:spPr bwMode="auto">
          <a:xfrm>
            <a:off x="2765425" y="4699000"/>
            <a:ext cx="2179638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半包围结构</a:t>
            </a: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510214" y="4886909"/>
            <a:ext cx="3978275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bldLvl="0" animBg="1"/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"/>
          <p:cNvGrpSpPr>
            <a:grpSpLocks/>
          </p:cNvGrpSpPr>
          <p:nvPr/>
        </p:nvGrpSpPr>
        <p:grpSpPr bwMode="auto">
          <a:xfrm>
            <a:off x="2590802" y="1706032"/>
            <a:ext cx="7102475" cy="485749"/>
            <a:chOff x="1226471" y="1574992"/>
            <a:chExt cx="5553884" cy="335061"/>
          </a:xfrm>
        </p:grpSpPr>
        <p:sp>
          <p:nvSpPr>
            <p:cNvPr id="14" name="TextBox 13"/>
            <p:cNvSpPr txBox="1"/>
            <p:nvPr/>
          </p:nvSpPr>
          <p:spPr>
            <a:xfrm>
              <a:off x="1226471" y="1574992"/>
              <a:ext cx="5553884" cy="254758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00953" y="1655295"/>
              <a:ext cx="5407402" cy="254758"/>
            </a:xfrm>
            <a:prstGeom prst="rect">
              <a:avLst/>
            </a:prstGeom>
            <a:ln>
              <a:prstDash val="dash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2838452" y="1729318"/>
            <a:ext cx="75025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落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枕          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姿势        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情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况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镇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定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讲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述        普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通</a:t>
            </a:r>
            <a:endParaRPr lang="zh-CN" altLang="en-US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忧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郁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联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欢会</a:t>
            </a: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     </a:t>
            </a: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      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318500" y="1976968"/>
            <a:ext cx="163830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600" b="1">
                <a:solidFill>
                  <a:srgbClr val="FF00FF"/>
                </a:solidFill>
                <a:latin typeface="Arial" pitchFamily="34" charset="0"/>
              </a:rPr>
              <a:t> </a:t>
            </a:r>
            <a:r>
              <a:rPr lang="en-US" altLang="zh-CN" sz="2600" b="1">
                <a:solidFill>
                  <a:srgbClr val="FF00FF"/>
                </a:solidFill>
                <a:latin typeface="宋体" pitchFamily="2" charset="-122"/>
              </a:rPr>
              <a:t>kuànɡ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6191252" y="1960033"/>
            <a:ext cx="15906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zī shì</a:t>
            </a: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709990" y="1991785"/>
            <a:ext cx="909637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600" b="1" dirty="0" err="1">
                <a:solidFill>
                  <a:srgbClr val="FF00FF"/>
                </a:solidFill>
                <a:latin typeface="宋体" pitchFamily="2" charset="-122"/>
              </a:rPr>
              <a:t>lào</a:t>
            </a:r>
            <a:r>
              <a:rPr lang="en-US" altLang="zh-CN" sz="2600" b="1" dirty="0">
                <a:solidFill>
                  <a:srgbClr val="FF00FF"/>
                </a:solidFill>
                <a:latin typeface="宋体" pitchFamily="2" charset="-122"/>
              </a:rPr>
              <a:t>      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709990" y="3130551"/>
            <a:ext cx="11017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zhèn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426452" y="3109384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pǔ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203952" y="3109384"/>
            <a:ext cx="12922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shù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694115" y="4161367"/>
            <a:ext cx="11017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yōu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21465" y="4256618"/>
            <a:ext cx="12922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lián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6" grpId="0"/>
      <p:bldP spid="2" grpId="0"/>
      <p:bldP spid="5" grpId="0"/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7"/>
          <p:cNvSpPr txBox="1">
            <a:spLocks noChangeArrowheads="1"/>
          </p:cNvSpPr>
          <p:nvPr/>
        </p:nvSpPr>
        <p:spPr bwMode="auto">
          <a:xfrm>
            <a:off x="1847850" y="643468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 dirty="0">
                <a:solidFill>
                  <a:srgbClr val="FF00FF"/>
                </a:solidFill>
                <a:latin typeface="Arial" pitchFamily="34" charset="0"/>
              </a:rPr>
              <a:t>词语解释</a:t>
            </a:r>
          </a:p>
        </p:txBody>
      </p:sp>
      <p:sp>
        <p:nvSpPr>
          <p:cNvPr id="25603" name="Rectangle 2"/>
          <p:cNvSpPr txBox="1">
            <a:spLocks noChangeArrowheads="1"/>
          </p:cNvSpPr>
          <p:nvPr/>
        </p:nvSpPr>
        <p:spPr bwMode="auto">
          <a:xfrm>
            <a:off x="2352677" y="1629834"/>
            <a:ext cx="7496175" cy="93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根据词语的意思，在文中找出这些词语。</a:t>
            </a:r>
          </a:p>
        </p:txBody>
      </p:sp>
      <p:sp>
        <p:nvSpPr>
          <p:cNvPr id="25604" name="Rectangle 3"/>
          <p:cNvSpPr txBox="1">
            <a:spLocks noChangeArrowheads="1"/>
          </p:cNvSpPr>
          <p:nvPr/>
        </p:nvSpPr>
        <p:spPr bwMode="auto">
          <a:xfrm>
            <a:off x="2649538" y="2421014"/>
            <a:ext cx="6843712" cy="321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（                    ）：文雅安静。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（                    ）：身体呈现的样子。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（                    ）：依照次序一个接着一个。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（                    ）：保持长久。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382965" y="3456519"/>
            <a:ext cx="8651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姿势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384552" y="4931835"/>
            <a:ext cx="10001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持久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382965" y="2709335"/>
            <a:ext cx="9858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文静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382965" y="4199468"/>
            <a:ext cx="8547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轮流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 txBox="1">
            <a:spLocks noChangeArrowheads="1"/>
          </p:cNvSpPr>
          <p:nvPr/>
        </p:nvSpPr>
        <p:spPr bwMode="auto">
          <a:xfrm>
            <a:off x="2578100" y="1557867"/>
            <a:ext cx="8472488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（                    ）：（风势、纷乱等）变得平静或停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/>
              <a:t>止。文中指掌声消失。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ym typeface="宋体" pitchFamily="2" charset="-122"/>
              </a:rPr>
              <a:t>（                    ）：把事情或道理讲出来。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ym typeface="宋体" pitchFamily="2" charset="-122"/>
              </a:rPr>
              <a:t>（                    ）：不平等地看待。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sz="2600" b="1" dirty="0">
                <a:sym typeface="宋体" pitchFamily="2" charset="-122"/>
              </a:rPr>
              <a:t>（                    ）：激发，勉力。</a:t>
            </a:r>
          </a:p>
          <a:p>
            <a:pPr eaLnBrk="1" hangingPunct="1">
              <a:lnSpc>
                <a:spcPct val="200000"/>
              </a:lnSpc>
              <a:spcBef>
                <a:spcPct val="20000"/>
              </a:spcBef>
            </a:pPr>
            <a:endParaRPr lang="zh-CN" altLang="en-US" sz="2600" b="1" dirty="0"/>
          </a:p>
          <a:p>
            <a:pPr eaLnBrk="1" hangingPunct="1">
              <a:lnSpc>
                <a:spcPct val="200000"/>
              </a:lnSpc>
              <a:spcBef>
                <a:spcPct val="20000"/>
              </a:spcBef>
            </a:pPr>
            <a:endParaRPr lang="zh-CN" altLang="en-US" sz="2600" b="1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351215" y="1748368"/>
            <a:ext cx="9350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平息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351213" y="3257552"/>
            <a:ext cx="9191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讲述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351213" y="4000502"/>
            <a:ext cx="901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歧视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3351213" y="4743452"/>
            <a:ext cx="9572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鼓励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0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整体把握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192340" y="1521886"/>
            <a:ext cx="6924675" cy="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课文主要写了谁？写了一个什么样的故事？</a:t>
            </a:r>
            <a:r>
              <a:rPr lang="en-US" altLang="zh-CN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              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92340" y="2446868"/>
            <a:ext cx="7989887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800" b="1" dirty="0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课文主要写的是我的小学同学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英子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，她因患有小儿麻痹而腿脚不便，一直很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忧郁自卑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，一次课堂讲故事的活动，我们给了她鼓励与肯定的掌声，让她从此敞开心扉，变得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自信活泼</a:t>
            </a:r>
            <a:r>
              <a:rPr lang="zh-CN" altLang="en-US" sz="28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27653" name="文本框 2"/>
          <p:cNvSpPr txBox="1">
            <a:spLocks noChangeArrowheads="1"/>
          </p:cNvSpPr>
          <p:nvPr/>
        </p:nvSpPr>
        <p:spPr bwMode="auto">
          <a:xfrm>
            <a:off x="8018463" y="6307667"/>
            <a:ext cx="3658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D60093"/>
                </a:solidFill>
                <a:latin typeface="楷体_GB2312" pitchFamily="49" charset="-122"/>
                <a:ea typeface="楷体_GB2312" pitchFamily="49" charset="-122"/>
                <a:sym typeface="宋体" pitchFamily="2" charset="-122"/>
              </a:rPr>
              <a:t> </a:t>
            </a:r>
            <a:endParaRPr lang="zh-CN" altLang="en-US" sz="2800" b="1">
              <a:solidFill>
                <a:srgbClr val="D60093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0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课文解读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65325" y="1477434"/>
            <a:ext cx="8115300" cy="182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上小学的时候，我们班有位叫英子的同学。她很文静，总是默默地坐在教室的一角。</a:t>
            </a:r>
          </a:p>
          <a:p>
            <a:pPr eaLnBrk="1" hangingPunct="1">
              <a:lnSpc>
                <a:spcPts val="45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说说英子为什么总是默默地坐在教室的一角？</a:t>
            </a:r>
            <a:endParaRPr lang="zh-CN" altLang="zh-CN" sz="28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Rectangle 2"/>
          <p:cNvSpPr txBox="1"/>
          <p:nvPr/>
        </p:nvSpPr>
        <p:spPr>
          <a:xfrm>
            <a:off x="2560638" y="4218517"/>
            <a:ext cx="7110412" cy="1651000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因为她得过小儿麻痹症，腿脚落下了残疾，不愿意让人看见她走路的姿势。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 167"/>
          <p:cNvSpPr/>
          <p:nvPr/>
        </p:nvSpPr>
        <p:spPr>
          <a:xfrm>
            <a:off x="2228852" y="850900"/>
            <a:ext cx="7769225" cy="5156200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11267" name="文本框 3"/>
          <p:cNvSpPr txBox="1">
            <a:spLocks noChangeArrowheads="1"/>
          </p:cNvSpPr>
          <p:nvPr/>
        </p:nvSpPr>
        <p:spPr bwMode="auto">
          <a:xfrm>
            <a:off x="2328865" y="1149352"/>
            <a:ext cx="7564437" cy="32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latin typeface="宋体" pitchFamily="2" charset="-122"/>
              </a:rPr>
              <a:t>         </a:t>
            </a:r>
            <a:r>
              <a:rPr lang="zh-CN" altLang="zh-CN" sz="2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掌声传递关爱     信心改变人生</a:t>
            </a:r>
            <a:endParaRPr lang="zh-CN" altLang="zh-CN" sz="2600" b="1" dirty="0">
              <a:solidFill>
                <a:srgbClr val="0000FF"/>
              </a:solidFill>
              <a:latin typeface="宋体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zh-CN" sz="2600" b="1" dirty="0">
                <a:solidFill>
                  <a:srgbClr val="0000FF"/>
                </a:solidFill>
                <a:latin typeface="宋体" pitchFamily="2" charset="-122"/>
              </a:rPr>
              <a:t>    掌声，代表着鼓励、夸赞，传递着尊重、关爱。掌声，有时如锦上之花，给成功之人更添光彩；有时更如雪中之炭，给身陷困境之人带来直面困境、奋力前行的勇气和力量。有时候，不要吝惜自己的掌声，你的一次掌声说不定就是那雪中炭！</a:t>
            </a:r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dministrator.BF-20170626AZAU\Desktop\01710258d0b05ca801219c772ae255.jpg@900w_1l_2o_100sh.jpg01710258d0b05ca801219c772ae255.jpg@900w_1l_2o_100s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7263" y="4015319"/>
            <a:ext cx="1757362" cy="2652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/>
          <p:nvPr/>
        </p:nvSpPr>
        <p:spPr>
          <a:xfrm>
            <a:off x="2476500" y="793753"/>
            <a:ext cx="5156200" cy="969433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阅读第</a:t>
            </a:r>
            <a:r>
              <a:rPr lang="en-US" altLang="zh-CN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自然段，回答问题：</a:t>
            </a:r>
            <a:endParaRPr lang="zh-CN" altLang="en-US" sz="2600" b="1" noProof="1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466975" y="2051051"/>
            <a:ext cx="738663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 轮到英子的时候，</a:t>
            </a:r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全班同学的目光一齐投向了那个角落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，英子立刻把头低了下去。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rot="15810368">
            <a:off x="4003412" y="3212307"/>
            <a:ext cx="2713567" cy="3214688"/>
          </a:xfrm>
          <a:prstGeom prst="cloudCallout">
            <a:avLst>
              <a:gd name="adj1" fmla="val -45460"/>
              <a:gd name="adj2" fmla="val 5770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FontTx/>
              <a:buNone/>
              <a:defRPr/>
            </a:pPr>
            <a:endParaRPr lang="zh-CN" altLang="zh-CN" u="sng"/>
          </a:p>
        </p:txBody>
      </p:sp>
      <p:sp>
        <p:nvSpPr>
          <p:cNvPr id="33795" name="内容占位符 33794"/>
          <p:cNvSpPr>
            <a:spLocks noGrp="1"/>
          </p:cNvSpPr>
          <p:nvPr/>
        </p:nvSpPr>
        <p:spPr bwMode="auto">
          <a:xfrm>
            <a:off x="4187827" y="3774019"/>
            <a:ext cx="2346325" cy="2089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lnSpc>
                <a:spcPct val="130000"/>
              </a:lnSpc>
            </a:pPr>
            <a:r>
              <a:rPr lang="zh-CN" altLang="zh-CN" sz="2600" b="1" noProof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noProof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这体现了同学们什么样的心情</a:t>
            </a:r>
            <a:r>
              <a:rPr lang="zh-CN" altLang="zh-CN" sz="2600" b="1" noProof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bldLvl="0" animBg="1"/>
      <p:bldP spid="337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/>
          <p:nvPr/>
        </p:nvSpPr>
        <p:spPr>
          <a:xfrm>
            <a:off x="5791202" y="2305051"/>
            <a:ext cx="4494213" cy="3746500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800" b="1" noProof="1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英子敏感自卑，在这之前很可能没参加过这样的集体活动。全班同学的目光一齐投向他，体现了同学们对她的担心以及对她的期待。</a:t>
            </a:r>
            <a:endParaRPr lang="zh-CN" altLang="zh-CN" sz="2800" b="1" noProof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9108" y="680722"/>
            <a:ext cx="3815715" cy="3174153"/>
          </a:xfrm>
          <a:prstGeom prst="roundRect">
            <a:avLst/>
          </a:prstGeom>
          <a:effectLst>
            <a:reflection blurRad="6350" stA="50000" endA="300" endPos="550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/>
          <p:nvPr/>
        </p:nvSpPr>
        <p:spPr>
          <a:xfrm>
            <a:off x="2754313" y="795867"/>
            <a:ext cx="6496050" cy="1663700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阅读第</a:t>
            </a:r>
            <a:r>
              <a:rPr lang="en-US" altLang="zh-CN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自然段，说说英子获得了几次掌声？掌声分别是怎样的？</a:t>
            </a:r>
            <a:endParaRPr lang="zh-CN" altLang="en-US" sz="2600" b="1" noProof="1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10052" y="2567092"/>
            <a:ext cx="4067175" cy="3980176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403475" y="745067"/>
            <a:ext cx="73850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700" b="1" dirty="0">
                <a:solidFill>
                  <a:srgbClr val="FF00FF"/>
                </a:solidFill>
                <a:latin typeface="宋体" pitchFamily="2" charset="-122"/>
              </a:rPr>
              <a:t>第一次：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就在英子刚刚站定起来的那一刻教室里骤然间想起了掌声，那掌声</a:t>
            </a:r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热烈而持久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403475" y="2319867"/>
            <a:ext cx="73850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700" b="1" dirty="0">
                <a:solidFill>
                  <a:srgbClr val="FF00FF"/>
                </a:solidFill>
                <a:latin typeface="宋体" pitchFamily="2" charset="-122"/>
              </a:rPr>
              <a:t>第二次：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故事讲完了，教室里又想起了</a:t>
            </a:r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热烈的掌声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Rectangle 2"/>
          <p:cNvSpPr txBox="1"/>
          <p:nvPr/>
        </p:nvSpPr>
        <p:spPr>
          <a:xfrm>
            <a:off x="2590802" y="4078819"/>
            <a:ext cx="7356475" cy="1885949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7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掌声响起第一次：骤然响起热烈持久</a:t>
            </a:r>
            <a:r>
              <a:rPr lang="zh-CN" altLang="zh-CN" sz="27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700" b="1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鼓励</a:t>
            </a:r>
            <a:endParaRPr lang="zh-CN" altLang="en-US" sz="2700" b="1" noProof="1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7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掌声响起第二次：再次响起不约而同——</a:t>
            </a:r>
            <a:r>
              <a:rPr lang="zh-CN" altLang="en-US" sz="2700" b="1" noProof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赞扬</a:t>
            </a:r>
            <a:endParaRPr lang="zh-CN" altLang="en-US" sz="2700" b="1" noProof="1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endParaRPr lang="zh-CN" altLang="en-US" sz="2700" b="1" noProof="1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33793"/>
          <p:cNvSpPr>
            <a:spLocks noGrp="1"/>
          </p:cNvSpPr>
          <p:nvPr/>
        </p:nvSpPr>
        <p:spPr bwMode="auto">
          <a:xfrm>
            <a:off x="1793875" y="842435"/>
            <a:ext cx="8604250" cy="317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685800">
              <a:lnSpc>
                <a:spcPct val="150000"/>
              </a:lnSpc>
            </a:pPr>
            <a:r>
              <a:rPr lang="zh-CN" altLang="zh-CN" sz="3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第一次掌声，大家为什么为英子鼓掌？如果你当时在场，会在心里对英子说些什么？</a:t>
            </a:r>
          </a:p>
        </p:txBody>
      </p:sp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775075" y="467785"/>
            <a:ext cx="4641850" cy="9736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FF"/>
                </a:solidFill>
                <a:latin typeface="宋体" panose="02010600030101010101" pitchFamily="2" charset="-122"/>
                <a:cs typeface="+mn-cs"/>
              </a:rPr>
              <a:t>我会说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2519365" y="3886201"/>
            <a:ext cx="7151687" cy="176106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zh-CN" sz="2700" b="1" noProof="1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    </a:t>
            </a:r>
            <a:r>
              <a:rPr lang="zh-CN" altLang="en-US" sz="2700" b="1" noProof="1">
                <a:solidFill>
                  <a:srgbClr val="FF0000"/>
                </a:solidFill>
                <a:latin typeface="宋体" pitchFamily="2" charset="-122"/>
                <a:ea typeface="楷体" pitchFamily="49" charset="-122"/>
              </a:rPr>
              <a:t>你终于克服了自己的自卑，你真勇敢，要相信自己能行，我们大家都支持你</a:t>
            </a:r>
            <a:r>
              <a:rPr lang="zh-CN" altLang="en-US" sz="2700" b="1" noProof="1">
                <a:solidFill>
                  <a:srgbClr val="FF0000"/>
                </a:solidFill>
                <a:latin typeface="宋体" pitchFamily="2" charset="-122"/>
                <a:cs typeface="Arial" pitchFamily="34" charset="0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33793"/>
          <p:cNvSpPr>
            <a:spLocks noGrp="1"/>
          </p:cNvSpPr>
          <p:nvPr/>
        </p:nvSpPr>
        <p:spPr bwMode="auto">
          <a:xfrm>
            <a:off x="1793875" y="842435"/>
            <a:ext cx="8604250" cy="3177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defTabSz="685800">
              <a:lnSpc>
                <a:spcPct val="150000"/>
              </a:lnSpc>
            </a:pPr>
            <a:r>
              <a:rPr lang="zh-CN" altLang="zh-CN" sz="3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第二次掌声，大家又为什么为英子鼓掌</a:t>
            </a:r>
            <a:r>
              <a:rPr lang="zh-CN" altLang="en-US" sz="3000" b="1" noProof="1">
                <a:solidFill>
                  <a:srgbClr val="0000FF"/>
                </a:solidFill>
                <a:latin typeface="宋体" pitchFamily="2" charset="-122"/>
                <a:ea typeface="楷体" pitchFamily="49" charset="-122"/>
              </a:rPr>
              <a:t>？</a:t>
            </a:r>
            <a:r>
              <a:rPr lang="zh-CN" altLang="en-US" sz="3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想想同学们会在心里对英子说些什么</a:t>
            </a:r>
            <a:r>
              <a:rPr lang="zh-CN" altLang="en-US" sz="3000" b="1" noProof="1">
                <a:solidFill>
                  <a:srgbClr val="0000FF"/>
                </a:solidFill>
                <a:latin typeface="宋体" pitchFamily="2" charset="-122"/>
                <a:ea typeface="楷体" pitchFamily="49" charset="-122"/>
              </a:rPr>
              <a:t>？</a:t>
            </a:r>
          </a:p>
        </p:txBody>
      </p:sp>
      <p:sp>
        <p:nvSpPr>
          <p:cNvPr id="10" name="Rectangle 2"/>
          <p:cNvSpPr txBox="1"/>
          <p:nvPr/>
        </p:nvSpPr>
        <p:spPr>
          <a:xfrm>
            <a:off x="2519365" y="3886201"/>
            <a:ext cx="7151687" cy="1761067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en-US" altLang="zh-CN" sz="2700" b="1" noProof="1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  <a:sym typeface="+mn-ea"/>
              </a:rPr>
              <a:t>    </a:t>
            </a:r>
            <a:r>
              <a:rPr lang="zh-CN" altLang="en-US" sz="2700" b="1" noProof="1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  <a:sym typeface="+mn-ea"/>
              </a:rPr>
              <a:t>你讲的真是太棒了，你是一个敢于挑战自己的人，我们都以你为荣……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33793"/>
          <p:cNvSpPr>
            <a:spLocks noGrp="1" noChangeArrowheads="1"/>
          </p:cNvSpPr>
          <p:nvPr/>
        </p:nvSpPr>
        <p:spPr bwMode="auto">
          <a:xfrm>
            <a:off x="2867027" y="728135"/>
            <a:ext cx="6403975" cy="1488017"/>
          </a:xfrm>
          <a:prstGeom prst="rect">
            <a:avLst/>
          </a:prstGeom>
          <a:noFill/>
          <a:ln w="12700">
            <a:solidFill>
              <a:srgbClr val="41719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rgbClr val="6600FF"/>
                </a:solidFill>
                <a:latin typeface="宋体" pitchFamily="2" charset="-122"/>
              </a:rPr>
              <a:t>    </a:t>
            </a:r>
            <a:r>
              <a:rPr lang="zh-CN" altLang="en-US" sz="2800" b="1">
                <a:latin typeface="宋体" pitchFamily="2" charset="-122"/>
              </a:rPr>
              <a:t>从这两次掌声之后，英子变得开朗自信起来，你从中体会到了什么？</a:t>
            </a:r>
          </a:p>
        </p:txBody>
      </p:sp>
      <p:sp>
        <p:nvSpPr>
          <p:cNvPr id="2" name="内容占位符 33794"/>
          <p:cNvSpPr>
            <a:spLocks noGrp="1"/>
          </p:cNvSpPr>
          <p:nvPr/>
        </p:nvSpPr>
        <p:spPr bwMode="auto">
          <a:xfrm>
            <a:off x="2789240" y="2446867"/>
            <a:ext cx="6713537" cy="2931584"/>
          </a:xfrm>
          <a:prstGeom prst="rect">
            <a:avLst/>
          </a:prstGeom>
          <a:solidFill>
            <a:schemeClr val="bg1">
              <a:alpha val="5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lnSpc>
                <a:spcPct val="130000"/>
              </a:lnSpc>
            </a:pPr>
            <a:r>
              <a:rPr lang="zh-CN" altLang="zh-CN" sz="2600" b="1" noProof="1">
                <a:solidFill>
                  <a:srgbClr val="FF33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noProof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很多时候，尊重、理解和鼓励可以改变一个人，当别人身处困境时，我们应该及时给予他们鼓励与帮助，帮助了别人，自己也会感到快乐！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/>
          <p:nvPr/>
        </p:nvSpPr>
        <p:spPr>
          <a:xfrm>
            <a:off x="2878138" y="635002"/>
            <a:ext cx="6330950" cy="1758951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en-US" altLang="zh-CN" sz="2700" b="1" noProof="1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  <a:sym typeface="+mn-ea"/>
              </a:rPr>
              <a:t>    </a:t>
            </a:r>
            <a:r>
              <a:rPr lang="zh-CN" altLang="en-US" sz="2700" b="1" noProof="1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  <a:sym typeface="+mn-ea"/>
              </a:rPr>
              <a:t>鼓励是爱，掌声也是爱。在我们生活中，爱还可能是什么？</a:t>
            </a:r>
          </a:p>
        </p:txBody>
      </p:sp>
      <p:sp>
        <p:nvSpPr>
          <p:cNvPr id="2" name="内容占位符 33794"/>
          <p:cNvSpPr>
            <a:spLocks noGrp="1"/>
          </p:cNvSpPr>
          <p:nvPr/>
        </p:nvSpPr>
        <p:spPr bwMode="auto">
          <a:xfrm>
            <a:off x="2541590" y="2616202"/>
            <a:ext cx="4592637" cy="354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685800">
              <a:lnSpc>
                <a:spcPct val="130000"/>
              </a:lnSpc>
            </a:pPr>
            <a:r>
              <a:rPr lang="zh-CN" altLang="zh-CN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爱是炎炎夏日一股清凉的风</a:t>
            </a:r>
          </a:p>
          <a:p>
            <a:pPr defTabSz="685800">
              <a:lnSpc>
                <a:spcPct val="130000"/>
              </a:lnSpc>
            </a:pPr>
            <a:r>
              <a:rPr lang="zh-CN" altLang="en-US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爱是寒冷冬天一杯温暖的茶</a:t>
            </a:r>
          </a:p>
          <a:p>
            <a:pPr defTabSz="685800">
              <a:lnSpc>
                <a:spcPct val="130000"/>
              </a:lnSpc>
            </a:pPr>
            <a:r>
              <a:rPr lang="zh-CN" altLang="en-US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爱是瓢泼大雨中的一把小伞</a:t>
            </a:r>
          </a:p>
          <a:p>
            <a:pPr defTabSz="685800">
              <a:lnSpc>
                <a:spcPct val="130000"/>
              </a:lnSpc>
            </a:pPr>
            <a:r>
              <a:rPr lang="zh-CN" altLang="en-US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爱是为夜行路人亮起的明灯</a:t>
            </a:r>
          </a:p>
          <a:p>
            <a:pPr defTabSz="685800">
              <a:lnSpc>
                <a:spcPct val="130000"/>
              </a:lnSpc>
            </a:pPr>
            <a:r>
              <a:rPr lang="zh-CN" altLang="en-US" sz="2600" b="1" noProof="1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爱是</a:t>
            </a:r>
            <a:r>
              <a:rPr lang="zh-CN" altLang="en-US" sz="2600" b="1" noProof="1">
                <a:solidFill>
                  <a:srgbClr val="FF00FF"/>
                </a:solidFill>
                <a:latin typeface="宋体" pitchFamily="2" charset="-122"/>
                <a:cs typeface="Arial" pitchFamily="34" charset="0"/>
              </a:rPr>
              <a:t>……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91069" y="2904069"/>
            <a:ext cx="2228216" cy="2970953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48" y="453446"/>
            <a:ext cx="3430747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方正楷体_GBK" panose="03000509000000000000" pitchFamily="65" charset="-122"/>
                <a:cs typeface="+mn-ea"/>
                <a:sym typeface="+mn-ea"/>
              </a:rPr>
              <a:t>总结全文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宋体-PUA" panose="02010600030101010101" charset="-122"/>
                <a:ea typeface="宋体-PUA" panose="02010600030101010101" charset="-122"/>
                <a:cs typeface="+mn-ea"/>
                <a:sym typeface="+mn-ea"/>
              </a:rPr>
              <a:t>，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n-ea"/>
                <a:sym typeface="+mn-ea"/>
              </a:rPr>
              <a:t>感悟中心</a:t>
            </a:r>
            <a:endParaRPr lang="en-US" altLang="zh-CN" sz="2800" b="1" noProof="1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  <a:cs typeface="+mn-ea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589215" y="1845735"/>
            <a:ext cx="231775" cy="3892551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左大括号 5"/>
          <p:cNvSpPr/>
          <p:nvPr/>
        </p:nvSpPr>
        <p:spPr>
          <a:xfrm flipH="1">
            <a:off x="7140577" y="2637368"/>
            <a:ext cx="180975" cy="2277533"/>
          </a:xfrm>
          <a:prstGeom prst="leftBrace">
            <a:avLst>
              <a:gd name="adj1" fmla="val 90278"/>
              <a:gd name="adj2" fmla="val 4884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770188" y="1797051"/>
            <a:ext cx="5453062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  <a:sym typeface="宋体" pitchFamily="2" charset="-122"/>
              </a:rPr>
              <a:t>掌声前  文静、默默、早来晚走、忧郁      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2794002" y="3342217"/>
            <a:ext cx="1484313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  <a:sym typeface="宋体" pitchFamily="2" charset="-122"/>
              </a:rPr>
              <a:t>掌声响起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486777" y="3092452"/>
            <a:ext cx="1952625" cy="1066959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3800"/>
              </a:lnSpc>
              <a:defRPr/>
            </a:pPr>
            <a:r>
              <a:rPr lang="zh-CN" altLang="en-US" sz="26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人间有真情</a:t>
            </a:r>
          </a:p>
          <a:p>
            <a:pPr algn="ctr" eaLnBrk="1" hangingPunct="1">
              <a:lnSpc>
                <a:spcPts val="3800"/>
              </a:lnSpc>
              <a:defRPr/>
            </a:pPr>
            <a:r>
              <a:rPr lang="zh-CN" altLang="en-US" sz="2600" b="1" dirty="0">
                <a:solidFill>
                  <a:srgbClr val="FF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掌声送关爱</a:t>
            </a:r>
          </a:p>
        </p:txBody>
      </p:sp>
      <p:sp>
        <p:nvSpPr>
          <p:cNvPr id="20" name="文本框 3"/>
          <p:cNvSpPr txBox="1">
            <a:spLocks noChangeArrowheads="1"/>
          </p:cNvSpPr>
          <p:nvPr/>
        </p:nvSpPr>
        <p:spPr bwMode="auto">
          <a:xfrm>
            <a:off x="1625602" y="3357033"/>
            <a:ext cx="94932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2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掌声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133850" y="5115984"/>
            <a:ext cx="409098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鼓起勇气微笑着面对生活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4294190" y="2635252"/>
            <a:ext cx="225425" cy="2279649"/>
          </a:xfrm>
          <a:prstGeom prst="leftBrace">
            <a:avLst>
              <a:gd name="adj1" fmla="val 90278"/>
              <a:gd name="adj2" fmla="val 47404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4427540" y="2554818"/>
            <a:ext cx="2713037" cy="99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第一次：骤然响起</a:t>
            </a:r>
          </a:p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    热烈持久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427540" y="3776135"/>
            <a:ext cx="2713037" cy="99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第二次：再次响起</a:t>
            </a:r>
          </a:p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    不约而同</a:t>
            </a: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2800352" y="5105400"/>
            <a:ext cx="1184275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掌声后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" name="左大括号 13"/>
          <p:cNvSpPr/>
          <p:nvPr/>
        </p:nvSpPr>
        <p:spPr>
          <a:xfrm flipH="1">
            <a:off x="8128002" y="1845733"/>
            <a:ext cx="238125" cy="4064000"/>
          </a:xfrm>
          <a:prstGeom prst="leftBrace">
            <a:avLst>
              <a:gd name="adj1" fmla="val 90278"/>
              <a:gd name="adj2" fmla="val 4884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7377115" y="2595035"/>
            <a:ext cx="846137" cy="143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鼓励</a:t>
            </a:r>
          </a:p>
          <a:p>
            <a:pPr eaLnBrk="1" hangingPunct="1">
              <a:lnSpc>
                <a:spcPts val="3500"/>
              </a:lnSpc>
            </a:pP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ts val="35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赞扬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9" grpId="0"/>
      <p:bldP spid="12" grpId="0"/>
      <p:bldP spid="18" grpId="0" bldLvl="0" animBg="1"/>
      <p:bldP spid="20" grpId="0"/>
      <p:bldP spid="8" grpId="0"/>
      <p:bldP spid="4" grpId="0" bldLvl="0" animBg="1"/>
      <p:bldP spid="5" grpId="0"/>
      <p:bldP spid="10" grpId="0"/>
      <p:bldP spid="7" grpId="0"/>
      <p:bldP spid="14" grpId="0" bldLvl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1703510" y="447512"/>
            <a:ext cx="252028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思想提升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393950" y="1473201"/>
            <a:ext cx="7772400" cy="450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en-US" altLang="zh-CN" sz="26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课文写的是残疾女孩英子内心很自卑，一个偶然的机会，同学们给了她两次掌声，这让她变成了一个活泼开朗的人，开始“微笑着面对生活”，表现了同学之间的鼓励和关爱。</a:t>
            </a:r>
          </a:p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你周围有哪些需要鼓励与帮助的人呢</a:t>
            </a:r>
            <a:r>
              <a:rPr lang="zh-CN" altLang="en-US" sz="2600" b="1" dirty="0">
                <a:latin typeface="宋体" pitchFamily="2" charset="-122"/>
              </a:rPr>
              <a:t>？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让我们携起手来给予他们一份关爱吧</a:t>
            </a:r>
            <a:r>
              <a:rPr lang="zh-CN" altLang="en-US" sz="2600" b="1" dirty="0">
                <a:latin typeface="宋体" pitchFamily="2" charset="-122"/>
              </a:rPr>
              <a:t>！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   </a:t>
            </a:r>
          </a:p>
          <a:p>
            <a:pPr>
              <a:lnSpc>
                <a:spcPts val="4200"/>
              </a:lnSpc>
              <a:spcBef>
                <a:spcPts val="1000"/>
              </a:spcBef>
            </a:pPr>
            <a:endParaRPr lang="zh-CN" altLang="en-US" sz="26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926977" y="361870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844675" y="2832100"/>
            <a:ext cx="1887538" cy="2516228"/>
            <a:chOff x="317986" y="1748180"/>
            <a:chExt cx="1887537" cy="1887538"/>
          </a:xfrm>
        </p:grpSpPr>
        <p:pic>
          <p:nvPicPr>
            <p:cNvPr id="12297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Box 4"/>
            <p:cNvSpPr txBox="1">
              <a:spLocks noChangeArrowheads="1"/>
            </p:cNvSpPr>
            <p:nvPr/>
          </p:nvSpPr>
          <p:spPr bwMode="auto">
            <a:xfrm>
              <a:off x="329416" y="1791989"/>
              <a:ext cx="1875789" cy="1454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掌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1958977" y="1820335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zhǎn</a:t>
            </a: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ɡ</a:t>
            </a:r>
            <a:endParaRPr lang="en-US" altLang="zh-CN" sz="4800" b="1" dirty="0">
              <a:solidFill>
                <a:srgbClr val="FF3300"/>
              </a:solidFill>
              <a:latin typeface="+mn-ea"/>
              <a:ea typeface="+mn-ea"/>
            </a:endParaRPr>
          </a:p>
        </p:txBody>
      </p:sp>
      <p:sp>
        <p:nvSpPr>
          <p:cNvPr id="12292" name="文本框 18"/>
          <p:cNvSpPr txBox="1">
            <a:spLocks noChangeArrowheads="1"/>
          </p:cNvSpPr>
          <p:nvPr/>
        </p:nvSpPr>
        <p:spPr bwMode="auto">
          <a:xfrm>
            <a:off x="1993900" y="1206501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>
                <a:solidFill>
                  <a:srgbClr val="FF00FF"/>
                </a:solidFill>
                <a:latin typeface="Arial" pitchFamily="34" charset="0"/>
              </a:rPr>
              <a:t>我会写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4572002" y="357768"/>
            <a:ext cx="2770187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宋体" panose="02010600030101010101" pitchFamily="2" charset="-122"/>
              </a:rPr>
              <a:t>字词学习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2" y="2832101"/>
            <a:ext cx="51038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3530600"/>
            <a:ext cx="501808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790017"/>
            <a:ext cx="646588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6096000" y="1557026"/>
            <a:ext cx="3167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03510" y="357430"/>
            <a:ext cx="252028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拓展运用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62188" y="1380068"/>
            <a:ext cx="7923212" cy="364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关于自尊、自爱的名言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天行健，君子以自强不息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。        ——《周易》</a:t>
            </a:r>
            <a:endParaRPr lang="zh-CN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我扼住命运的咽喉，绝不能让命运使我屈服。</a:t>
            </a:r>
          </a:p>
          <a:p>
            <a:pPr algn="ctr" eaLnBrk="1" hangingPunct="1">
              <a:lnSpc>
                <a:spcPct val="13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                           ——［德］贝多芬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当我们爱别人的时候，我们也希望别人爱我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们。</a:t>
            </a:r>
          </a:p>
          <a:p>
            <a:pPr eaLnBrk="1" hangingPunct="1">
              <a:lnSpc>
                <a:spcPct val="13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                             ——［法］卢梭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03510" y="548777"/>
            <a:ext cx="252028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课后习题</a:t>
            </a: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2155827" y="1572685"/>
            <a:ext cx="795337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默读课文，一边读一边想：英子前后有怎样的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zh-CN" sz="2800" b="1" dirty="0">
                <a:latin typeface="黑体" pitchFamily="49" charset="-122"/>
                <a:ea typeface="黑体" pitchFamily="49" charset="-122"/>
              </a:rPr>
              <a:t>  变化？为什么会有这样的变化？</a:t>
            </a: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551115" y="3323167"/>
            <a:ext cx="7164387" cy="159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（1）平时的英子很自卑，从“她很文静……最后一个离开”“轮到英子的时候……英子立刻把头低了下去”等句子可以看出来。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324102" y="1045634"/>
            <a:ext cx="72675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（2）老师让同学们轮流上讲台讲故事，英子内心很紧张、自卑和痛苦，作者是通过英子的动作和外貌的描写表现出来的。</a:t>
            </a: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2324102" y="3033186"/>
            <a:ext cx="7267575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（3）英子很快乐，变得自信了，从“她和同学们一起……教她跳舞”这句话可以看出来。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324102" y="4432301"/>
            <a:ext cx="72675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（4）英子对老师、同学充满了感激之情，从英子的来信中可以看出来。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对象 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638800" y="3572934"/>
          <a:ext cx="914400" cy="287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r:id="rId3" imgW="914400" imgH="215640" progId="Equation.KSEE3">
                  <p:embed/>
                </p:oleObj>
              </mc:Choice>
              <mc:Fallback>
                <p:oleObj r:id="rId3" imgW="914400" imgH="215640" progId="Equation.KSEE3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72934"/>
                        <a:ext cx="914400" cy="287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2101850" y="766234"/>
            <a:ext cx="7996238" cy="5309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读下面的句子，你体会到英子怎样的心情</a:t>
            </a:r>
            <a:r>
              <a:rPr lang="zh-CN" altLang="en-US" sz="2800" b="1" dirty="0">
                <a:latin typeface="宋体" pitchFamily="2" charset="-122"/>
              </a:rPr>
              <a:t>？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你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还从课文的哪些地方体会到了英子心情的变化？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画出来和同学交流。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6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◇</a:t>
            </a: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英子犹豫了一会儿，慢吞吞地站了起来，眼圈红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    红的。在全班同学的注视下，她终于一摇一晃地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    走上了讲台。</a:t>
            </a:r>
            <a:endParaRPr lang="zh-CN" altLang="en-US" sz="2600" b="1" dirty="0">
              <a:solidFill>
                <a:srgbClr val="FF00FF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600" b="1" dirty="0">
                <a:solidFill>
                  <a:srgbClr val="FF00FF"/>
                </a:solidFill>
                <a:latin typeface="黑体" pitchFamily="49" charset="-122"/>
                <a:ea typeface="黑体" pitchFamily="49" charset="-122"/>
              </a:rPr>
              <a:t>  ◇</a:t>
            </a: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英子向大家深深地鞠了一躬，然后，在掌声里一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600" b="1" dirty="0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    摇一晃地走下了讲台。</a:t>
            </a:r>
          </a:p>
        </p:txBody>
      </p:sp>
      <p:sp>
        <p:nvSpPr>
          <p:cNvPr id="38917" name="TextBox 3"/>
          <p:cNvSpPr txBox="1">
            <a:spLocks noChangeArrowheads="1"/>
          </p:cNvSpPr>
          <p:nvPr/>
        </p:nvSpPr>
        <p:spPr bwMode="auto">
          <a:xfrm>
            <a:off x="6021388" y="4334934"/>
            <a:ext cx="3681412" cy="58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（紧张、自卑和痛苦）</a:t>
            </a:r>
            <a:endParaRPr lang="zh-CN" altLang="en-US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6861175" y="5698067"/>
            <a:ext cx="26670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（自信、感动）</a:t>
            </a:r>
            <a:endParaRPr lang="zh-CN" altLang="en-US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Box 3"/>
          <p:cNvSpPr txBox="1">
            <a:spLocks noChangeArrowheads="1"/>
          </p:cNvSpPr>
          <p:nvPr/>
        </p:nvSpPr>
        <p:spPr bwMode="auto">
          <a:xfrm>
            <a:off x="2298702" y="1077386"/>
            <a:ext cx="6975475" cy="58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我还从这些句子中体会到了英子心情的变化：</a:t>
            </a:r>
          </a:p>
        </p:txBody>
      </p:sp>
      <p:graphicFrame>
        <p:nvGraphicFramePr>
          <p:cNvPr id="2050" name="对象 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638800" y="3094568"/>
          <a:ext cx="914400" cy="287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r:id="rId3" imgW="914400" imgH="215640" progId="Equation.KSEE3">
                  <p:embed/>
                </p:oleObj>
              </mc:Choice>
              <mc:Fallback>
                <p:oleObj r:id="rId3" imgW="914400" imgH="215640" progId="Equation.KSEE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094568"/>
                        <a:ext cx="914400" cy="287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371727" y="1858433"/>
            <a:ext cx="7077075" cy="1578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（1）掌声渐渐平息，英子也镇定了情绪，开始讲述自己的一个小故事。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                     （镇定、从容）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71727" y="3845985"/>
            <a:ext cx="7077075" cy="1578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（2）她和同学们一起游戏说笑，甚至在一次联欢会上，还让同学们教她跳舞。 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           （乐观、开朗、积极面对生活）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2198690" y="711200"/>
            <a:ext cx="7794625" cy="412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●</a:t>
            </a: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如果是英子自己来讲这个故事，她会怎样讲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呢？从第2～4自然段中任选一段试着讲一讲。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示例：我不敢分辨同学们目光中的讥笑或轻视，犹豫了一会儿，慢吞吞地站了起来，紧张和难堪让我的眼泪在眼眶中打转。我努力让自己发抖的双腿不再颤抖，顶着刀剑一般的目光，低着头，一摇一晃地走上了讲台。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当我刚在讲台上站定，教室里骤然响起了热烈而持久</a:t>
            </a:r>
          </a:p>
        </p:txBody>
      </p:sp>
      <p:graphicFrame>
        <p:nvGraphicFramePr>
          <p:cNvPr id="3074" name="对象 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638800" y="3285068"/>
          <a:ext cx="914400" cy="287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r:id="rId3" imgW="914400" imgH="215640" progId="Equation.KSEE3">
                  <p:embed/>
                </p:oleObj>
              </mc:Choice>
              <mc:Fallback>
                <p:oleObj r:id="rId3" imgW="914400" imgH="215640" progId="Equation.KSEE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285068"/>
                        <a:ext cx="914400" cy="287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336802" y="999068"/>
            <a:ext cx="7807325" cy="405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的掌声。我内心震动不已，原来，同学们是这</a:t>
            </a:r>
            <a:r>
              <a:rPr lang="zh-CN" altLang="en-US" sz="2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样鼓励我、信任我。我感动于同学们的理解和鼓励，平复了自己的心情，开始讲述自己的小故事。讲完后，我忐忑不安，不敢看台下。可是，暴风雨一般的掌声再次响了起来，山呼海啸般裹住了我。我从这掌声中感受到了赞扬和肯定。原来，我除了行动不便，与同学们别无二样。怀着激动的、感激心情，我深深地鞠了一躬，一摇一晃地走下了讲台。这一次，我挺直了背，昂起了头。 </a:t>
            </a:r>
          </a:p>
        </p:txBody>
      </p:sp>
      <p:graphicFrame>
        <p:nvGraphicFramePr>
          <p:cNvPr id="4098" name="对象 1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638800" y="3285068"/>
          <a:ext cx="914400" cy="287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r:id="rId3" imgW="914400" imgH="215640" progId="Equation.KSEE3">
                  <p:embed/>
                </p:oleObj>
              </mc:Choice>
              <mc:Fallback>
                <p:oleObj r:id="rId3" imgW="914400" imgH="215640" progId="Equation.KSEE3">
                  <p:embed/>
                  <p:pic>
                    <p:nvPicPr>
                      <p:cNvPr id="0" name="对象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285068"/>
                        <a:ext cx="914400" cy="2878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" t="18028" r="-244" b="3133"/>
          <a:stretch>
            <a:fillRect/>
          </a:stretch>
        </p:blipFill>
        <p:spPr bwMode="auto">
          <a:xfrm>
            <a:off x="0" y="-35984"/>
            <a:ext cx="12192000" cy="691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 167"/>
          <p:cNvSpPr/>
          <p:nvPr/>
        </p:nvSpPr>
        <p:spPr>
          <a:xfrm>
            <a:off x="3611565" y="2150535"/>
            <a:ext cx="4359275" cy="1553633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87328" y="2150253"/>
            <a:ext cx="481734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7200" b="1" noProof="1">
                <a:ln w="50800" cmpd="thickThin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谢谢观看！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52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2109788" y="2256367"/>
            <a:ext cx="1909762" cy="2518244"/>
            <a:chOff x="295443" y="1748180"/>
            <a:chExt cx="1910714" cy="1887538"/>
          </a:xfrm>
        </p:grpSpPr>
        <p:pic>
          <p:nvPicPr>
            <p:cNvPr id="1332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Box 4"/>
            <p:cNvSpPr txBox="1">
              <a:spLocks noChangeArrowheads="1"/>
            </p:cNvSpPr>
            <p:nvPr/>
          </p:nvSpPr>
          <p:spPr bwMode="auto">
            <a:xfrm>
              <a:off x="295443" y="1791989"/>
              <a:ext cx="1910714" cy="1453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班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516188" y="119591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bān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3" y="2300817"/>
            <a:ext cx="4457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3" y="3039534"/>
            <a:ext cx="4991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5" y="4165600"/>
            <a:ext cx="50958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0990" y="4775200"/>
            <a:ext cx="16097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822452" y="2256367"/>
            <a:ext cx="1909763" cy="2517812"/>
            <a:chOff x="295443" y="1748180"/>
            <a:chExt cx="1910714" cy="1887538"/>
          </a:xfrm>
        </p:grpSpPr>
        <p:pic>
          <p:nvPicPr>
            <p:cNvPr id="14343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Box 4"/>
            <p:cNvSpPr txBox="1">
              <a:spLocks noChangeArrowheads="1"/>
            </p:cNvSpPr>
            <p:nvPr/>
          </p:nvSpPr>
          <p:spPr bwMode="auto">
            <a:xfrm>
              <a:off x="295443" y="1863735"/>
              <a:ext cx="1910714" cy="145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12000" b="1">
                  <a:latin typeface="楷体" pitchFamily="49" charset="-122"/>
                  <a:ea typeface="楷体" pitchFamily="49" charset="-122"/>
                </a:rPr>
                <a:t>默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371727" y="1195919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mò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7" y="2273302"/>
            <a:ext cx="6634163" cy="60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7" y="2954867"/>
            <a:ext cx="5027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5" y="4191000"/>
            <a:ext cx="5513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060575" y="2544234"/>
            <a:ext cx="1887538" cy="2516327"/>
            <a:chOff x="317986" y="1748180"/>
            <a:chExt cx="1887537" cy="1887538"/>
          </a:xfrm>
        </p:grpSpPr>
        <p:pic>
          <p:nvPicPr>
            <p:cNvPr id="15367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Box 4"/>
            <p:cNvSpPr txBox="1">
              <a:spLocks noChangeArrowheads="1"/>
            </p:cNvSpPr>
            <p:nvPr/>
          </p:nvSpPr>
          <p:spPr bwMode="auto">
            <a:xfrm>
              <a:off x="367198" y="1791910"/>
              <a:ext cx="1838325" cy="1454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12000" b="1">
                  <a:latin typeface="楷体" pitchFamily="49" charset="-122"/>
                  <a:ea typeface="楷体" pitchFamily="49" charset="-122"/>
                </a:rPr>
                <a:t>腿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tuǐ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2544233"/>
            <a:ext cx="5600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7" y="3200401"/>
            <a:ext cx="507682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7" y="4572001"/>
            <a:ext cx="47339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2060575" y="2544235"/>
            <a:ext cx="1887538" cy="2516445"/>
            <a:chOff x="317986" y="1748180"/>
            <a:chExt cx="1888172" cy="1887538"/>
          </a:xfrm>
        </p:grpSpPr>
        <p:pic>
          <p:nvPicPr>
            <p:cNvPr id="16391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Box 4"/>
            <p:cNvSpPr txBox="1">
              <a:spLocks noChangeArrowheads="1"/>
            </p:cNvSpPr>
            <p:nvPr/>
          </p:nvSpPr>
          <p:spPr bwMode="auto">
            <a:xfrm>
              <a:off x="367833" y="1781748"/>
              <a:ext cx="1838325" cy="1454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12000" b="1">
                  <a:latin typeface="楷体" pitchFamily="49" charset="-122"/>
                  <a:ea typeface="楷体" pitchFamily="49" charset="-122"/>
                </a:rPr>
                <a:t>轮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lún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690" y="2343151"/>
            <a:ext cx="39322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688" y="3242733"/>
            <a:ext cx="5046662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0690" y="4677834"/>
            <a:ext cx="55514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2030413" y="2544234"/>
            <a:ext cx="1909762" cy="2517131"/>
            <a:chOff x="288458" y="1748180"/>
            <a:chExt cx="1909445" cy="1887538"/>
          </a:xfrm>
        </p:grpSpPr>
        <p:pic>
          <p:nvPicPr>
            <p:cNvPr id="1741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6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Box 4"/>
            <p:cNvSpPr txBox="1">
              <a:spLocks noChangeArrowheads="1"/>
            </p:cNvSpPr>
            <p:nvPr/>
          </p:nvSpPr>
          <p:spPr bwMode="auto">
            <a:xfrm>
              <a:off x="288458" y="1835720"/>
              <a:ext cx="1838325" cy="1454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12000" b="1">
                  <a:latin typeface="楷体" pitchFamily="49" charset="-122"/>
                  <a:ea typeface="楷体" pitchFamily="49" charset="-122"/>
                </a:rPr>
                <a:t>投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444750" y="1481669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</a:rPr>
              <a:t>tóu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7" y="2300818"/>
            <a:ext cx="340042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7" y="3282951"/>
            <a:ext cx="564832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7" y="4705351"/>
            <a:ext cx="47529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060575" y="2544235"/>
            <a:ext cx="1887538" cy="2517525"/>
            <a:chOff x="317986" y="1748180"/>
            <a:chExt cx="1887537" cy="1887538"/>
          </a:xfrm>
        </p:grpSpPr>
        <p:pic>
          <p:nvPicPr>
            <p:cNvPr id="18439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Box 4"/>
            <p:cNvSpPr txBox="1">
              <a:spLocks noChangeArrowheads="1"/>
            </p:cNvSpPr>
            <p:nvPr/>
          </p:nvSpPr>
          <p:spPr bwMode="auto">
            <a:xfrm>
              <a:off x="318303" y="1852862"/>
              <a:ext cx="1838325" cy="1453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2000" b="1">
                  <a:latin typeface="楷体" pitchFamily="49" charset="-122"/>
                  <a:ea typeface="楷体" pitchFamily="49" charset="-122"/>
                </a:rPr>
                <a:t>调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2300289" y="1481669"/>
            <a:ext cx="1428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diào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7" y="2256367"/>
            <a:ext cx="425767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5" y="3230033"/>
            <a:ext cx="571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127" y="4802718"/>
            <a:ext cx="56673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 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 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1768</Words>
  <Application>Microsoft Office PowerPoint</Application>
  <PresentationFormat>宽屏</PresentationFormat>
  <Paragraphs>171</Paragraphs>
  <Slides>38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7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8" baseType="lpstr">
      <vt:lpstr>Meiryo</vt:lpstr>
      <vt:lpstr>方正楷体_GBK</vt:lpstr>
      <vt:lpstr>黑体</vt:lpstr>
      <vt:lpstr>楷体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Wingdings</vt:lpstr>
      <vt:lpstr>第一PPT模板网-WWW.1PPT.COM</vt:lpstr>
      <vt:lpstr>第一PPT模板网-WWW.1PPT.COM </vt:lpstr>
      <vt:lpstr> 第一PPT模板网-WWW.1PPT.COM </vt:lpstr>
      <vt:lpstr>1_第一PPT模板网-WWW.1PPT.COM </vt:lpstr>
      <vt:lpstr>1_第一PPT模板网-WWW.1PPT.COM</vt:lpstr>
      <vt:lpstr>1_ 第一PPT模板网-WWW.1PPT.COM </vt:lpstr>
      <vt:lpstr>Office Theme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2016-11-21T01:52:00Z</dcterms:created>
  <dcterms:modified xsi:type="dcterms:W3CDTF">2021-08-07T05:08:23Z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