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2"/>
  </p:notesMasterIdLst>
  <p:handoutMasterIdLst>
    <p:handoutMasterId r:id="rId23"/>
  </p:handoutMasterIdLst>
  <p:sldIdLst>
    <p:sldId id="280" r:id="rId3"/>
    <p:sldId id="289" r:id="rId4"/>
    <p:sldId id="417" r:id="rId5"/>
    <p:sldId id="293" r:id="rId6"/>
    <p:sldId id="294" r:id="rId7"/>
    <p:sldId id="362" r:id="rId8"/>
    <p:sldId id="374" r:id="rId9"/>
    <p:sldId id="365" r:id="rId10"/>
    <p:sldId id="368" r:id="rId11"/>
    <p:sldId id="369" r:id="rId12"/>
    <p:sldId id="299" r:id="rId13"/>
    <p:sldId id="410" r:id="rId14"/>
    <p:sldId id="370" r:id="rId15"/>
    <p:sldId id="300" r:id="rId16"/>
    <p:sldId id="413" r:id="rId17"/>
    <p:sldId id="415" r:id="rId18"/>
    <p:sldId id="416" r:id="rId19"/>
    <p:sldId id="268" r:id="rId20"/>
    <p:sldId id="418" r:id="rId21"/>
  </p:sldIdLst>
  <p:sldSz cx="9144000" cy="5143500" type="screen16x9"/>
  <p:notesSz cx="6858000" cy="9144000"/>
  <p:defaultTextStyle>
    <a:defPPr>
      <a:defRPr lang="zh-CN"/>
    </a:defPPr>
    <a:lvl1pPr marL="0" lvl="0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342900" lvl="1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685800" lvl="2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028700" lvl="3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371600" lvl="4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1714500" lvl="5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057400" lvl="6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2400300" lvl="7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2743200" lvl="8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1B1C5"/>
    <a:srgbClr val="B2F3FC"/>
    <a:srgbClr val="E6FBFE"/>
    <a:srgbClr val="57D2E3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89682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860268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94788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6495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18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94448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19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4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11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78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79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69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44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9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6300"/>
            <a:ext cx="21336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altLang="zh-CN" sz="900">
              <a:latin typeface="+mn-lt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altLang="zh-CN" sz="900">
              <a:latin typeface="+mn-lt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21336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en-US" altLang="zh-CN" sz="900" dirty="0">
                <a:latin typeface="Garamond" panose="02020404030301010803" pitchFamily="18" charset="0"/>
              </a:rPr>
              <a:t>‹#›</a:t>
            </a:fld>
            <a:endParaRPr lang="en-US" altLang="zh-CN" sz="9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85900"/>
            <a:ext cx="7772400" cy="308610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/>
              <a:t>‹#›</a:t>
            </a:fld>
            <a:endParaRPr lang="zh-CN" altLang="en-US" sz="1100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/>
              <a:t>‹#›</a:t>
            </a:fld>
            <a:endParaRPr lang="zh-CN" altLang="en-US" sz="1100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14300"/>
            <a:ext cx="6870700" cy="12001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771900" cy="274320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10100" y="1371600"/>
            <a:ext cx="3771900" cy="131445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10100" y="2800350"/>
            <a:ext cx="3771900" cy="131445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13716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+mn-lt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5560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+mn-lt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7183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>
                <a:latin typeface="Comic Sans MS" panose="030F0702030302020204" pitchFamily="66" charset="0"/>
              </a:rPr>
              <a:t>‹#›</a:t>
            </a:fld>
            <a:endParaRPr lang="zh-CN" altLang="en-US" sz="11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6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29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2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4"/>
          <p:cNvSpPr>
            <a:spLocks noChangeArrowheads="1"/>
          </p:cNvSpPr>
          <p:nvPr/>
        </p:nvSpPr>
        <p:spPr bwMode="auto">
          <a:xfrm rot="10800000">
            <a:off x="-1" y="652271"/>
            <a:ext cx="6108339" cy="280530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 dirty="0">
              <a:cs typeface="+mn-cs"/>
            </a:endParaRPr>
          </a:p>
        </p:txBody>
      </p:sp>
      <p:pic>
        <p:nvPicPr>
          <p:cNvPr id="102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>
          <a:xfrm>
            <a:off x="-9525" y="671512"/>
            <a:ext cx="6105525" cy="2776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矩形 14"/>
          <p:cNvSpPr>
            <a:spLocks noChangeArrowheads="1"/>
          </p:cNvSpPr>
          <p:nvPr/>
        </p:nvSpPr>
        <p:spPr bwMode="auto">
          <a:xfrm>
            <a:off x="1" y="1152526"/>
            <a:ext cx="6108338" cy="1724024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 dirty="0">
              <a:cs typeface="+mn-cs"/>
            </a:endParaRPr>
          </a:p>
        </p:txBody>
      </p:sp>
      <p:pic>
        <p:nvPicPr>
          <p:cNvPr id="1032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107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1043464" y="1748157"/>
            <a:ext cx="4116229" cy="74635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44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掌声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669" y="683883"/>
            <a:ext cx="2978331" cy="445961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570823" y="411739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342900" y="1518761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7735" y="1904118"/>
            <a:ext cx="7970044" cy="110799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700" b="1" dirty="0">
                <a:solidFill>
                  <a:srgbClr val="00B050"/>
                </a:solidFill>
                <a:latin typeface="Calibri" panose="020F0502020204030204" pitchFamily="34" charset="0"/>
                <a:ea typeface="Arial" panose="020B0604020202020204" pitchFamily="34" charset="0"/>
                <a:sym typeface="+mn-ea"/>
              </a:rPr>
              <a:t> 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从那以后，英子就像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了一个人似的，不再像以前那么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忧郁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她和同学们一起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游戏说笑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甚至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在一次联欢会上，还让同学们教她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跳舞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3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794046" y="1753250"/>
            <a:ext cx="6719048" cy="20774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lnSpc>
                <a:spcPct val="150000"/>
              </a:lnSpc>
              <a:spcBef>
                <a:spcPts val="0"/>
              </a:spcBef>
            </a:pPr>
            <a:r>
              <a:rPr lang="en-US" altLang="zh-CN" sz="27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1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sym typeface="+mn-ea"/>
              </a:rPr>
              <a:t> </a:t>
            </a:r>
            <a:r>
              <a:rPr lang="en-US" altLang="zh-CN" sz="2100" b="1" dirty="0"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默读第三自然段，思考同学们给了小英几次掌声？。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57175" indent="-257175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</a:p>
          <a:p>
            <a:pPr marL="257175" indent="-257175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GB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同学们的第一次掌声和第二次掌声有什么不同？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7175" indent="-257175">
              <a:lnSpc>
                <a:spcPct val="150000"/>
              </a:lnSpc>
              <a:spcBef>
                <a:spcPts val="0"/>
              </a:spcBef>
            </a:pPr>
            <a:endParaRPr lang="zh-CN" altLang="es-VE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33538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1557" y="2010855"/>
            <a:ext cx="7970044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lvl="0"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zh-CN" sz="2700" b="1" dirty="0">
                <a:solidFill>
                  <a:srgbClr val="00B050"/>
                </a:solidFill>
                <a:latin typeface="Calibri" panose="020F0502020204030204" pitchFamily="34" charset="0"/>
                <a:ea typeface="Arial" panose="020B0604020202020204" pitchFamily="34" charset="0"/>
                <a:sym typeface="+mn-ea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英子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犹豫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了一会儿，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慢吞吞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地站了起来，眼圈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红红的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 </a:t>
            </a:r>
            <a:endParaRPr lang="zh-CN" altLang="en-US" sz="1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43587" y="2994646"/>
            <a:ext cx="5037759" cy="3462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此时英子的内心非常</a:t>
            </a:r>
            <a:r>
              <a:rPr lang="zh-CN" altLang="en-US" sz="1800" u="sng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236" y="1879268"/>
            <a:ext cx="8461533" cy="108491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ym typeface="+mn-ea"/>
              </a:rPr>
              <a:t>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就在英子刚刚站定的那一刻，教室里骤然间响起了掌声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那掌声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热烈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而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持久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buFont typeface="Wingdings" panose="05000000000000000000" pitchFamily="2" charset="2"/>
              <a:buNone/>
            </a:pPr>
            <a:endParaRPr kumimoji="1" lang="zh-CN" altLang="en-US" sz="3000" b="1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3032" y="2672171"/>
            <a:ext cx="7337652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在这里，同学们的掌声是一种鼓励，使得英子鼓起勇气走上讲台。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4147" y="3196782"/>
            <a:ext cx="1552188" cy="165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3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272273" y="1242965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622805" y="1813893"/>
            <a:ext cx="8166259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故事讲完了，教室里又响起了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热烈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的掌声。</a:t>
            </a:r>
            <a:endParaRPr kumimoji="1" lang="zh-CN" altLang="en-US" sz="18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2803" y="2732973"/>
            <a:ext cx="10363332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在第二次掌声中，不仅有同学们的鼓励，还有同学们对英子的肯定和赞赏。</a:t>
            </a:r>
          </a:p>
        </p:txBody>
      </p:sp>
      <p:pic>
        <p:nvPicPr>
          <p:cNvPr id="8194" name="Picture 2" descr="http://bpic.588ku.com/element_pic/17/02/24/1648d5ba96a13cf4d1fd7e1b03a6f42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459" y="744997"/>
            <a:ext cx="2013871" cy="20138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3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324960" y="1495222"/>
            <a:ext cx="8166259" cy="19389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我永远不会忘记那掌声，因为它使我明白，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同学们并没有歧视我。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大家的掌声可以给我极大的鼓励，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使我鼓起勇气微笑着面对生活！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endParaRPr kumimoji="1" lang="zh-CN" altLang="en-US" sz="18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7797" y="3746189"/>
            <a:ext cx="5412583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rtl="0" eaLnBrk="1" hangingPunct="1">
              <a:lnSpc>
                <a:spcPct val="150000"/>
              </a:lnSpc>
              <a:defRPr/>
            </a:pPr>
            <a:r>
              <a:rPr lang="zh-CN" altLang="en-US" sz="1800" b="1" dirty="0">
                <a:latin typeface="华文仿宋" panose="02010600040101010101" pitchFamily="2" charset="-122"/>
                <a:ea typeface="华文仿宋" panose="02010600040101010101" pitchFamily="2" charset="-122"/>
                <a:cs typeface="+mn-cs"/>
                <a:sym typeface="+mn-ea"/>
              </a:rPr>
              <a:t> 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这正是英子发生变化的原因所在。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170" name="Picture 2" descr="http://p2.so.qhimgs1.com/bdr/_240_/t0172187183babeae0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7401" y="2514838"/>
            <a:ext cx="2773964" cy="20297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3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课文小结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32367" y="1374128"/>
            <a:ext cx="3415556" cy="2562240"/>
          </a:xfrm>
          <a:prstGeom prst="rect">
            <a:avLst/>
          </a:prstGeom>
          <a:noFill/>
          <a:ln>
            <a:solidFill>
              <a:srgbClr val="21B1C5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爱是一阵热烈的掌声，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爱是一种友善的话语，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爱是大雨中的一把花伞，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爱是黑暗中的一支蜡烛，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爱是炎炎夏日一缕清凉的风，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爱是寒冷严寒一杯温热的茶。</a:t>
            </a:r>
            <a:endParaRPr lang="zh-CN" altLang="en-US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81994" y="1792448"/>
            <a:ext cx="4249110" cy="1315745"/>
          </a:xfrm>
          <a:prstGeom prst="rect">
            <a:avLst/>
          </a:prstGeom>
          <a:solidFill>
            <a:srgbClr val="B2F3FC"/>
          </a:solidFill>
          <a:ln w="9525">
            <a:solidFill>
              <a:srgbClr val="21B1C5"/>
            </a:solidFill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rtl="0" eaLnBrk="1" hangingPunct="1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 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生活中，你得到过掌声吗？当时有什么感受呢？你给过别人掌声吗？当时又是怎么想的呢？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3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课后练习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8"/>
            <a:ext cx="5494734" cy="5124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39078" y="1192054"/>
            <a:ext cx="6156960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21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0903" y="1313182"/>
            <a:ext cx="7014788" cy="304698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根据课文内容填空。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同学们两次用掌声鼓励英子，第一次的掌声__________________，英子感动得______________，也______________；第二次的掌，              英子向大家___________________________。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英子给我来信说：“我____________________________，因为   ______________，同学们并没有歧视我。大家的掌声            _________________，使我________________________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4"/>
          <p:cNvSpPr>
            <a:spLocks noChangeArrowheads="1"/>
          </p:cNvSpPr>
          <p:nvPr/>
        </p:nvSpPr>
        <p:spPr bwMode="auto">
          <a:xfrm>
            <a:off x="0" y="630228"/>
            <a:ext cx="9144000" cy="2340592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3075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98" y="629842"/>
            <a:ext cx="8736806" cy="2341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4"/>
          <p:cNvSpPr>
            <a:spLocks noChangeArrowheads="1"/>
          </p:cNvSpPr>
          <p:nvPr/>
        </p:nvSpPr>
        <p:spPr bwMode="auto">
          <a:xfrm>
            <a:off x="0" y="1660932"/>
            <a:ext cx="9144000" cy="1017598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1984773" y="1779986"/>
            <a:ext cx="5828110" cy="700192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4100" b="1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32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课文导入</a:t>
            </a:r>
          </a:p>
        </p:txBody>
      </p:sp>
      <p:sp>
        <p:nvSpPr>
          <p:cNvPr id="2053" name="矩形 1"/>
          <p:cNvSpPr/>
          <p:nvPr/>
        </p:nvSpPr>
        <p:spPr>
          <a:xfrm>
            <a:off x="495779" y="1192530"/>
            <a:ext cx="8254841" cy="715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770108" y="1265960"/>
            <a:ext cx="7379334" cy="18004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67653">
              <a:lnSpc>
                <a:spcPct val="150000"/>
              </a:lnSpc>
            </a:pPr>
            <a:r>
              <a:rPr lang="zh-CN" altLang="en-US" sz="1800" noProof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我们每个人都听过掌声，有些掌声是你给别人的，有些掌声是别人给你的。</a:t>
            </a:r>
            <a:endParaRPr lang="en-US" altLang="zh-CN" sz="1800" noProof="1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7653">
              <a:lnSpc>
                <a:spcPct val="150000"/>
              </a:lnSpc>
            </a:pPr>
            <a:r>
              <a:rPr lang="zh-CN" altLang="en-US" sz="1800" noProof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掌声响起来，你的心情怎样</a:t>
            </a:r>
            <a:r>
              <a:rPr lang="en-US" altLang="zh-CN" sz="1800" noProof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?</a:t>
            </a:r>
            <a:r>
              <a:rPr lang="zh-CN" altLang="en-US" sz="1800" noProof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（让学生自由说说）</a:t>
            </a:r>
            <a:endParaRPr lang="en-US" altLang="zh-CN" sz="1800" noProof="1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7653">
              <a:lnSpc>
                <a:spcPct val="150000"/>
              </a:lnSpc>
            </a:pPr>
            <a:r>
              <a:rPr lang="zh-CN" altLang="en-US" sz="1800" noProof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今天我们一起来学习一篇课文，出示课题：“掌声”，齐读课题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</a:p>
        </p:txBody>
      </p:sp>
      <p:pic>
        <p:nvPicPr>
          <p:cNvPr id="19458" name="Picture 2" descr="http://p5.so.qhimgs1.com/bdr/_240_/t019c0b7cfb9ca2011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305" y="3113949"/>
            <a:ext cx="2766552" cy="165993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770108" y="4218254"/>
            <a:ext cx="2693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9681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109061" y="800440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作者介绍</a:t>
            </a: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47394" y="1478726"/>
            <a:ext cx="4081650" cy="25622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lvl="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董保纲，男，1973年生，河北威县人。著名青年作家。现为中国文字著作权协会会员，河北省作协会员，河北省新闻书画家协会理事，邢台市作协理事，《格言》杂志签约作家，报社编辑、记者。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576" y="1393443"/>
            <a:ext cx="3199030" cy="2612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学习目标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885844" y="1250017"/>
            <a:ext cx="7726736" cy="221599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indent="200025">
              <a:lnSpc>
                <a:spcPct val="150000"/>
              </a:lnSpc>
            </a:pPr>
            <a:endParaRPr sz="2100" i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257175" indent="-257175" eaLnBrk="1" hangingPunct="1">
              <a:lnSpc>
                <a:spcPct val="150000"/>
              </a:lnSpc>
            </a:pPr>
            <a:r>
              <a:rPr sz="15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.认识“麻、症”等10个生字。会写“愿、姿”等13个字；能正确</a:t>
            </a: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57175" indent="-257175" eaLnBrk="1" hangingPunct="1">
              <a:lnSpc>
                <a:spcPct val="150000"/>
              </a:lnSpc>
            </a:pPr>
            <a:r>
              <a:rPr 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读写“掌声、文静、愿意”等16个词语。</a:t>
            </a: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57175" indent="-257175" eaLnBrk="1" hangingPunct="1">
              <a:lnSpc>
                <a:spcPct val="150000"/>
              </a:lnSpc>
            </a:pPr>
            <a:r>
              <a:rPr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2.正确、流利、有感情地朗读课文。</a:t>
            </a: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57175" indent="-257175" eaLnBrk="1" hangingPunct="1">
              <a:lnSpc>
                <a:spcPct val="150000"/>
              </a:lnSpc>
            </a:pPr>
            <a:r>
              <a:rPr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3.学会尊重别人、关爱别人。特别是给身处困境的人鼓励与帮助。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7"/>
            <a:ext cx="14354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字词积累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36373" y="1508859"/>
            <a:ext cx="6864191" cy="25622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默默    麻痹症   落下      残疾 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姿势    情况     慢吞吞    犹豫  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骤然    镇定     情绪      讲述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忧郁    歧视     鼓励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3" name="矩形 1"/>
          <p:cNvSpPr/>
          <p:nvPr/>
        </p:nvSpPr>
        <p:spPr>
          <a:xfrm>
            <a:off x="1349148" y="1676877"/>
            <a:ext cx="7364254" cy="7617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3000" b="1" dirty="0">
                <a:sym typeface="+mn-ea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读课文第一自然段，英子给你留下了什么印象？ </a:t>
            </a:r>
            <a:endParaRPr kumimoji="1" lang="zh-CN" altLang="en-US" sz="18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8033" y="2644519"/>
            <a:ext cx="5167360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b="1" dirty="0">
                <a:ea typeface="楷体_GB2312" pitchFamily="49" charset="-122"/>
                <a:sym typeface="+mn-ea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她很文静，总是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默默地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坐在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教室的一角。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3163" y="1207914"/>
            <a:ext cx="8889683" cy="76174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en-US" altLang="zh-CN" sz="3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en-US" altLang="zh-CN" sz="3000" b="1" dirty="0">
                <a:solidFill>
                  <a:srgbClr val="3333FF"/>
                </a:solidFill>
                <a:latin typeface="Times New Roman" panose="02020603050405020304" charset="0"/>
                <a:sym typeface="+mn-ea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上课前，她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早早地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来到教室，下课后，她又总是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最后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一个离开。</a:t>
            </a:r>
            <a:endParaRPr kumimoji="1" lang="zh-CN" altLang="en-US" sz="30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4004" y="2145438"/>
            <a:ext cx="7714978" cy="200824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33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身体上的缺陷给英子带来了巨大的心理障碍，她自卑忧郁，害怕被歧视，因此没有勇气主动与同学交流，有一种自闭心理。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3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endParaRPr kumimoji="1" lang="zh-CN" altLang="en-US" sz="3300" b="1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6806" y="1858874"/>
            <a:ext cx="6950393" cy="110799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读课文第四自然段，这时的英子又给你留下了什么印象？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英子为什么会有这么大变化的呢？ 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84773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8"/>
            <a:ext cx="143541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2936" y="2163128"/>
            <a:ext cx="6821805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lvl="0" eaLnBrk="1" hangingPunct="1"/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kumimoji="1"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2499" y="1601152"/>
            <a:ext cx="9163050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9724" y="1602656"/>
            <a:ext cx="4180604" cy="24237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  </a:t>
            </a: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从那以后，英子就像变了一个人似的，不再像以前那么忧郁，她和同学们一起游戏说笑，甚至在一次联欢会上，还让同学们教她跳舞。</a:t>
            </a:r>
            <a:endParaRPr lang="zh-CN" altLang="en-US" sz="1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21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9831" y="1676782"/>
            <a:ext cx="2501170" cy="211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835</Words>
  <Application>Microsoft Office PowerPoint</Application>
  <PresentationFormat>全屏显示(16:9)</PresentationFormat>
  <Paragraphs>93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Meiryo</vt:lpstr>
      <vt:lpstr>华文仿宋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Comic Sans MS</vt:lpstr>
      <vt:lpstr>Garamond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649</cp:revision>
  <dcterms:created xsi:type="dcterms:W3CDTF">2013-07-01T03:05:00Z</dcterms:created>
  <dcterms:modified xsi:type="dcterms:W3CDTF">2021-08-07T04:58:39Z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